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1" r:id="rId1"/>
  </p:sldMasterIdLst>
  <p:notesMasterIdLst>
    <p:notesMasterId r:id="rId46"/>
  </p:notesMasterIdLst>
  <p:handoutMasterIdLst>
    <p:handoutMasterId r:id="rId47"/>
  </p:handoutMasterIdLst>
  <p:sldIdLst>
    <p:sldId id="662" r:id="rId2"/>
    <p:sldId id="661" r:id="rId3"/>
    <p:sldId id="676" r:id="rId4"/>
    <p:sldId id="664" r:id="rId5"/>
    <p:sldId id="694" r:id="rId6"/>
    <p:sldId id="959" r:id="rId7"/>
    <p:sldId id="671" r:id="rId8"/>
    <p:sldId id="672" r:id="rId9"/>
    <p:sldId id="693" r:id="rId10"/>
    <p:sldId id="332" r:id="rId11"/>
    <p:sldId id="692" r:id="rId12"/>
    <p:sldId id="957" r:id="rId13"/>
    <p:sldId id="960" r:id="rId14"/>
    <p:sldId id="670" r:id="rId15"/>
    <p:sldId id="690" r:id="rId16"/>
    <p:sldId id="663" r:id="rId17"/>
    <p:sldId id="696" r:id="rId18"/>
    <p:sldId id="660" r:id="rId19"/>
    <p:sldId id="679" r:id="rId20"/>
    <p:sldId id="666" r:id="rId21"/>
    <p:sldId id="665" r:id="rId22"/>
    <p:sldId id="658" r:id="rId23"/>
    <p:sldId id="701" r:id="rId24"/>
    <p:sldId id="659" r:id="rId25"/>
    <p:sldId id="697" r:id="rId26"/>
    <p:sldId id="650" r:id="rId27"/>
    <p:sldId id="651" r:id="rId28"/>
    <p:sldId id="655" r:id="rId29"/>
    <p:sldId id="656" r:id="rId30"/>
    <p:sldId id="698" r:id="rId31"/>
    <p:sldId id="641" r:id="rId32"/>
    <p:sldId id="640" r:id="rId33"/>
    <p:sldId id="638" r:id="rId34"/>
    <p:sldId id="699" r:id="rId35"/>
    <p:sldId id="684" r:id="rId36"/>
    <p:sldId id="686" r:id="rId37"/>
    <p:sldId id="695" r:id="rId38"/>
    <p:sldId id="687" r:id="rId39"/>
    <p:sldId id="688" r:id="rId40"/>
    <p:sldId id="689" r:id="rId41"/>
    <p:sldId id="674" r:id="rId42"/>
    <p:sldId id="667" r:id="rId43"/>
    <p:sldId id="668" r:id="rId44"/>
    <p:sldId id="68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dra  Stein" initials="SS" lastIdx="21" clrIdx="0"/>
  <p:cmAuthor id="1" name="Information Technology Group" initials="ITG" lastIdx="2" clrIdx="1"/>
  <p:cmAuthor id="2" name="Landeros, Katherine" initials="KL" lastIdx="30" clrIdx="2"/>
  <p:cmAuthor id="3" name="Sondra Stein" initials="SGS" lastIdx="1" clrIdx="3"/>
  <p:cmAuthor id="4" name="Park, Briton" initials="PB" lastIdx="0" clrIdx="4"/>
  <p:cmAuthor id="5" name="Emily Pawlowski" initials="EP" lastIdx="36" clrIdx="5"/>
  <p:cmAuthor id="6" name="Katie Landeros" initials="KL" lastIdx="6" clrIdx="6"/>
  <p:cmAuthor id="7" name="jsoroui" initials="js" lastIdx="2" clrIdx="7"/>
  <p:cmAuthor id="8" name="Park, Bitnara Jasmine" initials="PBJ" lastIdx="67" clrIdx="8">
    <p:extLst>
      <p:ext uri="{19B8F6BF-5375-455C-9EA6-DF929625EA0E}">
        <p15:presenceInfo xmlns:p15="http://schemas.microsoft.com/office/powerpoint/2012/main" userId="S-1-5-21-1472932569-214068005-926709054-58749" providerId="AD"/>
      </p:ext>
    </p:extLst>
  </p:cmAuthor>
  <p:cmAuthor id="9" name="Herz, Katie (Landeros)" initials="HK(" lastIdx="149" clrIdx="9">
    <p:extLst>
      <p:ext uri="{19B8F6BF-5375-455C-9EA6-DF929625EA0E}">
        <p15:presenceInfo xmlns:p15="http://schemas.microsoft.com/office/powerpoint/2012/main" userId="S-1-5-21-1472932569-214068005-926709054-55821" providerId="AD"/>
      </p:ext>
    </p:extLst>
  </p:cmAuthor>
  <p:cmAuthor id="10" name="Pawlowski, Emily" initials="PE" lastIdx="55" clrIdx="10">
    <p:extLst>
      <p:ext uri="{19B8F6BF-5375-455C-9EA6-DF929625EA0E}">
        <p15:presenceInfo xmlns:p15="http://schemas.microsoft.com/office/powerpoint/2012/main" userId="S-1-5-21-1472932569-214068005-926709054-55611" providerId="AD"/>
      </p:ext>
    </p:extLst>
  </p:cmAuthor>
  <p:cmAuthor id="11" name="Hendel, Keren" initials="HK" lastIdx="51" clrIdx="11">
    <p:extLst>
      <p:ext uri="{19B8F6BF-5375-455C-9EA6-DF929625EA0E}">
        <p15:presenceInfo xmlns:p15="http://schemas.microsoft.com/office/powerpoint/2012/main" userId="S-1-5-21-1472932569-214068005-926709054-77428" providerId="AD"/>
      </p:ext>
    </p:extLst>
  </p:cmAuthor>
  <p:cmAuthor id="12" name="Bailey, Mickell" initials="BM" lastIdx="5" clrIdx="12">
    <p:extLst>
      <p:ext uri="{19B8F6BF-5375-455C-9EA6-DF929625EA0E}">
        <p15:presenceInfo xmlns:p15="http://schemas.microsoft.com/office/powerpoint/2012/main" userId="S-1-5-21-1472932569-214068005-926709054-81733" providerId="AD"/>
      </p:ext>
    </p:extLst>
  </p:cmAuthor>
  <p:cmAuthor id="13" name="Correa, Samuel" initials="CS" lastIdx="75" clrIdx="13">
    <p:extLst>
      <p:ext uri="{19B8F6BF-5375-455C-9EA6-DF929625EA0E}">
        <p15:presenceInfo xmlns:p15="http://schemas.microsoft.com/office/powerpoint/2012/main" userId="S-1-5-21-1472932569-214068005-926709054-82310" providerId="AD"/>
      </p:ext>
    </p:extLst>
  </p:cmAuthor>
  <p:cmAuthor id="14" name="Soroui, Jaleh" initials="SJ" lastIdx="10" clrIdx="14">
    <p:extLst>
      <p:ext uri="{19B8F6BF-5375-455C-9EA6-DF929625EA0E}">
        <p15:presenceInfo xmlns:p15="http://schemas.microsoft.com/office/powerpoint/2012/main" userId="S-1-5-21-1472932569-214068005-926709054-14343" providerId="AD"/>
      </p:ext>
    </p:extLst>
  </p:cmAuthor>
  <p:cmAuthor id="15" name="Mamedova, Saida" initials="MS" lastIdx="10" clrIdx="15">
    <p:extLst>
      <p:ext uri="{19B8F6BF-5375-455C-9EA6-DF929625EA0E}">
        <p15:presenceInfo xmlns:p15="http://schemas.microsoft.com/office/powerpoint/2012/main" userId="S-1-5-21-1472932569-214068005-926709054-38312" providerId="AD"/>
      </p:ext>
    </p:extLst>
  </p:cmAuthor>
  <p:cmAuthor id="16" name="Correa, Samuel" initials="CS [2]" lastIdx="60" clrIdx="16">
    <p:extLst>
      <p:ext uri="{19B8F6BF-5375-455C-9EA6-DF929625EA0E}">
        <p15:presenceInfo xmlns:p15="http://schemas.microsoft.com/office/powerpoint/2012/main" userId="S::scorrea@air.org::03bedcba-24e9-4e03-9d22-be1bf17c67c6" providerId="AD"/>
      </p:ext>
    </p:extLst>
  </p:cmAuthor>
  <p:cmAuthor id="17" name="Pawlowski, Emily" initials="PE [2]" lastIdx="34" clrIdx="17">
    <p:extLst>
      <p:ext uri="{19B8F6BF-5375-455C-9EA6-DF929625EA0E}">
        <p15:presenceInfo xmlns:p15="http://schemas.microsoft.com/office/powerpoint/2012/main" userId="S::epawlowski@air.org::0922ef0e-5122-4265-bbff-d8fb5ac021f6" providerId="AD"/>
      </p:ext>
    </p:extLst>
  </p:cmAuthor>
  <p:cmAuthor id="18" name="Herz, Katie (Landeros)" initials="HK( [2]" lastIdx="97" clrIdx="18">
    <p:extLst>
      <p:ext uri="{19B8F6BF-5375-455C-9EA6-DF929625EA0E}">
        <p15:presenceInfo xmlns:p15="http://schemas.microsoft.com/office/powerpoint/2012/main" userId="S::kherz@air.org::42e8b548-1470-4130-acf7-ed87bb5a6434" providerId="AD"/>
      </p:ext>
    </p:extLst>
  </p:cmAuthor>
  <p:cmAuthor id="19" name="Mamedova, Saida" initials="MS [2]" lastIdx="149" clrIdx="19">
    <p:extLst>
      <p:ext uri="{19B8F6BF-5375-455C-9EA6-DF929625EA0E}">
        <p15:presenceInfo xmlns:p15="http://schemas.microsoft.com/office/powerpoint/2012/main" userId="S::SMamedova@air.org::1aa1ee5b-76f4-43dc-89d0-72a5d218ea0a" providerId="AD"/>
      </p:ext>
    </p:extLst>
  </p:cmAuthor>
  <p:cmAuthor id="20" name="Soroui, Jaleh" initials="SJ [2]" lastIdx="67" clrIdx="20">
    <p:extLst>
      <p:ext uri="{19B8F6BF-5375-455C-9EA6-DF929625EA0E}">
        <p15:presenceInfo xmlns:p15="http://schemas.microsoft.com/office/powerpoint/2012/main" userId="S::jsoroui@air.org::6aacfd43-6615-44e6-bea5-21a2f8afa536" providerId="AD"/>
      </p:ext>
    </p:extLst>
  </p:cmAuthor>
  <p:cmAuthor id="21" name="Lesniak, Alexandra" initials="LA" lastIdx="58" clrIdx="21">
    <p:extLst>
      <p:ext uri="{19B8F6BF-5375-455C-9EA6-DF929625EA0E}">
        <p15:presenceInfo xmlns:p15="http://schemas.microsoft.com/office/powerpoint/2012/main" userId="S::alesniak@air.org::4bf8e151-1afc-4ebd-9356-a9fbe90743f3" providerId="AD"/>
      </p:ext>
    </p:extLst>
  </p:cmAuthor>
  <p:cmAuthor id="22" name="Klaits, Adam" initials="KA" lastIdx="2" clrIdx="22">
    <p:extLst>
      <p:ext uri="{19B8F6BF-5375-455C-9EA6-DF929625EA0E}">
        <p15:presenceInfo xmlns:p15="http://schemas.microsoft.com/office/powerpoint/2012/main" userId="S::aklaits@air.org::25780b0d-b37e-4d1c-a3d0-04cab82f6008" providerId="AD"/>
      </p:ext>
    </p:extLst>
  </p:cmAuthor>
  <p:cmAuthor id="23" name="TIMSS Report Team" initials="TIMSS" lastIdx="1" clrIdx="23">
    <p:extLst>
      <p:ext uri="{19B8F6BF-5375-455C-9EA6-DF929625EA0E}">
        <p15:presenceInfo xmlns:p15="http://schemas.microsoft.com/office/powerpoint/2012/main" userId="TIMSS Report Te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A86"/>
    <a:srgbClr val="BFC3DC"/>
    <a:srgbClr val="8FA2D4"/>
    <a:srgbClr val="264478"/>
    <a:srgbClr val="D9D9D9"/>
    <a:srgbClr val="000000"/>
    <a:srgbClr val="8BC389"/>
    <a:srgbClr val="663300"/>
    <a:srgbClr val="7852A2"/>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2" autoAdjust="0"/>
    <p:restoredTop sz="87662" autoAdjust="0"/>
  </p:normalViewPr>
  <p:slideViewPr>
    <p:cSldViewPr snapToGrid="0" snapToObjects="1">
      <p:cViewPr varScale="1">
        <p:scale>
          <a:sx n="70" d="100"/>
          <a:sy n="70" d="100"/>
        </p:scale>
        <p:origin x="880" y="52"/>
      </p:cViewPr>
      <p:guideLst>
        <p:guide orient="horz" pos="2160"/>
        <p:guide pos="2880"/>
      </p:guideLst>
    </p:cSldViewPr>
  </p:slideViewPr>
  <p:outlineViewPr>
    <p:cViewPr>
      <p:scale>
        <a:sx n="33" d="100"/>
        <a:sy n="33" d="100"/>
      </p:scale>
      <p:origin x="48" y="5304"/>
    </p:cViewPr>
  </p:outlineViewPr>
  <p:notesTextViewPr>
    <p:cViewPr>
      <p:scale>
        <a:sx n="100" d="100"/>
        <a:sy n="100" d="100"/>
      </p:scale>
      <p:origin x="0" y="0"/>
    </p:cViewPr>
  </p:notesTextViewPr>
  <p:sorterViewPr>
    <p:cViewPr>
      <p:scale>
        <a:sx n="100" d="100"/>
        <a:sy n="100" d="100"/>
      </p:scale>
      <p:origin x="0" y="-38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C356BB-C06C-4FF1-B461-5CA912A1D33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2465C49-3F13-4DFF-80C2-64FCEA68D8AF}">
      <dgm:prSet phldrT="[Text]" custT="1"/>
      <dgm:spPr/>
      <dgm:t>
        <a:bodyPr/>
        <a:lstStyle/>
        <a:p>
          <a:r>
            <a:rPr lang="en-US" sz="1900" dirty="0"/>
            <a:t>State</a:t>
          </a:r>
        </a:p>
        <a:p>
          <a:r>
            <a:rPr lang="en-US" sz="1900" dirty="0"/>
            <a:t>County</a:t>
          </a:r>
        </a:p>
      </dgm:t>
    </dgm:pt>
    <dgm:pt modelId="{D5FD77D6-E2EC-4524-AF4B-6A523B4AAF19}" type="parTrans" cxnId="{C7EC2E38-9DDD-40B2-A287-7D8616E774CB}">
      <dgm:prSet/>
      <dgm:spPr/>
      <dgm:t>
        <a:bodyPr/>
        <a:lstStyle/>
        <a:p>
          <a:endParaRPr lang="en-US"/>
        </a:p>
      </dgm:t>
    </dgm:pt>
    <dgm:pt modelId="{8A9F685A-2BF7-4AA8-AB14-4356FEB0FF00}" type="sibTrans" cxnId="{C7EC2E38-9DDD-40B2-A287-7D8616E774CB}">
      <dgm:prSet custT="1"/>
      <dgm:spPr/>
      <dgm:t>
        <a:bodyPr/>
        <a:lstStyle/>
        <a:p>
          <a:endParaRPr lang="en-US" sz="2100" dirty="0"/>
        </a:p>
      </dgm:t>
    </dgm:pt>
    <dgm:pt modelId="{FA3B1C44-A68A-4E71-9BFE-AF7287FCE852}">
      <dgm:prSet custT="1"/>
      <dgm:spPr/>
      <dgm:t>
        <a:bodyPr/>
        <a:lstStyle/>
        <a:p>
          <a:r>
            <a:rPr lang="en-US" sz="1900" dirty="0"/>
            <a:t>Percentage in Proficiency Levels </a:t>
          </a:r>
        </a:p>
        <a:p>
          <a:r>
            <a:rPr lang="en-US" sz="1900" dirty="0"/>
            <a:t>Average Scores</a:t>
          </a:r>
        </a:p>
      </dgm:t>
    </dgm:pt>
    <dgm:pt modelId="{562F78EC-5785-4F36-A988-B49E9E50F7A3}" type="parTrans" cxnId="{B774A4F6-D36B-4747-AA97-5464C0FC8B6B}">
      <dgm:prSet/>
      <dgm:spPr/>
      <dgm:t>
        <a:bodyPr/>
        <a:lstStyle/>
        <a:p>
          <a:endParaRPr lang="en-US"/>
        </a:p>
      </dgm:t>
    </dgm:pt>
    <dgm:pt modelId="{6D9F6426-76C0-4B1D-9576-06B6A65DED58}" type="sibTrans" cxnId="{B774A4F6-D36B-4747-AA97-5464C0FC8B6B}">
      <dgm:prSet custT="1"/>
      <dgm:spPr/>
      <dgm:t>
        <a:bodyPr/>
        <a:lstStyle/>
        <a:p>
          <a:endParaRPr lang="en-US" sz="1900" dirty="0"/>
        </a:p>
      </dgm:t>
    </dgm:pt>
    <dgm:pt modelId="{AEA6ACA2-CF0E-4060-8ED4-C023E3F270D9}">
      <dgm:prSet custT="1"/>
      <dgm:spPr/>
      <dgm:t>
        <a:bodyPr/>
        <a:lstStyle/>
        <a:p>
          <a:r>
            <a:rPr lang="en-US" sz="1900" dirty="0"/>
            <a:t>Literacy</a:t>
          </a:r>
        </a:p>
        <a:p>
          <a:r>
            <a:rPr lang="en-US" sz="1900" dirty="0"/>
            <a:t>Numeracy</a:t>
          </a:r>
        </a:p>
      </dgm:t>
    </dgm:pt>
    <dgm:pt modelId="{96D65A56-BE25-467D-8E62-386E5DCF7E81}" type="parTrans" cxnId="{61402B84-BFEE-4606-AC02-75751EE79586}">
      <dgm:prSet/>
      <dgm:spPr/>
      <dgm:t>
        <a:bodyPr/>
        <a:lstStyle/>
        <a:p>
          <a:endParaRPr lang="en-US"/>
        </a:p>
      </dgm:t>
    </dgm:pt>
    <dgm:pt modelId="{F8D97B52-86AF-49E9-A48F-66327A273B3B}" type="sibTrans" cxnId="{61402B84-BFEE-4606-AC02-75751EE79586}">
      <dgm:prSet/>
      <dgm:spPr/>
      <dgm:t>
        <a:bodyPr/>
        <a:lstStyle/>
        <a:p>
          <a:endParaRPr lang="en-US"/>
        </a:p>
      </dgm:t>
    </dgm:pt>
    <dgm:pt modelId="{E761017E-1E85-4C01-9A14-4A90E204D6F5}" type="pres">
      <dgm:prSet presAssocID="{EAC356BB-C06C-4FF1-B461-5CA912A1D33C}" presName="Name0" presStyleCnt="0">
        <dgm:presLayoutVars>
          <dgm:chMax/>
          <dgm:chPref/>
          <dgm:dir/>
          <dgm:animLvl val="lvl"/>
        </dgm:presLayoutVars>
      </dgm:prSet>
      <dgm:spPr/>
    </dgm:pt>
    <dgm:pt modelId="{2B60A1F2-7358-4A2F-8852-3E580EAC835B}" type="pres">
      <dgm:prSet presAssocID="{42465C49-3F13-4DFF-80C2-64FCEA68D8AF}" presName="composite" presStyleCnt="0"/>
      <dgm:spPr/>
    </dgm:pt>
    <dgm:pt modelId="{C56B89D2-5400-41D5-A874-C5344BE3C0AF}" type="pres">
      <dgm:prSet presAssocID="{42465C49-3F13-4DFF-80C2-64FCEA68D8AF}" presName="Parent1" presStyleLbl="node1" presStyleIdx="0" presStyleCnt="6" custScaleX="128944" custLinFactNeighborX="12821" custLinFactNeighborY="-99">
        <dgm:presLayoutVars>
          <dgm:chMax val="1"/>
          <dgm:chPref val="1"/>
          <dgm:bulletEnabled val="1"/>
        </dgm:presLayoutVars>
      </dgm:prSet>
      <dgm:spPr/>
    </dgm:pt>
    <dgm:pt modelId="{BF46453D-FF16-4703-BFA1-889601FED8DF}" type="pres">
      <dgm:prSet presAssocID="{42465C49-3F13-4DFF-80C2-64FCEA68D8AF}" presName="Childtext1" presStyleLbl="revTx" presStyleIdx="0" presStyleCnt="3">
        <dgm:presLayoutVars>
          <dgm:chMax val="0"/>
          <dgm:chPref val="0"/>
          <dgm:bulletEnabled val="1"/>
        </dgm:presLayoutVars>
      </dgm:prSet>
      <dgm:spPr/>
    </dgm:pt>
    <dgm:pt modelId="{913BD865-ED3C-4F4B-BEBE-5AF25CEDEB9F}" type="pres">
      <dgm:prSet presAssocID="{42465C49-3F13-4DFF-80C2-64FCEA68D8AF}" presName="BalanceSpacing" presStyleCnt="0"/>
      <dgm:spPr/>
    </dgm:pt>
    <dgm:pt modelId="{9AE10FCD-2A2C-489F-B2C7-1F24D2B5959C}" type="pres">
      <dgm:prSet presAssocID="{42465C49-3F13-4DFF-80C2-64FCEA68D8AF}" presName="BalanceSpacing1" presStyleCnt="0"/>
      <dgm:spPr/>
    </dgm:pt>
    <dgm:pt modelId="{9C677DFE-A285-4185-8AA9-CE3AF809ED67}" type="pres">
      <dgm:prSet presAssocID="{8A9F685A-2BF7-4AA8-AB14-4356FEB0FF00}" presName="Accent1Text" presStyleLbl="node1" presStyleIdx="1" presStyleCnt="6"/>
      <dgm:spPr/>
    </dgm:pt>
    <dgm:pt modelId="{C9E04F45-74CC-4594-9CAA-1065EF7010F9}" type="pres">
      <dgm:prSet presAssocID="{8A9F685A-2BF7-4AA8-AB14-4356FEB0FF00}" presName="spaceBetweenRectangles" presStyleCnt="0"/>
      <dgm:spPr/>
    </dgm:pt>
    <dgm:pt modelId="{4CDAAE0E-FAAF-4A9F-805F-828FFF40C4B9}" type="pres">
      <dgm:prSet presAssocID="{FA3B1C44-A68A-4E71-9BFE-AF7287FCE852}" presName="composite" presStyleCnt="0"/>
      <dgm:spPr/>
    </dgm:pt>
    <dgm:pt modelId="{C7E91C29-B400-4DEA-841B-CEF8C49B9C90}" type="pres">
      <dgm:prSet presAssocID="{FA3B1C44-A68A-4E71-9BFE-AF7287FCE852}" presName="Parent1" presStyleLbl="node1" presStyleIdx="2" presStyleCnt="6" custScaleX="174800">
        <dgm:presLayoutVars>
          <dgm:chMax val="1"/>
          <dgm:chPref val="1"/>
          <dgm:bulletEnabled val="1"/>
        </dgm:presLayoutVars>
      </dgm:prSet>
      <dgm:spPr/>
    </dgm:pt>
    <dgm:pt modelId="{90F83C3F-43B4-482A-9CF5-9D0ACA4CE92F}" type="pres">
      <dgm:prSet presAssocID="{FA3B1C44-A68A-4E71-9BFE-AF7287FCE852}" presName="Childtext1" presStyleLbl="revTx" presStyleIdx="1" presStyleCnt="3">
        <dgm:presLayoutVars>
          <dgm:chMax val="0"/>
          <dgm:chPref val="0"/>
          <dgm:bulletEnabled val="1"/>
        </dgm:presLayoutVars>
      </dgm:prSet>
      <dgm:spPr/>
    </dgm:pt>
    <dgm:pt modelId="{380C3DB9-42A9-495C-93E6-EE8B6050E752}" type="pres">
      <dgm:prSet presAssocID="{FA3B1C44-A68A-4E71-9BFE-AF7287FCE852}" presName="BalanceSpacing" presStyleCnt="0"/>
      <dgm:spPr/>
    </dgm:pt>
    <dgm:pt modelId="{3FC1CD60-947C-4840-B1FC-E3005E3E951A}" type="pres">
      <dgm:prSet presAssocID="{FA3B1C44-A68A-4E71-9BFE-AF7287FCE852}" presName="BalanceSpacing1" presStyleCnt="0"/>
      <dgm:spPr/>
    </dgm:pt>
    <dgm:pt modelId="{469C3CD9-51BE-4D8A-9017-D4877DC964C1}" type="pres">
      <dgm:prSet presAssocID="{6D9F6426-76C0-4B1D-9576-06B6A65DED58}" presName="Accent1Text" presStyleLbl="node1" presStyleIdx="3" presStyleCnt="6" custLinFactNeighborX="35459" custLinFactNeighborY="1387"/>
      <dgm:spPr/>
    </dgm:pt>
    <dgm:pt modelId="{2E67056E-A110-4BF9-80DC-E63FE45CFDB4}" type="pres">
      <dgm:prSet presAssocID="{6D9F6426-76C0-4B1D-9576-06B6A65DED58}" presName="spaceBetweenRectangles" presStyleCnt="0"/>
      <dgm:spPr/>
    </dgm:pt>
    <dgm:pt modelId="{C119B80E-CD7A-4518-8A36-73E019207EAD}" type="pres">
      <dgm:prSet presAssocID="{AEA6ACA2-CF0E-4060-8ED4-C023E3F270D9}" presName="composite" presStyleCnt="0"/>
      <dgm:spPr/>
    </dgm:pt>
    <dgm:pt modelId="{4E79A54A-0944-4A3B-8E94-56C2E8A245BC}" type="pres">
      <dgm:prSet presAssocID="{AEA6ACA2-CF0E-4060-8ED4-C023E3F270D9}" presName="Parent1" presStyleLbl="node1" presStyleIdx="4" presStyleCnt="6" custScaleX="120910" custLinFactNeighborX="12869" custLinFactNeighborY="99">
        <dgm:presLayoutVars>
          <dgm:chMax val="1"/>
          <dgm:chPref val="1"/>
          <dgm:bulletEnabled val="1"/>
        </dgm:presLayoutVars>
      </dgm:prSet>
      <dgm:spPr/>
    </dgm:pt>
    <dgm:pt modelId="{F9F07733-71BA-46D7-890B-CAA3E6CE08B5}" type="pres">
      <dgm:prSet presAssocID="{AEA6ACA2-CF0E-4060-8ED4-C023E3F270D9}" presName="Childtext1" presStyleLbl="revTx" presStyleIdx="2" presStyleCnt="3">
        <dgm:presLayoutVars>
          <dgm:chMax val="0"/>
          <dgm:chPref val="0"/>
          <dgm:bulletEnabled val="1"/>
        </dgm:presLayoutVars>
      </dgm:prSet>
      <dgm:spPr/>
    </dgm:pt>
    <dgm:pt modelId="{A665B72E-5C83-4AA1-A089-CF7771BCFF34}" type="pres">
      <dgm:prSet presAssocID="{AEA6ACA2-CF0E-4060-8ED4-C023E3F270D9}" presName="BalanceSpacing" presStyleCnt="0"/>
      <dgm:spPr/>
    </dgm:pt>
    <dgm:pt modelId="{EC6C2F7D-645E-4A96-8A88-CBD77746F50F}" type="pres">
      <dgm:prSet presAssocID="{AEA6ACA2-CF0E-4060-8ED4-C023E3F270D9}" presName="BalanceSpacing1" presStyleCnt="0"/>
      <dgm:spPr/>
    </dgm:pt>
    <dgm:pt modelId="{5BE31AD5-6DFA-4AB1-B6BF-FBB5A2C82923}" type="pres">
      <dgm:prSet presAssocID="{F8D97B52-86AF-49E9-A48F-66327A273B3B}" presName="Accent1Text" presStyleLbl="node1" presStyleIdx="5" presStyleCnt="6"/>
      <dgm:spPr/>
    </dgm:pt>
  </dgm:ptLst>
  <dgm:cxnLst>
    <dgm:cxn modelId="{C7EC2E38-9DDD-40B2-A287-7D8616E774CB}" srcId="{EAC356BB-C06C-4FF1-B461-5CA912A1D33C}" destId="{42465C49-3F13-4DFF-80C2-64FCEA68D8AF}" srcOrd="0" destOrd="0" parTransId="{D5FD77D6-E2EC-4524-AF4B-6A523B4AAF19}" sibTransId="{8A9F685A-2BF7-4AA8-AB14-4356FEB0FF00}"/>
    <dgm:cxn modelId="{12151D44-BF7F-4E82-BD66-973E0B29AE43}" type="presOf" srcId="{42465C49-3F13-4DFF-80C2-64FCEA68D8AF}" destId="{C56B89D2-5400-41D5-A874-C5344BE3C0AF}" srcOrd="0" destOrd="0" presId="urn:microsoft.com/office/officeart/2008/layout/AlternatingHexagons"/>
    <dgm:cxn modelId="{FE262C4B-FAB6-432F-8F54-DC13D76F3834}" type="presOf" srcId="{FA3B1C44-A68A-4E71-9BFE-AF7287FCE852}" destId="{C7E91C29-B400-4DEA-841B-CEF8C49B9C90}" srcOrd="0" destOrd="0" presId="urn:microsoft.com/office/officeart/2008/layout/AlternatingHexagons"/>
    <dgm:cxn modelId="{9670DD74-E504-4BAD-B552-B7E208748D90}" type="presOf" srcId="{F8D97B52-86AF-49E9-A48F-66327A273B3B}" destId="{5BE31AD5-6DFA-4AB1-B6BF-FBB5A2C82923}" srcOrd="0" destOrd="0" presId="urn:microsoft.com/office/officeart/2008/layout/AlternatingHexagons"/>
    <dgm:cxn modelId="{847BC377-E3EA-42AB-8A5A-D6B8958430C0}" type="presOf" srcId="{8A9F685A-2BF7-4AA8-AB14-4356FEB0FF00}" destId="{9C677DFE-A285-4185-8AA9-CE3AF809ED67}" srcOrd="0" destOrd="0" presId="urn:microsoft.com/office/officeart/2008/layout/AlternatingHexagons"/>
    <dgm:cxn modelId="{61402B84-BFEE-4606-AC02-75751EE79586}" srcId="{EAC356BB-C06C-4FF1-B461-5CA912A1D33C}" destId="{AEA6ACA2-CF0E-4060-8ED4-C023E3F270D9}" srcOrd="2" destOrd="0" parTransId="{96D65A56-BE25-467D-8E62-386E5DCF7E81}" sibTransId="{F8D97B52-86AF-49E9-A48F-66327A273B3B}"/>
    <dgm:cxn modelId="{3571BAF0-B6B7-44EC-9554-637A1CA5D917}" type="presOf" srcId="{EAC356BB-C06C-4FF1-B461-5CA912A1D33C}" destId="{E761017E-1E85-4C01-9A14-4A90E204D6F5}" srcOrd="0" destOrd="0" presId="urn:microsoft.com/office/officeart/2008/layout/AlternatingHexagons"/>
    <dgm:cxn modelId="{B774A4F6-D36B-4747-AA97-5464C0FC8B6B}" srcId="{EAC356BB-C06C-4FF1-B461-5CA912A1D33C}" destId="{FA3B1C44-A68A-4E71-9BFE-AF7287FCE852}" srcOrd="1" destOrd="0" parTransId="{562F78EC-5785-4F36-A988-B49E9E50F7A3}" sibTransId="{6D9F6426-76C0-4B1D-9576-06B6A65DED58}"/>
    <dgm:cxn modelId="{F46D3CF9-7C50-45F7-BFAB-350D5A262F03}" type="presOf" srcId="{6D9F6426-76C0-4B1D-9576-06B6A65DED58}" destId="{469C3CD9-51BE-4D8A-9017-D4877DC964C1}" srcOrd="0" destOrd="0" presId="urn:microsoft.com/office/officeart/2008/layout/AlternatingHexagons"/>
    <dgm:cxn modelId="{E8E1DAFC-7979-4BF8-AF69-C5038FF7C98E}" type="presOf" srcId="{AEA6ACA2-CF0E-4060-8ED4-C023E3F270D9}" destId="{4E79A54A-0944-4A3B-8E94-56C2E8A245BC}" srcOrd="0" destOrd="0" presId="urn:microsoft.com/office/officeart/2008/layout/AlternatingHexagons"/>
    <dgm:cxn modelId="{3183DEAB-6BC8-4466-B2DC-3C03193A1461}" type="presParOf" srcId="{E761017E-1E85-4C01-9A14-4A90E204D6F5}" destId="{2B60A1F2-7358-4A2F-8852-3E580EAC835B}" srcOrd="0" destOrd="0" presId="urn:microsoft.com/office/officeart/2008/layout/AlternatingHexagons"/>
    <dgm:cxn modelId="{DA5FDC5A-426A-40F4-A609-6A9BE04A4442}" type="presParOf" srcId="{2B60A1F2-7358-4A2F-8852-3E580EAC835B}" destId="{C56B89D2-5400-41D5-A874-C5344BE3C0AF}" srcOrd="0" destOrd="0" presId="urn:microsoft.com/office/officeart/2008/layout/AlternatingHexagons"/>
    <dgm:cxn modelId="{7D2B1100-2DCC-4DE9-9A60-1D7ADB9084C5}" type="presParOf" srcId="{2B60A1F2-7358-4A2F-8852-3E580EAC835B}" destId="{BF46453D-FF16-4703-BFA1-889601FED8DF}" srcOrd="1" destOrd="0" presId="urn:microsoft.com/office/officeart/2008/layout/AlternatingHexagons"/>
    <dgm:cxn modelId="{91F9A6FA-B028-4956-B0C9-64DAAA6418F9}" type="presParOf" srcId="{2B60A1F2-7358-4A2F-8852-3E580EAC835B}" destId="{913BD865-ED3C-4F4B-BEBE-5AF25CEDEB9F}" srcOrd="2" destOrd="0" presId="urn:microsoft.com/office/officeart/2008/layout/AlternatingHexagons"/>
    <dgm:cxn modelId="{36DB85A3-7CDA-435D-9D6A-C539497AABAF}" type="presParOf" srcId="{2B60A1F2-7358-4A2F-8852-3E580EAC835B}" destId="{9AE10FCD-2A2C-489F-B2C7-1F24D2B5959C}" srcOrd="3" destOrd="0" presId="urn:microsoft.com/office/officeart/2008/layout/AlternatingHexagons"/>
    <dgm:cxn modelId="{A79FEB5E-5844-46DE-AB55-3EB189F7981E}" type="presParOf" srcId="{2B60A1F2-7358-4A2F-8852-3E580EAC835B}" destId="{9C677DFE-A285-4185-8AA9-CE3AF809ED67}" srcOrd="4" destOrd="0" presId="urn:microsoft.com/office/officeart/2008/layout/AlternatingHexagons"/>
    <dgm:cxn modelId="{91B7D0F6-0F20-4451-B211-B2788C685E69}" type="presParOf" srcId="{E761017E-1E85-4C01-9A14-4A90E204D6F5}" destId="{C9E04F45-74CC-4594-9CAA-1065EF7010F9}" srcOrd="1" destOrd="0" presId="urn:microsoft.com/office/officeart/2008/layout/AlternatingHexagons"/>
    <dgm:cxn modelId="{525BA5FE-8118-4936-BD0C-8B09457E0E8D}" type="presParOf" srcId="{E761017E-1E85-4C01-9A14-4A90E204D6F5}" destId="{4CDAAE0E-FAAF-4A9F-805F-828FFF40C4B9}" srcOrd="2" destOrd="0" presId="urn:microsoft.com/office/officeart/2008/layout/AlternatingHexagons"/>
    <dgm:cxn modelId="{5D43A39B-6475-450E-8A6B-2BFEEBF04DC6}" type="presParOf" srcId="{4CDAAE0E-FAAF-4A9F-805F-828FFF40C4B9}" destId="{C7E91C29-B400-4DEA-841B-CEF8C49B9C90}" srcOrd="0" destOrd="0" presId="urn:microsoft.com/office/officeart/2008/layout/AlternatingHexagons"/>
    <dgm:cxn modelId="{B9BC5F23-320C-4778-861D-13986E21601C}" type="presParOf" srcId="{4CDAAE0E-FAAF-4A9F-805F-828FFF40C4B9}" destId="{90F83C3F-43B4-482A-9CF5-9D0ACA4CE92F}" srcOrd="1" destOrd="0" presId="urn:microsoft.com/office/officeart/2008/layout/AlternatingHexagons"/>
    <dgm:cxn modelId="{12DFB9E8-2D78-4B38-BF55-B33F8BBBA874}" type="presParOf" srcId="{4CDAAE0E-FAAF-4A9F-805F-828FFF40C4B9}" destId="{380C3DB9-42A9-495C-93E6-EE8B6050E752}" srcOrd="2" destOrd="0" presId="urn:microsoft.com/office/officeart/2008/layout/AlternatingHexagons"/>
    <dgm:cxn modelId="{4DEA1D22-8A0A-47CD-8594-B7565DE83085}" type="presParOf" srcId="{4CDAAE0E-FAAF-4A9F-805F-828FFF40C4B9}" destId="{3FC1CD60-947C-4840-B1FC-E3005E3E951A}" srcOrd="3" destOrd="0" presId="urn:microsoft.com/office/officeart/2008/layout/AlternatingHexagons"/>
    <dgm:cxn modelId="{949DDB58-24B3-49A6-BB8D-B662DD5E33D7}" type="presParOf" srcId="{4CDAAE0E-FAAF-4A9F-805F-828FFF40C4B9}" destId="{469C3CD9-51BE-4D8A-9017-D4877DC964C1}" srcOrd="4" destOrd="0" presId="urn:microsoft.com/office/officeart/2008/layout/AlternatingHexagons"/>
    <dgm:cxn modelId="{1098AFAC-6B54-42AF-B181-E970E224C5C0}" type="presParOf" srcId="{E761017E-1E85-4C01-9A14-4A90E204D6F5}" destId="{2E67056E-A110-4BF9-80DC-E63FE45CFDB4}" srcOrd="3" destOrd="0" presId="urn:microsoft.com/office/officeart/2008/layout/AlternatingHexagons"/>
    <dgm:cxn modelId="{9F7813C4-5868-47AD-AF5D-9F21AE9AA70A}" type="presParOf" srcId="{E761017E-1E85-4C01-9A14-4A90E204D6F5}" destId="{C119B80E-CD7A-4518-8A36-73E019207EAD}" srcOrd="4" destOrd="0" presId="urn:microsoft.com/office/officeart/2008/layout/AlternatingHexagons"/>
    <dgm:cxn modelId="{09B29A41-955B-40C4-B9DC-8E8256E7BC3A}" type="presParOf" srcId="{C119B80E-CD7A-4518-8A36-73E019207EAD}" destId="{4E79A54A-0944-4A3B-8E94-56C2E8A245BC}" srcOrd="0" destOrd="0" presId="urn:microsoft.com/office/officeart/2008/layout/AlternatingHexagons"/>
    <dgm:cxn modelId="{A0D88BB6-6EF5-49EB-9C84-3EC464B5B7B0}" type="presParOf" srcId="{C119B80E-CD7A-4518-8A36-73E019207EAD}" destId="{F9F07733-71BA-46D7-890B-CAA3E6CE08B5}" srcOrd="1" destOrd="0" presId="urn:microsoft.com/office/officeart/2008/layout/AlternatingHexagons"/>
    <dgm:cxn modelId="{DAED29C0-EA81-4C9E-AF82-4DF7166AF9A9}" type="presParOf" srcId="{C119B80E-CD7A-4518-8A36-73E019207EAD}" destId="{A665B72E-5C83-4AA1-A089-CF7771BCFF34}" srcOrd="2" destOrd="0" presId="urn:microsoft.com/office/officeart/2008/layout/AlternatingHexagons"/>
    <dgm:cxn modelId="{F46F92EF-6999-4CA7-8196-DE24A2F1E981}" type="presParOf" srcId="{C119B80E-CD7A-4518-8A36-73E019207EAD}" destId="{EC6C2F7D-645E-4A96-8A88-CBD77746F50F}" srcOrd="3" destOrd="0" presId="urn:microsoft.com/office/officeart/2008/layout/AlternatingHexagons"/>
    <dgm:cxn modelId="{3E9781AA-5159-4D05-98A3-ACCCD34BD6A7}" type="presParOf" srcId="{C119B80E-CD7A-4518-8A36-73E019207EAD}" destId="{5BE31AD5-6DFA-4AB1-B6BF-FBB5A2C8292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B89D2-5400-41D5-A874-C5344BE3C0AF}">
      <dsp:nvSpPr>
        <dsp:cNvPr id="0" name=""/>
        <dsp:cNvSpPr/>
      </dsp:nvSpPr>
      <dsp:spPr>
        <a:xfrm rot="5400000">
          <a:off x="3836732" y="-102112"/>
          <a:ext cx="1676548" cy="188077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State</a:t>
          </a:r>
        </a:p>
        <a:p>
          <a:pPr marL="0" lvl="0" indent="0" algn="ctr" defTabSz="844550">
            <a:lnSpc>
              <a:spcPct val="90000"/>
            </a:lnSpc>
            <a:spcBef>
              <a:spcPct val="0"/>
            </a:spcBef>
            <a:spcAft>
              <a:spcPct val="35000"/>
            </a:spcAft>
            <a:buNone/>
          </a:pPr>
          <a:r>
            <a:rPr lang="en-US" sz="1900" kern="1200" dirty="0"/>
            <a:t>County</a:t>
          </a:r>
        </a:p>
      </dsp:txBody>
      <dsp:txXfrm rot="-5400000">
        <a:off x="4048082" y="279425"/>
        <a:ext cx="1253849" cy="1117698"/>
      </dsp:txXfrm>
    </dsp:sp>
    <dsp:sp modelId="{BF46453D-FF16-4703-BFA1-889601FED8DF}">
      <dsp:nvSpPr>
        <dsp:cNvPr id="0" name=""/>
        <dsp:cNvSpPr/>
      </dsp:nvSpPr>
      <dsp:spPr>
        <a:xfrm>
          <a:off x="5261559" y="336962"/>
          <a:ext cx="1871028" cy="1005929"/>
        </a:xfrm>
        <a:prstGeom prst="rect">
          <a:avLst/>
        </a:prstGeom>
        <a:noFill/>
        <a:ln>
          <a:noFill/>
        </a:ln>
        <a:effectLst/>
      </dsp:spPr>
      <dsp:style>
        <a:lnRef idx="0">
          <a:scrgbClr r="0" g="0" b="0"/>
        </a:lnRef>
        <a:fillRef idx="0">
          <a:scrgbClr r="0" g="0" b="0"/>
        </a:fillRef>
        <a:effectRef idx="0">
          <a:scrgbClr r="0" g="0" b="0"/>
        </a:effectRef>
        <a:fontRef idx="minor"/>
      </dsp:style>
    </dsp:sp>
    <dsp:sp modelId="{9C677DFE-A285-4185-8AA9-CE3AF809ED67}">
      <dsp:nvSpPr>
        <dsp:cNvPr id="0" name=""/>
        <dsp:cNvSpPr/>
      </dsp:nvSpPr>
      <dsp:spPr>
        <a:xfrm rot="5400000">
          <a:off x="2074440" y="110628"/>
          <a:ext cx="1676548" cy="145859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5400000">
        <a:off x="2410713" y="262915"/>
        <a:ext cx="1004001" cy="1154024"/>
      </dsp:txXfrm>
    </dsp:sp>
    <dsp:sp modelId="{C7E91C29-B400-4DEA-841B-CEF8C49B9C90}">
      <dsp:nvSpPr>
        <dsp:cNvPr id="0" name=""/>
        <dsp:cNvSpPr/>
      </dsp:nvSpPr>
      <dsp:spPr>
        <a:xfrm rot="5400000">
          <a:off x="2859064" y="988167"/>
          <a:ext cx="1676548" cy="254962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Percentage in Proficiency Levels </a:t>
          </a:r>
        </a:p>
        <a:p>
          <a:pPr marL="0" lvl="0" indent="0" algn="ctr" defTabSz="844550">
            <a:lnSpc>
              <a:spcPct val="90000"/>
            </a:lnSpc>
            <a:spcBef>
              <a:spcPct val="0"/>
            </a:spcBef>
            <a:spcAft>
              <a:spcPct val="35000"/>
            </a:spcAft>
            <a:buNone/>
          </a:pPr>
          <a:r>
            <a:rPr lang="en-US" sz="1900" kern="1200" dirty="0"/>
            <a:t>Average Scores</a:t>
          </a:r>
        </a:p>
      </dsp:txBody>
      <dsp:txXfrm rot="-5400000">
        <a:off x="2847462" y="1704132"/>
        <a:ext cx="1699752" cy="1117698"/>
      </dsp:txXfrm>
    </dsp:sp>
    <dsp:sp modelId="{90F83C3F-43B4-482A-9CF5-9D0ACA4CE92F}">
      <dsp:nvSpPr>
        <dsp:cNvPr id="0" name=""/>
        <dsp:cNvSpPr/>
      </dsp:nvSpPr>
      <dsp:spPr>
        <a:xfrm>
          <a:off x="1097012" y="1760016"/>
          <a:ext cx="1810672" cy="1005929"/>
        </a:xfrm>
        <a:prstGeom prst="rect">
          <a:avLst/>
        </a:prstGeom>
        <a:noFill/>
        <a:ln>
          <a:noFill/>
        </a:ln>
        <a:effectLst/>
      </dsp:spPr>
      <dsp:style>
        <a:lnRef idx="0">
          <a:scrgbClr r="0" g="0" b="0"/>
        </a:lnRef>
        <a:fillRef idx="0">
          <a:scrgbClr r="0" g="0" b="0"/>
        </a:fillRef>
        <a:effectRef idx="0">
          <a:scrgbClr r="0" g="0" b="0"/>
        </a:effectRef>
        <a:fontRef idx="minor"/>
      </dsp:style>
    </dsp:sp>
    <dsp:sp modelId="{469C3CD9-51BE-4D8A-9017-D4877DC964C1}">
      <dsp:nvSpPr>
        <dsp:cNvPr id="0" name=""/>
        <dsp:cNvSpPr/>
      </dsp:nvSpPr>
      <dsp:spPr>
        <a:xfrm rot="5400000">
          <a:off x="4951554" y="1556936"/>
          <a:ext cx="1676548" cy="145859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5400000">
        <a:off x="5287827" y="1709223"/>
        <a:ext cx="1004001" cy="1154024"/>
      </dsp:txXfrm>
    </dsp:sp>
    <dsp:sp modelId="{4E79A54A-0944-4A3B-8E94-56C2E8A245BC}">
      <dsp:nvSpPr>
        <dsp:cNvPr id="0" name=""/>
        <dsp:cNvSpPr/>
      </dsp:nvSpPr>
      <dsp:spPr>
        <a:xfrm rot="5400000">
          <a:off x="3837432" y="2805893"/>
          <a:ext cx="1676548" cy="176359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Literacy</a:t>
          </a:r>
        </a:p>
        <a:p>
          <a:pPr marL="0" lvl="0" indent="0" algn="ctr" defTabSz="844550">
            <a:lnSpc>
              <a:spcPct val="90000"/>
            </a:lnSpc>
            <a:spcBef>
              <a:spcPct val="0"/>
            </a:spcBef>
            <a:spcAft>
              <a:spcPct val="35000"/>
            </a:spcAft>
            <a:buNone/>
          </a:pPr>
          <a:r>
            <a:rPr lang="en-US" sz="1900" kern="1200" dirty="0"/>
            <a:t>Numeracy</a:t>
          </a:r>
        </a:p>
      </dsp:txBody>
      <dsp:txXfrm rot="-5400000">
        <a:off x="4087843" y="3128839"/>
        <a:ext cx="1175726" cy="1117698"/>
      </dsp:txXfrm>
    </dsp:sp>
    <dsp:sp modelId="{F9F07733-71BA-46D7-890B-CAA3E6CE08B5}">
      <dsp:nvSpPr>
        <dsp:cNvPr id="0" name=""/>
        <dsp:cNvSpPr/>
      </dsp:nvSpPr>
      <dsp:spPr>
        <a:xfrm>
          <a:off x="5261559" y="3183071"/>
          <a:ext cx="1871028" cy="1005929"/>
        </a:xfrm>
        <a:prstGeom prst="rect">
          <a:avLst/>
        </a:prstGeom>
        <a:noFill/>
        <a:ln>
          <a:noFill/>
        </a:ln>
        <a:effectLst/>
      </dsp:spPr>
      <dsp:style>
        <a:lnRef idx="0">
          <a:scrgbClr r="0" g="0" b="0"/>
        </a:lnRef>
        <a:fillRef idx="0">
          <a:scrgbClr r="0" g="0" b="0"/>
        </a:fillRef>
        <a:effectRef idx="0">
          <a:scrgbClr r="0" g="0" b="0"/>
        </a:effectRef>
        <a:fontRef idx="minor"/>
      </dsp:style>
    </dsp:sp>
    <dsp:sp modelId="{5BE31AD5-6DFA-4AB1-B6BF-FBB5A2C82923}">
      <dsp:nvSpPr>
        <dsp:cNvPr id="0" name=""/>
        <dsp:cNvSpPr/>
      </dsp:nvSpPr>
      <dsp:spPr>
        <a:xfrm rot="5400000">
          <a:off x="2074440" y="2956737"/>
          <a:ext cx="1676548" cy="145859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410713" y="3109024"/>
        <a:ext cx="1004001" cy="115402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B581B0-F06A-594F-AF21-DAFC906456D4}" type="datetimeFigureOut">
              <a:rPr lang="en-US" smtClean="0"/>
              <a:pPr/>
              <a:t>5/14/2021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6A5437-AC11-6346-997E-3F774645E818}" type="slidenum">
              <a:rPr lang="en-US" smtClean="0"/>
              <a:pPr/>
              <a:t>‹#›</a:t>
            </a:fld>
            <a:endParaRPr lang="en-US" dirty="0"/>
          </a:p>
        </p:txBody>
      </p:sp>
    </p:spTree>
    <p:extLst>
      <p:ext uri="{BB962C8B-B14F-4D97-AF65-F5344CB8AC3E}">
        <p14:creationId xmlns:p14="http://schemas.microsoft.com/office/powerpoint/2010/main" val="16977523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375D1-A7EF-4646-9D10-D249BFF916D3}" type="datetimeFigureOut">
              <a:rPr lang="en-US" smtClean="0"/>
              <a:pPr/>
              <a:t>5/14/2021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246B9-6A0E-4B4A-85AB-847EC13C4C2F}" type="slidenum">
              <a:rPr lang="en-US" smtClean="0"/>
              <a:pPr/>
              <a:t>‹#›</a:t>
            </a:fld>
            <a:endParaRPr lang="en-US" dirty="0"/>
          </a:p>
        </p:txBody>
      </p:sp>
    </p:spTree>
    <p:extLst>
      <p:ext uri="{BB962C8B-B14F-4D97-AF65-F5344CB8AC3E}">
        <p14:creationId xmlns:p14="http://schemas.microsoft.com/office/powerpoint/2010/main" val="2564106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meo.com/401012065/33f4b8655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https://vimeo.com/401012065/33f4b8655c</a:t>
            </a: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3</a:t>
            </a:fld>
            <a:endParaRPr lang="en-US" dirty="0"/>
          </a:p>
        </p:txBody>
      </p:sp>
    </p:spTree>
    <p:extLst>
      <p:ext uri="{BB962C8B-B14F-4D97-AF65-F5344CB8AC3E}">
        <p14:creationId xmlns:p14="http://schemas.microsoft.com/office/powerpoint/2010/main" val="1601438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option to use contextual variables is also available when comparing two counties</a:t>
            </a:r>
          </a:p>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33</a:t>
            </a:fld>
            <a:endParaRPr lang="en-US" dirty="0"/>
          </a:p>
        </p:txBody>
      </p:sp>
    </p:spTree>
    <p:extLst>
      <p:ext uri="{BB962C8B-B14F-4D97-AF65-F5344CB8AC3E}">
        <p14:creationId xmlns:p14="http://schemas.microsoft.com/office/powerpoint/2010/main" val="191959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35</a:t>
            </a:fld>
            <a:endParaRPr lang="en-US" dirty="0"/>
          </a:p>
        </p:txBody>
      </p:sp>
    </p:spTree>
    <p:extLst>
      <p:ext uri="{BB962C8B-B14F-4D97-AF65-F5344CB8AC3E}">
        <p14:creationId xmlns:p14="http://schemas.microsoft.com/office/powerpoint/2010/main" val="303421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36</a:t>
            </a:fld>
            <a:endParaRPr lang="en-US" dirty="0"/>
          </a:p>
        </p:txBody>
      </p:sp>
    </p:spTree>
    <p:extLst>
      <p:ext uri="{BB962C8B-B14F-4D97-AF65-F5344CB8AC3E}">
        <p14:creationId xmlns:p14="http://schemas.microsoft.com/office/powerpoint/2010/main" val="2019969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37</a:t>
            </a:fld>
            <a:endParaRPr lang="en-US" dirty="0"/>
          </a:p>
        </p:txBody>
      </p:sp>
    </p:spTree>
    <p:extLst>
      <p:ext uri="{BB962C8B-B14F-4D97-AF65-F5344CB8AC3E}">
        <p14:creationId xmlns:p14="http://schemas.microsoft.com/office/powerpoint/2010/main" val="140806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38</a:t>
            </a:fld>
            <a:endParaRPr lang="en-US" dirty="0"/>
          </a:p>
        </p:txBody>
      </p:sp>
    </p:spTree>
    <p:extLst>
      <p:ext uri="{BB962C8B-B14F-4D97-AF65-F5344CB8AC3E}">
        <p14:creationId xmlns:p14="http://schemas.microsoft.com/office/powerpoint/2010/main" val="375079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39</a:t>
            </a:fld>
            <a:endParaRPr lang="en-US" dirty="0"/>
          </a:p>
        </p:txBody>
      </p:sp>
    </p:spTree>
    <p:extLst>
      <p:ext uri="{BB962C8B-B14F-4D97-AF65-F5344CB8AC3E}">
        <p14:creationId xmlns:p14="http://schemas.microsoft.com/office/powerpoint/2010/main" val="241702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40</a:t>
            </a:fld>
            <a:endParaRPr lang="en-US" dirty="0"/>
          </a:p>
        </p:txBody>
      </p:sp>
    </p:spTree>
    <p:extLst>
      <p:ext uri="{BB962C8B-B14F-4D97-AF65-F5344CB8AC3E}">
        <p14:creationId xmlns:p14="http://schemas.microsoft.com/office/powerpoint/2010/main" val="375738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11</a:t>
            </a:fld>
            <a:endParaRPr lang="en-US" dirty="0"/>
          </a:p>
        </p:txBody>
      </p:sp>
    </p:spTree>
    <p:extLst>
      <p:ext uri="{BB962C8B-B14F-4D97-AF65-F5344CB8AC3E}">
        <p14:creationId xmlns:p14="http://schemas.microsoft.com/office/powerpoint/2010/main" val="415034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12</a:t>
            </a:fld>
            <a:endParaRPr lang="en-US" dirty="0"/>
          </a:p>
        </p:txBody>
      </p:sp>
    </p:spTree>
    <p:extLst>
      <p:ext uri="{BB962C8B-B14F-4D97-AF65-F5344CB8AC3E}">
        <p14:creationId xmlns:p14="http://schemas.microsoft.com/office/powerpoint/2010/main" val="304486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C42388-85CA-4F00-9B06-7AA7110AE2FE}" type="slidenum">
              <a:rPr lang="en-US" smtClean="0"/>
              <a:t>13</a:t>
            </a:fld>
            <a:endParaRPr lang="en-US"/>
          </a:p>
        </p:txBody>
      </p:sp>
    </p:spTree>
    <p:extLst>
      <p:ext uri="{BB962C8B-B14F-4D97-AF65-F5344CB8AC3E}">
        <p14:creationId xmlns:p14="http://schemas.microsoft.com/office/powerpoint/2010/main" val="337222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21</a:t>
            </a:fld>
            <a:endParaRPr lang="en-US" dirty="0"/>
          </a:p>
        </p:txBody>
      </p:sp>
    </p:spTree>
    <p:extLst>
      <p:ext uri="{BB962C8B-B14F-4D97-AF65-F5344CB8AC3E}">
        <p14:creationId xmlns:p14="http://schemas.microsoft.com/office/powerpoint/2010/main" val="179398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22</a:t>
            </a:fld>
            <a:endParaRPr lang="en-US" dirty="0"/>
          </a:p>
        </p:txBody>
      </p:sp>
    </p:spTree>
    <p:extLst>
      <p:ext uri="{BB962C8B-B14F-4D97-AF65-F5344CB8AC3E}">
        <p14:creationId xmlns:p14="http://schemas.microsoft.com/office/powerpoint/2010/main" val="141987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29</a:t>
            </a:fld>
            <a:endParaRPr lang="en-US" dirty="0"/>
          </a:p>
        </p:txBody>
      </p:sp>
    </p:spTree>
    <p:extLst>
      <p:ext uri="{BB962C8B-B14F-4D97-AF65-F5344CB8AC3E}">
        <p14:creationId xmlns:p14="http://schemas.microsoft.com/office/powerpoint/2010/main" val="197796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Users can also select variables from the American Community Survey (ACS), which provide context by presenting basic demographic characteristics for the state or county (e.g. educational attainment, race/ethnicity, employment status, and poverty level).</a:t>
            </a:r>
          </a:p>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31</a:t>
            </a:fld>
            <a:endParaRPr lang="en-US" dirty="0"/>
          </a:p>
        </p:txBody>
      </p:sp>
    </p:spTree>
    <p:extLst>
      <p:ext uri="{BB962C8B-B14F-4D97-AF65-F5344CB8AC3E}">
        <p14:creationId xmlns:p14="http://schemas.microsoft.com/office/powerpoint/2010/main" val="265228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246B9-6A0E-4B4A-85AB-847EC13C4C2F}" type="slidenum">
              <a:rPr lang="en-US" smtClean="0"/>
              <a:pPr/>
              <a:t>32</a:t>
            </a:fld>
            <a:endParaRPr lang="en-US" dirty="0"/>
          </a:p>
        </p:txBody>
      </p:sp>
    </p:spTree>
    <p:extLst>
      <p:ext uri="{BB962C8B-B14F-4D97-AF65-F5344CB8AC3E}">
        <p14:creationId xmlns:p14="http://schemas.microsoft.com/office/powerpoint/2010/main" val="2452701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E53B5AE-B6AA-E140-82AC-1922308B42F1}" type="datetime1">
              <a:rPr lang="en-US" smtClean="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pic>
        <p:nvPicPr>
          <p:cNvPr id="7" name="Picture 6">
            <a:extLst>
              <a:ext uri="{FF2B5EF4-FFF2-40B4-BE49-F238E27FC236}">
                <a16:creationId xmlns:a16="http://schemas.microsoft.com/office/drawing/2014/main" id="{4345293C-F9C8-408C-985D-185B8334BF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72" y="6109958"/>
            <a:ext cx="1455490"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6E8BEC-4B09-AD4B-A1C2-95505EF3845D}" type="datetime1">
              <a:rPr lang="en-US" smtClean="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dirty="0"/>
          </a:p>
        </p:txBody>
      </p:sp>
      <p:pic>
        <p:nvPicPr>
          <p:cNvPr id="7" name="Picture 6">
            <a:extLst>
              <a:ext uri="{FF2B5EF4-FFF2-40B4-BE49-F238E27FC236}">
                <a16:creationId xmlns:a16="http://schemas.microsoft.com/office/drawing/2014/main" id="{57DE1BC7-A921-48CE-A1DC-6D31B8B52A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72" y="6109958"/>
            <a:ext cx="1455490"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94E8B0-0CF9-AC47-95AE-ADB19A8AB44C}" type="datetime1">
              <a:rPr lang="en-US" smtClean="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a:t>Click to edit Master title style</a:t>
            </a:r>
          </a:p>
        </p:txBody>
      </p:sp>
      <p:sp>
        <p:nvSpPr>
          <p:cNvPr id="7" name="Slide Number Placeholder 1"/>
          <p:cNvSpPr>
            <a:spLocks noGrp="1"/>
          </p:cNvSpPr>
          <p:nvPr>
            <p:ph type="sldNum" sz="quarter" idx="10"/>
          </p:nvPr>
        </p:nvSpPr>
        <p:spPr/>
        <p:txBody>
          <a:bodyPr/>
          <a:lstStyle>
            <a:lvl1pPr>
              <a:defRPr/>
            </a:lvl1pPr>
          </a:lstStyle>
          <a:p>
            <a:pPr>
              <a:defRPr/>
            </a:pPr>
            <a:fld id="{F1C3A30D-88D2-4AF7-B6AA-83B52FCA8943}" type="slidenum">
              <a:rPr/>
              <a:pPr>
                <a:defRPr/>
              </a:pPr>
              <a:t>‹#›</a:t>
            </a:fld>
            <a:endParaRPr dirty="0"/>
          </a:p>
        </p:txBody>
      </p:sp>
    </p:spTree>
    <p:extLst>
      <p:ext uri="{BB962C8B-B14F-4D97-AF65-F5344CB8AC3E}">
        <p14:creationId xmlns:p14="http://schemas.microsoft.com/office/powerpoint/2010/main" val="1173755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4" y="571500"/>
            <a:ext cx="8285671" cy="609589"/>
          </a:xfrm>
        </p:spPr>
        <p:txBody>
          <a:bodyPr lIns="0" tIns="0" rIns="0" bIns="0">
            <a:normAutofit/>
          </a:bodyPr>
          <a:lstStyle>
            <a:lvl1pPr>
              <a:defRPr sz="2550" b="0" i="0" baseline="0">
                <a:solidFill>
                  <a:srgbClr val="576F7F"/>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cxnSp>
        <p:nvCxnSpPr>
          <p:cNvPr id="7" name="Straight Connector 6"/>
          <p:cNvCxnSpPr/>
          <p:nvPr userDrawn="1"/>
        </p:nvCxnSpPr>
        <p:spPr>
          <a:xfrm>
            <a:off x="283928" y="6094575"/>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6293196"/>
            <a:ext cx="356508" cy="366183"/>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6227853"/>
            <a:ext cx="1428564" cy="449061"/>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429164" y="1576376"/>
            <a:ext cx="8285672" cy="3803797"/>
          </a:xfrm>
        </p:spPr>
        <p:txBody>
          <a:bodyPr>
            <a:normAutofit/>
          </a:bodyPr>
          <a:lstStyle>
            <a:lvl1pPr marL="257175" indent="-257175">
              <a:buFont typeface="Arial" panose="020B0604020202020204" pitchFamily="34" charset="0"/>
              <a:buChar char="•"/>
              <a:defRPr sz="1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91441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spTree>
    <p:extLst>
      <p:ext uri="{BB962C8B-B14F-4D97-AF65-F5344CB8AC3E}">
        <p14:creationId xmlns:p14="http://schemas.microsoft.com/office/powerpoint/2010/main" val="33624523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CA7A36-FC2C-2F42-8A6C-264752B4B5CE}" type="datetime1">
              <a:rPr lang="en-US" smtClean="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dirty="0"/>
          </a:p>
        </p:txBody>
      </p:sp>
      <p:pic>
        <p:nvPicPr>
          <p:cNvPr id="7" name="Picture 6">
            <a:extLst>
              <a:ext uri="{FF2B5EF4-FFF2-40B4-BE49-F238E27FC236}">
                <a16:creationId xmlns:a16="http://schemas.microsoft.com/office/drawing/2014/main" id="{32F5E8C8-B799-4357-AC9E-1F120424F7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72" y="6109958"/>
            <a:ext cx="1455490"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3327-81A9-474F-88D0-05F9E24E8DDE}" type="datetime1">
              <a:rPr lang="en-US" smtClean="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dirty="0"/>
          </a:p>
        </p:txBody>
      </p:sp>
      <p:pic>
        <p:nvPicPr>
          <p:cNvPr id="7" name="Picture 6">
            <a:extLst>
              <a:ext uri="{FF2B5EF4-FFF2-40B4-BE49-F238E27FC236}">
                <a16:creationId xmlns:a16="http://schemas.microsoft.com/office/drawing/2014/main" id="{B6C464EE-E6F4-4FF5-81A7-D562D3FD11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72" y="6109958"/>
            <a:ext cx="1455490"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BC903C-ACA5-D44A-8275-27F2CCAA3ED8}" type="datetime1">
              <a:rPr lang="en-US" smtClean="0"/>
              <a:pPr/>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84605-F59B-A347-BDC9-15C9FF0B2D90}" type="slidenum">
              <a:rPr lang="en-US" smtClean="0"/>
              <a:pPr/>
              <a:t>‹#›</a:t>
            </a:fld>
            <a:endParaRPr lang="en-US" dirty="0"/>
          </a:p>
        </p:txBody>
      </p:sp>
      <p:pic>
        <p:nvPicPr>
          <p:cNvPr id="8" name="Picture 7">
            <a:extLst>
              <a:ext uri="{FF2B5EF4-FFF2-40B4-BE49-F238E27FC236}">
                <a16:creationId xmlns:a16="http://schemas.microsoft.com/office/drawing/2014/main" id="{8CA3368E-2A12-45F4-A333-5D997DDB95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72" y="6109958"/>
            <a:ext cx="1455490"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54F7D4-BCC4-E946-9E37-5FC473AF3C92}" type="datetime1">
              <a:rPr lang="en-US" smtClean="0"/>
              <a:pPr/>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884605-F59B-A347-BDC9-15C9FF0B2D90}" type="slidenum">
              <a:rPr lang="en-US" smtClean="0"/>
              <a:pPr/>
              <a:t>‹#›</a:t>
            </a:fld>
            <a:endParaRPr lang="en-US" dirty="0"/>
          </a:p>
        </p:txBody>
      </p:sp>
      <p:pic>
        <p:nvPicPr>
          <p:cNvPr id="10" name="Picture 9">
            <a:extLst>
              <a:ext uri="{FF2B5EF4-FFF2-40B4-BE49-F238E27FC236}">
                <a16:creationId xmlns:a16="http://schemas.microsoft.com/office/drawing/2014/main" id="{3263C350-C611-4194-8E9C-425BADFA10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72" y="6109958"/>
            <a:ext cx="1455490"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0EABD0-FF14-A949-B9BF-B0C4E4124500}" type="datetime1">
              <a:rPr lang="en-US" smtClean="0"/>
              <a:pPr/>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84605-F59B-A347-BDC9-15C9FF0B2D90}" type="slidenum">
              <a:rPr lang="en-US" smtClean="0"/>
              <a:pPr/>
              <a:t>‹#›</a:t>
            </a:fld>
            <a:endParaRPr lang="en-US" dirty="0"/>
          </a:p>
        </p:txBody>
      </p:sp>
      <p:pic>
        <p:nvPicPr>
          <p:cNvPr id="6" name="Picture 5">
            <a:extLst>
              <a:ext uri="{FF2B5EF4-FFF2-40B4-BE49-F238E27FC236}">
                <a16:creationId xmlns:a16="http://schemas.microsoft.com/office/drawing/2014/main" id="{EE5F25D8-9ADE-4AED-8B1F-FC44AB4B61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72" y="6109958"/>
            <a:ext cx="1455490"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DDC58-856B-B446-9063-65558F07F3FD}" type="datetime1">
              <a:rPr lang="en-US" smtClean="0"/>
              <a:pPr/>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3A1D98-8054-8B40-949E-99A1A56E72BF}" type="datetime1">
              <a:rPr lang="en-US" smtClean="0"/>
              <a:pPr/>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dirty="0"/>
          </a:p>
        </p:txBody>
      </p:sp>
      <p:pic>
        <p:nvPicPr>
          <p:cNvPr id="8" name="Picture 7">
            <a:extLst>
              <a:ext uri="{FF2B5EF4-FFF2-40B4-BE49-F238E27FC236}">
                <a16:creationId xmlns:a16="http://schemas.microsoft.com/office/drawing/2014/main" id="{6C8A851D-5B5F-4E86-B859-4CCCB8FFBD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72" y="6109958"/>
            <a:ext cx="1455490"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8B6E80-796E-BA4E-A43D-2D4E97B242C5}" type="datetime1">
              <a:rPr lang="en-US" smtClean="0"/>
              <a:pPr/>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84605-F59B-A347-BDC9-15C9FF0B2D90}" type="slidenum">
              <a:rPr lang="en-US" smtClean="0"/>
              <a:pPr/>
              <a:t>‹#›</a:t>
            </a:fld>
            <a:endParaRPr lang="en-US" dirty="0"/>
          </a:p>
        </p:txBody>
      </p:sp>
      <p:pic>
        <p:nvPicPr>
          <p:cNvPr id="8" name="Picture 7">
            <a:extLst>
              <a:ext uri="{FF2B5EF4-FFF2-40B4-BE49-F238E27FC236}">
                <a16:creationId xmlns:a16="http://schemas.microsoft.com/office/drawing/2014/main" id="{786ECBA6-C11F-4830-8CB2-1DF4B84C6F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72" y="6109958"/>
            <a:ext cx="1455490"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lumMod val="85000"/>
            </a:schemeClr>
          </a:solidFill>
          <a:ln>
            <a:solidFill>
              <a:srgbClr val="4F81BD"/>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26164"/>
            <a:ext cx="2133600" cy="5953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4605-F59B-A347-BDC9-15C9FF0B2D90}" type="slidenum">
              <a:rPr lang="en-US" smtClean="0"/>
              <a:pPr/>
              <a:t>‹#›</a:t>
            </a:fld>
            <a:endParaRPr lang="en-US" dirty="0"/>
          </a:p>
        </p:txBody>
      </p:sp>
      <p:pic>
        <p:nvPicPr>
          <p:cNvPr id="8" name="Picture 7">
            <a:extLst>
              <a:ext uri="{FF2B5EF4-FFF2-40B4-BE49-F238E27FC236}">
                <a16:creationId xmlns:a16="http://schemas.microsoft.com/office/drawing/2014/main" id="{CC1D48FC-43E9-421F-A545-5F36978DAA7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3072" y="6109958"/>
            <a:ext cx="1455490"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806" r:id="rId12"/>
    <p:sldLayoutId id="2147483807" r:id="rId13"/>
  </p:sldLayoutIdLst>
  <p:hf sldNum="0"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player.vimeo.com/video/401012065?app_id=122963"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www.nces.ed.gov/surveys/piaac/skillsmap" TargetMode="Externa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hyperlink" Target="https://nces.ed.gov/surveys/piaac/" TargetMode="External"/><Relationship Id="rId2" Type="http://schemas.openxmlformats.org/officeDocument/2006/relationships/hyperlink" Target="https://nces.ed.gov/surveys/piaac/state-county-estimates.asp" TargetMode="External"/><Relationship Id="rId1" Type="http://schemas.openxmlformats.org/officeDocument/2006/relationships/slideLayout" Target="../slideLayouts/slideLayout2.xml"/><Relationship Id="rId5" Type="http://schemas.openxmlformats.org/officeDocument/2006/relationships/hyperlink" Target="mailto:Stephen.Provasnik@ed.gov" TargetMode="External"/><Relationship Id="rId4" Type="http://schemas.openxmlformats.org/officeDocument/2006/relationships/hyperlink" Target="mailto:Holly.Xie@ed.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Supplemental%20Powerpoint_final.pptx" TargetMode="External"/><Relationship Id="rId1" Type="http://schemas.openxmlformats.org/officeDocument/2006/relationships/slideLayout" Target="../slideLayouts/slideLayout2.xml"/><Relationship Id="rId4" Type="http://schemas.openxmlformats.org/officeDocument/2006/relationships/hyperlink" Target="http://piaacgateway.com/toolkit-modules"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8763-B6F5-404A-9262-8171D4F091A4}"/>
              </a:ext>
            </a:extLst>
          </p:cNvPr>
          <p:cNvSpPr>
            <a:spLocks noGrp="1"/>
          </p:cNvSpPr>
          <p:nvPr>
            <p:ph type="title"/>
          </p:nvPr>
        </p:nvSpPr>
        <p:spPr>
          <a:xfrm>
            <a:off x="457200" y="2469198"/>
            <a:ext cx="8229600" cy="1143000"/>
          </a:xfrm>
        </p:spPr>
        <p:txBody>
          <a:bodyPr>
            <a:normAutofit fontScale="90000"/>
          </a:bodyPr>
          <a:lstStyle/>
          <a:p>
            <a:r>
              <a:rPr lang="en-US" dirty="0"/>
              <a:t>State and County Proficiency Estimates using PIAAC Skills Map</a:t>
            </a:r>
          </a:p>
        </p:txBody>
      </p:sp>
    </p:spTree>
    <p:extLst>
      <p:ext uri="{BB962C8B-B14F-4D97-AF65-F5344CB8AC3E}">
        <p14:creationId xmlns:p14="http://schemas.microsoft.com/office/powerpoint/2010/main" val="49748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3BF1-8251-47BB-8787-98EBBA79326E}"/>
              </a:ext>
            </a:extLst>
          </p:cNvPr>
          <p:cNvSpPr>
            <a:spLocks noGrp="1"/>
          </p:cNvSpPr>
          <p:nvPr>
            <p:ph type="title"/>
          </p:nvPr>
        </p:nvSpPr>
        <p:spPr>
          <a:xfrm>
            <a:off x="457200" y="274638"/>
            <a:ext cx="8229600" cy="1143000"/>
          </a:xfrm>
        </p:spPr>
        <p:txBody>
          <a:bodyPr anchor="ctr">
            <a:normAutofit/>
          </a:bodyPr>
          <a:lstStyle/>
          <a:p>
            <a:r>
              <a:rPr lang="en-US" dirty="0"/>
              <a:t>How reliable are these estimates?</a:t>
            </a:r>
            <a:endParaRPr lang="en-US" b="1" dirty="0"/>
          </a:p>
        </p:txBody>
      </p:sp>
      <p:sp>
        <p:nvSpPr>
          <p:cNvPr id="4" name="Text Placeholder 3">
            <a:extLst>
              <a:ext uri="{FF2B5EF4-FFF2-40B4-BE49-F238E27FC236}">
                <a16:creationId xmlns:a16="http://schemas.microsoft.com/office/drawing/2014/main" id="{5B8B4365-9F03-4B00-BF3C-B460CD9AC7D2}"/>
              </a:ext>
            </a:extLst>
          </p:cNvPr>
          <p:cNvSpPr>
            <a:spLocks noGrp="1"/>
          </p:cNvSpPr>
          <p:nvPr>
            <p:ph idx="1"/>
          </p:nvPr>
        </p:nvSpPr>
        <p:spPr>
          <a:xfrm>
            <a:off x="457200" y="1600200"/>
            <a:ext cx="8229600" cy="4525963"/>
          </a:xfrm>
        </p:spPr>
        <p:txBody>
          <a:bodyPr>
            <a:normAutofit/>
          </a:bodyPr>
          <a:lstStyle/>
          <a:p>
            <a:pPr>
              <a:lnSpc>
                <a:spcPct val="90000"/>
              </a:lnSpc>
              <a:spcBef>
                <a:spcPts val="450"/>
              </a:spcBef>
            </a:pPr>
            <a:r>
              <a:rPr lang="en-US" sz="2500" dirty="0"/>
              <a:t>As this is a sophisticated model for small area estimation, NCES consulted with a panel of experts to ensure it reflected the most recent research.</a:t>
            </a:r>
          </a:p>
          <a:p>
            <a:pPr>
              <a:lnSpc>
                <a:spcPct val="90000"/>
              </a:lnSpc>
              <a:spcBef>
                <a:spcPts val="450"/>
              </a:spcBef>
            </a:pPr>
            <a:endParaRPr lang="en-US" sz="2500" dirty="0"/>
          </a:p>
          <a:p>
            <a:pPr>
              <a:lnSpc>
                <a:spcPct val="90000"/>
              </a:lnSpc>
              <a:spcBef>
                <a:spcPts val="450"/>
              </a:spcBef>
            </a:pPr>
            <a:r>
              <a:rPr lang="en-US" sz="2500" dirty="0"/>
              <a:t>NCES used a variety of methods to validate the estimates. Estimates were found to be consistent across varying scenarios.</a:t>
            </a:r>
          </a:p>
          <a:p>
            <a:pPr>
              <a:lnSpc>
                <a:spcPct val="90000"/>
              </a:lnSpc>
              <a:spcBef>
                <a:spcPts val="450"/>
              </a:spcBef>
            </a:pPr>
            <a:endParaRPr lang="en-US" sz="2500" dirty="0"/>
          </a:p>
          <a:p>
            <a:pPr>
              <a:lnSpc>
                <a:spcPct val="90000"/>
              </a:lnSpc>
              <a:spcBef>
                <a:spcPts val="450"/>
              </a:spcBef>
            </a:pPr>
            <a:r>
              <a:rPr lang="en-US" sz="2500" dirty="0"/>
              <a:t>NCES used the direct (or actual) PIAAC results to validate the estimates from the model. The small area (county) estimates and direct results were found to be comparable.</a:t>
            </a:r>
          </a:p>
        </p:txBody>
      </p:sp>
      <p:sp>
        <p:nvSpPr>
          <p:cNvPr id="3" name="Slide Number Placeholder 2" hidden="1">
            <a:extLst>
              <a:ext uri="{FF2B5EF4-FFF2-40B4-BE49-F238E27FC236}">
                <a16:creationId xmlns:a16="http://schemas.microsoft.com/office/drawing/2014/main" id="{B82AAE1D-D2B3-42CE-A945-2A3B44457BA3}"/>
              </a:ext>
            </a:extLst>
          </p:cNvPr>
          <p:cNvSpPr>
            <a:spLocks noGrp="1"/>
          </p:cNvSpPr>
          <p:nvPr>
            <p:ph type="sldNum" sz="quarter" idx="12"/>
          </p:nvPr>
        </p:nvSpPr>
        <p:spPr/>
        <p:txBody>
          <a:bodyPr/>
          <a:lstStyle/>
          <a:p>
            <a:pPr>
              <a:spcAft>
                <a:spcPts val="600"/>
              </a:spcAft>
            </a:pPr>
            <a:fld id="{BA8CF1B3-96A0-D24B-B5C9-B5B93FF4523E}" type="slidenum">
              <a:rPr lang="uk-UA" smtClean="0"/>
              <a:pPr>
                <a:spcAft>
                  <a:spcPts val="600"/>
                </a:spcAft>
              </a:pPr>
              <a:t>10</a:t>
            </a:fld>
            <a:endParaRPr lang="uk-UA"/>
          </a:p>
        </p:txBody>
      </p:sp>
    </p:spTree>
    <p:extLst>
      <p:ext uri="{BB962C8B-B14F-4D97-AF65-F5344CB8AC3E}">
        <p14:creationId xmlns:p14="http://schemas.microsoft.com/office/powerpoint/2010/main" val="348964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87A6-90EE-4CCB-AE72-2E931291DA71}"/>
              </a:ext>
            </a:extLst>
          </p:cNvPr>
          <p:cNvSpPr>
            <a:spLocks noGrp="1"/>
          </p:cNvSpPr>
          <p:nvPr>
            <p:ph type="title"/>
          </p:nvPr>
        </p:nvSpPr>
        <p:spPr/>
        <p:txBody>
          <a:bodyPr>
            <a:normAutofit fontScale="90000"/>
          </a:bodyPr>
          <a:lstStyle/>
          <a:p>
            <a:r>
              <a:rPr lang="en-US" dirty="0"/>
              <a:t>What information is available in the Skills Map? – Skills Estimates</a:t>
            </a:r>
          </a:p>
        </p:txBody>
      </p:sp>
      <p:graphicFrame>
        <p:nvGraphicFramePr>
          <p:cNvPr id="6" name="Content Placeholder 5">
            <a:extLst>
              <a:ext uri="{FF2B5EF4-FFF2-40B4-BE49-F238E27FC236}">
                <a16:creationId xmlns:a16="http://schemas.microsoft.com/office/drawing/2014/main" id="{1E09C490-AA10-43EC-A3D7-42B081F2532A}"/>
              </a:ext>
            </a:extLst>
          </p:cNvPr>
          <p:cNvGraphicFramePr>
            <a:graphicFrameLocks noGrp="1"/>
          </p:cNvGraphicFramePr>
          <p:nvPr>
            <p:ph idx="1"/>
            <p:extLst>
              <p:ext uri="{D42A27DB-BD31-4B8C-83A1-F6EECF244321}">
                <p14:modId xmlns:p14="http://schemas.microsoft.com/office/powerpoint/2010/main" val="1431193045"/>
              </p:ext>
            </p:extLst>
          </p:nvPr>
        </p:nvGraphicFramePr>
        <p:xfrm>
          <a:off x="634437" y="149457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273C50EE-63FF-4BE4-AA6B-27FC493E0559}"/>
              </a:ext>
            </a:extLst>
          </p:cNvPr>
          <p:cNvPicPr>
            <a:picLocks noChangeAspect="1"/>
          </p:cNvPicPr>
          <p:nvPr/>
        </p:nvPicPr>
        <p:blipFill>
          <a:blip r:embed="rId8"/>
          <a:stretch>
            <a:fillRect/>
          </a:stretch>
        </p:blipFill>
        <p:spPr>
          <a:xfrm>
            <a:off x="5740565" y="3341914"/>
            <a:ext cx="1431925" cy="874033"/>
          </a:xfrm>
          <a:prstGeom prst="rect">
            <a:avLst/>
          </a:prstGeom>
        </p:spPr>
      </p:pic>
      <p:pic>
        <p:nvPicPr>
          <p:cNvPr id="17" name="Picture 16">
            <a:extLst>
              <a:ext uri="{FF2B5EF4-FFF2-40B4-BE49-F238E27FC236}">
                <a16:creationId xmlns:a16="http://schemas.microsoft.com/office/drawing/2014/main" id="{43660D27-EC21-43E0-9763-C316B0E27811}"/>
              </a:ext>
            </a:extLst>
          </p:cNvPr>
          <p:cNvPicPr>
            <a:picLocks noChangeAspect="1"/>
          </p:cNvPicPr>
          <p:nvPr/>
        </p:nvPicPr>
        <p:blipFill>
          <a:blip r:embed="rId9"/>
          <a:stretch>
            <a:fillRect/>
          </a:stretch>
        </p:blipFill>
        <p:spPr>
          <a:xfrm>
            <a:off x="3056963" y="1733650"/>
            <a:ext cx="921501" cy="561029"/>
          </a:xfrm>
          <a:prstGeom prst="rect">
            <a:avLst/>
          </a:prstGeom>
        </p:spPr>
      </p:pic>
      <p:pic>
        <p:nvPicPr>
          <p:cNvPr id="19" name="Picture 18">
            <a:extLst>
              <a:ext uri="{FF2B5EF4-FFF2-40B4-BE49-F238E27FC236}">
                <a16:creationId xmlns:a16="http://schemas.microsoft.com/office/drawing/2014/main" id="{3C98EA0D-56CE-429B-96E5-E8F72A90D24A}"/>
              </a:ext>
            </a:extLst>
          </p:cNvPr>
          <p:cNvPicPr>
            <a:picLocks noChangeAspect="1"/>
          </p:cNvPicPr>
          <p:nvPr/>
        </p:nvPicPr>
        <p:blipFill>
          <a:blip r:embed="rId10"/>
          <a:stretch>
            <a:fillRect/>
          </a:stretch>
        </p:blipFill>
        <p:spPr>
          <a:xfrm>
            <a:off x="3056963" y="2381518"/>
            <a:ext cx="910693" cy="561029"/>
          </a:xfrm>
          <a:prstGeom prst="rect">
            <a:avLst/>
          </a:prstGeom>
        </p:spPr>
      </p:pic>
      <p:pic>
        <p:nvPicPr>
          <p:cNvPr id="21" name="Picture 20">
            <a:extLst>
              <a:ext uri="{FF2B5EF4-FFF2-40B4-BE49-F238E27FC236}">
                <a16:creationId xmlns:a16="http://schemas.microsoft.com/office/drawing/2014/main" id="{C5514C2C-3976-401B-BDE6-8B0D6764C1B5}"/>
              </a:ext>
            </a:extLst>
          </p:cNvPr>
          <p:cNvPicPr>
            <a:picLocks noChangeAspect="1"/>
          </p:cNvPicPr>
          <p:nvPr/>
        </p:nvPicPr>
        <p:blipFill>
          <a:blip r:embed="rId11"/>
          <a:stretch>
            <a:fillRect/>
          </a:stretch>
        </p:blipFill>
        <p:spPr>
          <a:xfrm>
            <a:off x="2968065" y="4675605"/>
            <a:ext cx="603775" cy="561030"/>
          </a:xfrm>
          <a:prstGeom prst="rect">
            <a:avLst/>
          </a:prstGeom>
        </p:spPr>
      </p:pic>
      <p:pic>
        <p:nvPicPr>
          <p:cNvPr id="25" name="Picture 24">
            <a:extLst>
              <a:ext uri="{FF2B5EF4-FFF2-40B4-BE49-F238E27FC236}">
                <a16:creationId xmlns:a16="http://schemas.microsoft.com/office/drawing/2014/main" id="{F03CB1D4-FD1C-476F-8BC3-1432D4AEBF78}"/>
              </a:ext>
            </a:extLst>
          </p:cNvPr>
          <p:cNvPicPr>
            <a:picLocks noChangeAspect="1"/>
          </p:cNvPicPr>
          <p:nvPr/>
        </p:nvPicPr>
        <p:blipFill>
          <a:blip r:embed="rId12"/>
          <a:stretch>
            <a:fillRect/>
          </a:stretch>
        </p:blipFill>
        <p:spPr>
          <a:xfrm>
            <a:off x="3571840" y="5149957"/>
            <a:ext cx="603776" cy="494988"/>
          </a:xfrm>
          <a:prstGeom prst="rect">
            <a:avLst/>
          </a:prstGeom>
        </p:spPr>
      </p:pic>
    </p:spTree>
    <p:extLst>
      <p:ext uri="{BB962C8B-B14F-4D97-AF65-F5344CB8AC3E}">
        <p14:creationId xmlns:p14="http://schemas.microsoft.com/office/powerpoint/2010/main" val="79317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87A6-90EE-4CCB-AE72-2E931291DA71}"/>
              </a:ext>
            </a:extLst>
          </p:cNvPr>
          <p:cNvSpPr>
            <a:spLocks noGrp="1"/>
          </p:cNvSpPr>
          <p:nvPr>
            <p:ph type="title"/>
          </p:nvPr>
        </p:nvSpPr>
        <p:spPr/>
        <p:txBody>
          <a:bodyPr>
            <a:normAutofit fontScale="90000"/>
          </a:bodyPr>
          <a:lstStyle/>
          <a:p>
            <a:r>
              <a:rPr lang="en-US" dirty="0"/>
              <a:t>What information is available in the Skills Map? – Contextual Information</a:t>
            </a:r>
          </a:p>
        </p:txBody>
      </p:sp>
      <p:sp>
        <p:nvSpPr>
          <p:cNvPr id="27" name="Rectangle 26">
            <a:extLst>
              <a:ext uri="{FF2B5EF4-FFF2-40B4-BE49-F238E27FC236}">
                <a16:creationId xmlns:a16="http://schemas.microsoft.com/office/drawing/2014/main" id="{73BFCB9D-0A25-4DEF-9BC8-3A2C7B6C7D7C}"/>
              </a:ext>
            </a:extLst>
          </p:cNvPr>
          <p:cNvSpPr/>
          <p:nvPr/>
        </p:nvSpPr>
        <p:spPr>
          <a:xfrm>
            <a:off x="653912" y="3628506"/>
            <a:ext cx="8229600" cy="2303665"/>
          </a:xfrm>
          <a:prstGeom prst="rect">
            <a:avLst/>
          </a:prstGeom>
          <a:noFill/>
          <a:ln>
            <a:noFill/>
          </a:ln>
        </p:spPr>
        <p:style>
          <a:lnRef idx="0">
            <a:scrgbClr r="0" g="0" b="0"/>
          </a:lnRef>
          <a:fillRef idx="0">
            <a:scrgbClr r="0" g="0" b="0"/>
          </a:fillRef>
          <a:effectRef idx="0">
            <a:scrgbClr r="0" g="0" b="0"/>
          </a:effectRef>
          <a:fontRef idx="minor">
            <a:schemeClr val="lt1"/>
          </a:fontRef>
        </p:style>
        <p:txBody>
          <a:bodyPr numCol="2" rtlCol="0" anchor="ctr"/>
          <a:lstStyle/>
          <a:p>
            <a:pPr marL="285750" indent="-285750">
              <a:spcAft>
                <a:spcPts val="1200"/>
              </a:spcAft>
              <a:buFont typeface="Arial" panose="020B0604020202020204" pitchFamily="34" charset="0"/>
              <a:buChar char="•"/>
            </a:pPr>
            <a:r>
              <a:rPr lang="en-US" sz="2400" dirty="0">
                <a:solidFill>
                  <a:schemeClr val="tx1"/>
                </a:solidFill>
              </a:rPr>
              <a:t>gender</a:t>
            </a:r>
          </a:p>
          <a:p>
            <a:pPr marL="285750" indent="-285750">
              <a:spcAft>
                <a:spcPts val="1200"/>
              </a:spcAft>
              <a:buFont typeface="Arial" panose="020B0604020202020204" pitchFamily="34" charset="0"/>
              <a:buChar char="•"/>
            </a:pPr>
            <a:r>
              <a:rPr lang="en-US" sz="2400" dirty="0">
                <a:solidFill>
                  <a:schemeClr val="tx1"/>
                </a:solidFill>
              </a:rPr>
              <a:t>race/ethnicity</a:t>
            </a:r>
          </a:p>
          <a:p>
            <a:pPr marL="285750" indent="-285750">
              <a:spcAft>
                <a:spcPts val="1200"/>
              </a:spcAft>
              <a:buFont typeface="Arial" panose="020B0604020202020204" pitchFamily="34" charset="0"/>
              <a:buChar char="•"/>
            </a:pPr>
            <a:r>
              <a:rPr lang="en-US" sz="2400" dirty="0">
                <a:solidFill>
                  <a:schemeClr val="tx1"/>
                </a:solidFill>
              </a:rPr>
              <a:t>educational attainment</a:t>
            </a:r>
          </a:p>
          <a:p>
            <a:pPr marL="285750" indent="-285750">
              <a:spcAft>
                <a:spcPts val="1200"/>
              </a:spcAft>
              <a:buFont typeface="Arial" panose="020B0604020202020204" pitchFamily="34" charset="0"/>
              <a:buChar char="•"/>
            </a:pPr>
            <a:r>
              <a:rPr lang="en-US" sz="2400" dirty="0">
                <a:solidFill>
                  <a:schemeClr val="tx1"/>
                </a:solidFill>
              </a:rPr>
              <a:t>English-language ability</a:t>
            </a:r>
          </a:p>
          <a:p>
            <a:pPr marL="285750" indent="-285750">
              <a:spcAft>
                <a:spcPts val="1200"/>
              </a:spcAft>
              <a:buFont typeface="Arial" panose="020B0604020202020204" pitchFamily="34" charset="0"/>
              <a:buChar char="•"/>
            </a:pPr>
            <a:r>
              <a:rPr lang="en-US" sz="2400" dirty="0">
                <a:solidFill>
                  <a:schemeClr val="tx1"/>
                </a:solidFill>
              </a:rPr>
              <a:t>foreign-born population</a:t>
            </a:r>
          </a:p>
          <a:p>
            <a:pPr marL="285750" indent="-285750">
              <a:spcAft>
                <a:spcPts val="1200"/>
              </a:spcAft>
              <a:buFont typeface="Arial" panose="020B0604020202020204" pitchFamily="34" charset="0"/>
              <a:buChar char="•"/>
            </a:pPr>
            <a:endParaRPr lang="en-US" sz="2400" dirty="0">
              <a:solidFill>
                <a:schemeClr val="tx1"/>
              </a:solidFill>
            </a:endParaRPr>
          </a:p>
          <a:p>
            <a:pPr marL="285750" indent="-285750">
              <a:spcAft>
                <a:spcPts val="1200"/>
              </a:spcAft>
              <a:buFont typeface="Arial" panose="020B0604020202020204" pitchFamily="34" charset="0"/>
              <a:buChar char="•"/>
            </a:pPr>
            <a:r>
              <a:rPr lang="en-US" sz="2400" dirty="0">
                <a:solidFill>
                  <a:schemeClr val="tx1"/>
                </a:solidFill>
              </a:rPr>
              <a:t>employment status</a:t>
            </a:r>
          </a:p>
          <a:p>
            <a:pPr marL="285750" indent="-285750">
              <a:spcAft>
                <a:spcPts val="1200"/>
              </a:spcAft>
              <a:buFont typeface="Arial" panose="020B0604020202020204" pitchFamily="34" charset="0"/>
              <a:buChar char="•"/>
            </a:pPr>
            <a:r>
              <a:rPr lang="en-US" sz="2400" dirty="0">
                <a:solidFill>
                  <a:schemeClr val="tx1"/>
                </a:solidFill>
              </a:rPr>
              <a:t>occupation</a:t>
            </a:r>
          </a:p>
          <a:p>
            <a:pPr marL="285750" indent="-285750">
              <a:spcAft>
                <a:spcPts val="1200"/>
              </a:spcAft>
              <a:buFont typeface="Arial" panose="020B0604020202020204" pitchFamily="34" charset="0"/>
              <a:buChar char="•"/>
            </a:pPr>
            <a:r>
              <a:rPr lang="en-US" sz="2400" dirty="0">
                <a:solidFill>
                  <a:schemeClr val="tx1"/>
                </a:solidFill>
              </a:rPr>
              <a:t>poverty level</a:t>
            </a:r>
          </a:p>
          <a:p>
            <a:pPr marL="285750" indent="-285750">
              <a:spcAft>
                <a:spcPts val="1200"/>
              </a:spcAft>
              <a:buFont typeface="Arial" panose="020B0604020202020204" pitchFamily="34" charset="0"/>
              <a:buChar char="•"/>
            </a:pPr>
            <a:r>
              <a:rPr lang="en-US" sz="2400" dirty="0">
                <a:solidFill>
                  <a:schemeClr val="tx1"/>
                </a:solidFill>
              </a:rPr>
              <a:t>health </a:t>
            </a:r>
          </a:p>
          <a:p>
            <a:pPr marL="285750" indent="-285750">
              <a:spcAft>
                <a:spcPts val="1200"/>
              </a:spcAft>
              <a:buFont typeface="Arial" panose="020B0604020202020204" pitchFamily="34" charset="0"/>
              <a:buChar char="•"/>
            </a:pPr>
            <a:endParaRPr lang="en-US" sz="2400" dirty="0">
              <a:solidFill>
                <a:schemeClr val="tx1"/>
              </a:solidFill>
            </a:endParaRPr>
          </a:p>
          <a:p>
            <a:pPr marL="285750" indent="-285750">
              <a:spcAft>
                <a:spcPts val="1200"/>
              </a:spcAft>
              <a:buFont typeface="Arial" panose="020B0604020202020204" pitchFamily="34" charset="0"/>
              <a:buChar char="•"/>
            </a:pPr>
            <a:endParaRPr lang="en-US" sz="2400" dirty="0">
              <a:solidFill>
                <a:schemeClr val="tx1"/>
              </a:solidFill>
            </a:endParaRPr>
          </a:p>
        </p:txBody>
      </p:sp>
      <p:sp>
        <p:nvSpPr>
          <p:cNvPr id="3" name="TextBox 2">
            <a:extLst>
              <a:ext uri="{FF2B5EF4-FFF2-40B4-BE49-F238E27FC236}">
                <a16:creationId xmlns:a16="http://schemas.microsoft.com/office/drawing/2014/main" id="{BBD40BDD-A785-48F2-87F4-197116358392}"/>
              </a:ext>
            </a:extLst>
          </p:cNvPr>
          <p:cNvSpPr txBox="1"/>
          <p:nvPr/>
        </p:nvSpPr>
        <p:spPr>
          <a:xfrm>
            <a:off x="653912" y="1659835"/>
            <a:ext cx="7466358" cy="1569660"/>
          </a:xfrm>
          <a:prstGeom prst="rect">
            <a:avLst/>
          </a:prstGeom>
          <a:noFill/>
        </p:spPr>
        <p:txBody>
          <a:bodyPr wrap="square" rtlCol="0">
            <a:spAutoFit/>
          </a:bodyPr>
          <a:lstStyle/>
          <a:p>
            <a:r>
              <a:rPr lang="en-US" sz="2400" dirty="0"/>
              <a:t>Selected demographic variables from the ASC are available for each state and county to provide contextual information along side the skills data.  Below are a few examples:</a:t>
            </a:r>
          </a:p>
        </p:txBody>
      </p:sp>
    </p:spTree>
    <p:extLst>
      <p:ext uri="{BB962C8B-B14F-4D97-AF65-F5344CB8AC3E}">
        <p14:creationId xmlns:p14="http://schemas.microsoft.com/office/powerpoint/2010/main" val="221558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63176F-F0FC-471E-A0B5-6BA33F165607}"/>
              </a:ext>
            </a:extLst>
          </p:cNvPr>
          <p:cNvSpPr>
            <a:spLocks noGrp="1"/>
          </p:cNvSpPr>
          <p:nvPr>
            <p:ph idx="1"/>
          </p:nvPr>
        </p:nvSpPr>
        <p:spPr>
          <a:xfrm>
            <a:off x="822960" y="1689652"/>
            <a:ext cx="8047907" cy="4343400"/>
          </a:xfrm>
        </p:spPr>
        <p:txBody>
          <a:bodyPr vert="horz" lIns="91440" tIns="45720" rIns="91440" bIns="45720" rtlCol="0">
            <a:normAutofit/>
          </a:bodyPr>
          <a:lstStyle/>
          <a:p>
            <a:pPr>
              <a:lnSpc>
                <a:spcPct val="90000"/>
              </a:lnSpc>
              <a:spcBef>
                <a:spcPts val="450"/>
              </a:spcBef>
            </a:pPr>
            <a:r>
              <a:rPr lang="en-US" sz="3600" dirty="0"/>
              <a:t>Digital problem-solving estimates are not available</a:t>
            </a:r>
          </a:p>
          <a:p>
            <a:pPr>
              <a:lnSpc>
                <a:spcPct val="90000"/>
              </a:lnSpc>
              <a:spcBef>
                <a:spcPts val="450"/>
              </a:spcBef>
            </a:pPr>
            <a:endParaRPr lang="en-US" sz="3600" dirty="0"/>
          </a:p>
          <a:p>
            <a:pPr>
              <a:lnSpc>
                <a:spcPct val="90000"/>
              </a:lnSpc>
              <a:spcBef>
                <a:spcPts val="450"/>
              </a:spcBef>
            </a:pPr>
            <a:r>
              <a:rPr lang="en-US" sz="3600" dirty="0"/>
              <a:t>Analyses of state’s subpopulations such as estimates of literacy or numeracy by age, gender, race, or other demographic characteristics – are not available</a:t>
            </a:r>
            <a:r>
              <a:rPr lang="en-US" dirty="0"/>
              <a:t> </a:t>
            </a:r>
          </a:p>
        </p:txBody>
      </p:sp>
      <p:sp>
        <p:nvSpPr>
          <p:cNvPr id="4" name="Slide Number Placeholder 3">
            <a:extLst>
              <a:ext uri="{FF2B5EF4-FFF2-40B4-BE49-F238E27FC236}">
                <a16:creationId xmlns:a16="http://schemas.microsoft.com/office/drawing/2014/main" id="{E55A70C0-4EB3-4CD7-91A6-ED5A67F74926}"/>
              </a:ext>
            </a:extLst>
          </p:cNvPr>
          <p:cNvSpPr>
            <a:spLocks noGrp="1"/>
          </p:cNvSpPr>
          <p:nvPr>
            <p:ph type="sldNum" sz="quarter" idx="12"/>
          </p:nvPr>
        </p:nvSpPr>
        <p:spPr/>
        <p:txBody>
          <a:bodyPr/>
          <a:lstStyle/>
          <a:p>
            <a:fld id="{629637A9-119A-49DA-BD12-AAC58B377D80}" type="slidenum">
              <a:rPr lang="en-US" smtClean="0"/>
              <a:t>13</a:t>
            </a:fld>
            <a:endParaRPr lang="en-US" dirty="0"/>
          </a:p>
        </p:txBody>
      </p:sp>
      <p:sp>
        <p:nvSpPr>
          <p:cNvPr id="7" name="Title 1">
            <a:extLst>
              <a:ext uri="{FF2B5EF4-FFF2-40B4-BE49-F238E27FC236}">
                <a16:creationId xmlns:a16="http://schemas.microsoft.com/office/drawing/2014/main" id="{54D3B414-F4A2-46E0-9BF8-8907F9394123}"/>
              </a:ext>
            </a:extLst>
          </p:cNvPr>
          <p:cNvSpPr txBox="1">
            <a:spLocks/>
          </p:cNvSpPr>
          <p:nvPr/>
        </p:nvSpPr>
        <p:spPr>
          <a:xfrm>
            <a:off x="457200" y="228256"/>
            <a:ext cx="8229600" cy="1143000"/>
          </a:xfrm>
          <a:prstGeom prst="rect">
            <a:avLst/>
          </a:prstGeom>
          <a:solidFill>
            <a:schemeClr val="bg1">
              <a:lumMod val="85000"/>
            </a:schemeClr>
          </a:solidFill>
          <a:ln>
            <a:solidFill>
              <a:srgbClr val="4F81BD"/>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lang="en-US" dirty="0"/>
              <a:t>What information is NOT available in the Skills Map?</a:t>
            </a:r>
          </a:p>
        </p:txBody>
      </p:sp>
    </p:spTree>
    <p:extLst>
      <p:ext uri="{BB962C8B-B14F-4D97-AF65-F5344CB8AC3E}">
        <p14:creationId xmlns:p14="http://schemas.microsoft.com/office/powerpoint/2010/main" val="370714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1A6A-5848-498A-BD65-AE7F5FF6327F}"/>
              </a:ext>
            </a:extLst>
          </p:cNvPr>
          <p:cNvSpPr>
            <a:spLocks noGrp="1"/>
          </p:cNvSpPr>
          <p:nvPr>
            <p:ph type="title"/>
          </p:nvPr>
        </p:nvSpPr>
        <p:spPr>
          <a:xfrm>
            <a:off x="457200" y="380651"/>
            <a:ext cx="8229600" cy="1143000"/>
          </a:xfrm>
        </p:spPr>
        <p:txBody>
          <a:bodyPr/>
          <a:lstStyle/>
          <a:p>
            <a:r>
              <a:rPr lang="en-US" dirty="0"/>
              <a:t>Proficiency Levels: Literacy</a:t>
            </a:r>
          </a:p>
        </p:txBody>
      </p:sp>
      <p:graphicFrame>
        <p:nvGraphicFramePr>
          <p:cNvPr id="5" name="Table 5">
            <a:extLst>
              <a:ext uri="{FF2B5EF4-FFF2-40B4-BE49-F238E27FC236}">
                <a16:creationId xmlns:a16="http://schemas.microsoft.com/office/drawing/2014/main" id="{7B74092B-5A7F-4E8D-BC47-F875AABC5860}"/>
              </a:ext>
            </a:extLst>
          </p:cNvPr>
          <p:cNvGraphicFramePr>
            <a:graphicFrameLocks noGrp="1"/>
          </p:cNvGraphicFramePr>
          <p:nvPr>
            <p:extLst>
              <p:ext uri="{D42A27DB-BD31-4B8C-83A1-F6EECF244321}">
                <p14:modId xmlns:p14="http://schemas.microsoft.com/office/powerpoint/2010/main" val="1173226518"/>
              </p:ext>
            </p:extLst>
          </p:nvPr>
        </p:nvGraphicFramePr>
        <p:xfrm>
          <a:off x="211873" y="2056903"/>
          <a:ext cx="8742556" cy="3502473"/>
        </p:xfrm>
        <a:graphic>
          <a:graphicData uri="http://schemas.openxmlformats.org/drawingml/2006/table">
            <a:tbl>
              <a:tblPr firstRow="1" bandRow="1">
                <a:tableStyleId>{3C2FFA5D-87B4-456A-9821-1D502468CF0F}</a:tableStyleId>
              </a:tblPr>
              <a:tblGrid>
                <a:gridCol w="2369969">
                  <a:extLst>
                    <a:ext uri="{9D8B030D-6E8A-4147-A177-3AD203B41FA5}">
                      <a16:colId xmlns:a16="http://schemas.microsoft.com/office/drawing/2014/main" val="2388011716"/>
                    </a:ext>
                  </a:extLst>
                </a:gridCol>
                <a:gridCol w="6372587">
                  <a:extLst>
                    <a:ext uri="{9D8B030D-6E8A-4147-A177-3AD203B41FA5}">
                      <a16:colId xmlns:a16="http://schemas.microsoft.com/office/drawing/2014/main" val="1925728355"/>
                    </a:ext>
                  </a:extLst>
                </a:gridCol>
              </a:tblGrid>
              <a:tr h="279446">
                <a:tc>
                  <a:txBody>
                    <a:bodyPr/>
                    <a:lstStyle/>
                    <a:p>
                      <a:r>
                        <a:rPr lang="en-US" dirty="0"/>
                        <a:t>Level</a:t>
                      </a:r>
                      <a:endParaRPr lang="en-US" dirty="0">
                        <a:latin typeface="Times" panose="02020603050405020304" pitchFamily="18" charset="0"/>
                        <a:cs typeface="Times" panose="02020603050405020304" pitchFamily="18" charset="0"/>
                      </a:endParaRPr>
                    </a:p>
                  </a:txBody>
                  <a:tcPr/>
                </a:tc>
                <a:tc>
                  <a:txBody>
                    <a:bodyPr/>
                    <a:lstStyle/>
                    <a:p>
                      <a:r>
                        <a:rPr lang="en-US" dirty="0"/>
                        <a:t>Description</a:t>
                      </a:r>
                      <a:endParaRPr lang="en-US"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1567849671"/>
                  </a:ext>
                </a:extLst>
              </a:tr>
              <a:tr h="1241005">
                <a:tc>
                  <a:txBody>
                    <a:bodyPr/>
                    <a:lstStyle/>
                    <a:p>
                      <a:r>
                        <a:rPr lang="en-US" sz="2000" b="1" dirty="0"/>
                        <a:t>Level 1 or below</a:t>
                      </a:r>
                    </a:p>
                    <a:p>
                      <a:r>
                        <a:rPr lang="en-US" sz="2000" dirty="0"/>
                        <a:t>(Below 226 points*) </a:t>
                      </a:r>
                      <a:endParaRPr lang="en-US" sz="2000" i="1" dirty="0">
                        <a:latin typeface="Times" panose="02020603050405020304" pitchFamily="18" charset="0"/>
                        <a:cs typeface="Times" panose="02020603050405020304" pitchFamily="18" charset="0"/>
                      </a:endParaRPr>
                    </a:p>
                  </a:txBody>
                  <a:tcPr>
                    <a:solidFill>
                      <a:schemeClr val="tx2">
                        <a:lumMod val="60000"/>
                        <a:lumOff val="40000"/>
                        <a:alpha val="40000"/>
                      </a:schemeClr>
                    </a:solidFill>
                  </a:tcPr>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2000" dirty="0"/>
                        <a:t>Adults at this level range from functionally illiterate to those who have difficulty using or comprehending basic written material. </a:t>
                      </a:r>
                      <a:endParaRPr lang="en-US" sz="2000" dirty="0">
                        <a:latin typeface="Times" panose="02020603050405020304" pitchFamily="18" charset="0"/>
                        <a:cs typeface="Times" panose="02020603050405020304" pitchFamily="18" charset="0"/>
                      </a:endParaRPr>
                    </a:p>
                  </a:txBody>
                  <a:tcPr>
                    <a:solidFill>
                      <a:schemeClr val="tx2">
                        <a:lumMod val="60000"/>
                        <a:lumOff val="40000"/>
                        <a:alpha val="40000"/>
                      </a:schemeClr>
                    </a:solidFill>
                  </a:tcPr>
                </a:tc>
                <a:extLst>
                  <a:ext uri="{0D108BD9-81ED-4DB2-BD59-A6C34878D82A}">
                    <a16:rowId xmlns:a16="http://schemas.microsoft.com/office/drawing/2014/main" val="732899081"/>
                  </a:ext>
                </a:extLst>
              </a:tr>
              <a:tr h="1027053">
                <a:tc>
                  <a:txBody>
                    <a:bodyPr/>
                    <a:lstStyle/>
                    <a:p>
                      <a:r>
                        <a:rPr lang="en-US" sz="2000" b="1" dirty="0"/>
                        <a:t>Level 2</a:t>
                      </a:r>
                    </a:p>
                    <a:p>
                      <a:pPr marL="0" marR="0" lvl="0" indent="0" algn="l" defTabSz="1219215" rtl="0" eaLnBrk="1" fontAlgn="auto" latinLnBrk="0" hangingPunct="1">
                        <a:lnSpc>
                          <a:spcPct val="100000"/>
                        </a:lnSpc>
                        <a:spcBef>
                          <a:spcPts val="0"/>
                        </a:spcBef>
                        <a:spcAft>
                          <a:spcPts val="0"/>
                        </a:spcAft>
                        <a:buClrTx/>
                        <a:buSzTx/>
                        <a:buFontTx/>
                        <a:buNone/>
                        <a:tabLst/>
                        <a:defRPr/>
                      </a:pPr>
                      <a:r>
                        <a:rPr lang="en-US" sz="2000" dirty="0"/>
                        <a:t>(226–275 points*) </a:t>
                      </a:r>
                      <a:endParaRPr lang="en-US" sz="2000" i="1" dirty="0">
                        <a:latin typeface="Times" panose="02020603050405020304" pitchFamily="18" charset="0"/>
                        <a:cs typeface="Times" panose="02020603050405020304" pitchFamily="18" charset="0"/>
                      </a:endParaRPr>
                    </a:p>
                  </a:txBody>
                  <a:tcPr>
                    <a:solidFill>
                      <a:schemeClr val="accent1">
                        <a:lumMod val="40000"/>
                        <a:lumOff val="60000"/>
                      </a:schemeClr>
                    </a:solidFill>
                  </a:tcPr>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2000" dirty="0"/>
                        <a:t>Adults at this level are nearing proficiency but may still  struggle to perform tasks using text-based information. </a:t>
                      </a:r>
                      <a:endParaRPr lang="en-US" sz="2000" dirty="0">
                        <a:latin typeface="Times" panose="02020603050405020304" pitchFamily="18" charset="0"/>
                        <a:cs typeface="Times" panose="02020603050405020304" pitchFamily="18" charset="0"/>
                      </a:endParaRPr>
                    </a:p>
                  </a:txBody>
                  <a:tcPr>
                    <a:solidFill>
                      <a:schemeClr val="accent1">
                        <a:lumMod val="40000"/>
                        <a:lumOff val="60000"/>
                      </a:schemeClr>
                    </a:solidFill>
                  </a:tcPr>
                </a:tc>
                <a:extLst>
                  <a:ext uri="{0D108BD9-81ED-4DB2-BD59-A6C34878D82A}">
                    <a16:rowId xmlns:a16="http://schemas.microsoft.com/office/drawing/2014/main" val="3145123301"/>
                  </a:ext>
                </a:extLst>
              </a:tr>
              <a:tr h="868655">
                <a:tc>
                  <a:txBody>
                    <a:bodyPr/>
                    <a:lstStyle/>
                    <a:p>
                      <a:r>
                        <a:rPr lang="en-US" sz="2000" b="1" dirty="0"/>
                        <a:t>Level 3 or above</a:t>
                      </a:r>
                    </a:p>
                    <a:p>
                      <a:pPr marL="0" marR="0" lvl="0" indent="0" algn="l" defTabSz="1219215" rtl="0" eaLnBrk="1" fontAlgn="auto" latinLnBrk="0" hangingPunct="1">
                        <a:lnSpc>
                          <a:spcPct val="100000"/>
                        </a:lnSpc>
                        <a:spcBef>
                          <a:spcPts val="0"/>
                        </a:spcBef>
                        <a:spcAft>
                          <a:spcPts val="0"/>
                        </a:spcAft>
                        <a:buClrTx/>
                        <a:buSzTx/>
                        <a:buFontTx/>
                        <a:buNone/>
                        <a:tabLst/>
                        <a:defRPr/>
                      </a:pPr>
                      <a:r>
                        <a:rPr lang="en-US" sz="2000" dirty="0"/>
                        <a:t>(Above 275 points*) </a:t>
                      </a:r>
                      <a:endParaRPr lang="en-US" sz="2000" i="1" dirty="0">
                        <a:latin typeface="Times" panose="02020603050405020304" pitchFamily="18" charset="0"/>
                        <a:cs typeface="Times" panose="02020603050405020304" pitchFamily="18" charset="0"/>
                      </a:endParaRPr>
                    </a:p>
                  </a:txBody>
                  <a:tcPr>
                    <a:solidFill>
                      <a:schemeClr val="tx2">
                        <a:lumMod val="60000"/>
                        <a:lumOff val="40000"/>
                        <a:alpha val="40000"/>
                      </a:schemeClr>
                    </a:solidFill>
                  </a:tcPr>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2000" dirty="0"/>
                        <a:t>Adults at these levels can work proficiently with information and ideas in texts.</a:t>
                      </a:r>
                      <a:endParaRPr lang="en-US" sz="2000" dirty="0">
                        <a:latin typeface="Times" panose="02020603050405020304" pitchFamily="18" charset="0"/>
                        <a:cs typeface="Times" panose="02020603050405020304" pitchFamily="18" charset="0"/>
                      </a:endParaRPr>
                    </a:p>
                  </a:txBody>
                  <a:tcPr>
                    <a:solidFill>
                      <a:schemeClr val="tx2">
                        <a:lumMod val="60000"/>
                        <a:lumOff val="40000"/>
                        <a:alpha val="40000"/>
                      </a:schemeClr>
                    </a:solidFill>
                  </a:tcPr>
                </a:tc>
                <a:extLst>
                  <a:ext uri="{0D108BD9-81ED-4DB2-BD59-A6C34878D82A}">
                    <a16:rowId xmlns:a16="http://schemas.microsoft.com/office/drawing/2014/main" val="1005091161"/>
                  </a:ext>
                </a:extLst>
              </a:tr>
            </a:tbl>
          </a:graphicData>
        </a:graphic>
      </p:graphicFrame>
      <p:sp>
        <p:nvSpPr>
          <p:cNvPr id="3" name="Rectangle 2">
            <a:extLst>
              <a:ext uri="{FF2B5EF4-FFF2-40B4-BE49-F238E27FC236}">
                <a16:creationId xmlns:a16="http://schemas.microsoft.com/office/drawing/2014/main" id="{C66619D7-041D-46A9-BAD5-4009EA076C4E}"/>
              </a:ext>
            </a:extLst>
          </p:cNvPr>
          <p:cNvSpPr/>
          <p:nvPr/>
        </p:nvSpPr>
        <p:spPr>
          <a:xfrm>
            <a:off x="1746115" y="5716498"/>
            <a:ext cx="5127651" cy="400110"/>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*On a 0 to 500-point scale</a:t>
            </a:r>
          </a:p>
        </p:txBody>
      </p:sp>
    </p:spTree>
    <p:extLst>
      <p:ext uri="{BB962C8B-B14F-4D97-AF65-F5344CB8AC3E}">
        <p14:creationId xmlns:p14="http://schemas.microsoft.com/office/powerpoint/2010/main" val="47825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46DA-9754-43AB-AA14-18AB993EA7F8}"/>
              </a:ext>
            </a:extLst>
          </p:cNvPr>
          <p:cNvSpPr>
            <a:spLocks noGrp="1"/>
          </p:cNvSpPr>
          <p:nvPr>
            <p:ph type="title"/>
          </p:nvPr>
        </p:nvSpPr>
        <p:spPr/>
        <p:txBody>
          <a:bodyPr/>
          <a:lstStyle/>
          <a:p>
            <a:r>
              <a:rPr lang="en-US" dirty="0"/>
              <a:t>Proficiency Levels: Numeracy </a:t>
            </a:r>
          </a:p>
        </p:txBody>
      </p:sp>
      <p:graphicFrame>
        <p:nvGraphicFramePr>
          <p:cNvPr id="8" name="Table 7">
            <a:extLst>
              <a:ext uri="{FF2B5EF4-FFF2-40B4-BE49-F238E27FC236}">
                <a16:creationId xmlns:a16="http://schemas.microsoft.com/office/drawing/2014/main" id="{37926B9D-6A95-4E40-A6BD-DBCD2F8F11D9}"/>
              </a:ext>
            </a:extLst>
          </p:cNvPr>
          <p:cNvGraphicFramePr>
            <a:graphicFrameLocks noGrp="1"/>
          </p:cNvGraphicFramePr>
          <p:nvPr>
            <p:extLst>
              <p:ext uri="{D42A27DB-BD31-4B8C-83A1-F6EECF244321}">
                <p14:modId xmlns:p14="http://schemas.microsoft.com/office/powerpoint/2010/main" val="2717396318"/>
              </p:ext>
            </p:extLst>
          </p:nvPr>
        </p:nvGraphicFramePr>
        <p:xfrm>
          <a:off x="313661" y="1945597"/>
          <a:ext cx="8516678" cy="3604274"/>
        </p:xfrm>
        <a:graphic>
          <a:graphicData uri="http://schemas.openxmlformats.org/drawingml/2006/table">
            <a:tbl>
              <a:tblPr firstRow="1" bandRow="1">
                <a:tableStyleId>{93296810-A885-4BE3-A3E7-6D5BEEA58F35}</a:tableStyleId>
              </a:tblPr>
              <a:tblGrid>
                <a:gridCol w="2018981">
                  <a:extLst>
                    <a:ext uri="{9D8B030D-6E8A-4147-A177-3AD203B41FA5}">
                      <a16:colId xmlns:a16="http://schemas.microsoft.com/office/drawing/2014/main" val="1691677944"/>
                    </a:ext>
                  </a:extLst>
                </a:gridCol>
                <a:gridCol w="6497697">
                  <a:extLst>
                    <a:ext uri="{9D8B030D-6E8A-4147-A177-3AD203B41FA5}">
                      <a16:colId xmlns:a16="http://schemas.microsoft.com/office/drawing/2014/main" val="3337912897"/>
                    </a:ext>
                  </a:extLst>
                </a:gridCol>
              </a:tblGrid>
              <a:tr h="284022">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US" dirty="0">
                          <a:latin typeface="+mj-lt"/>
                        </a:rPr>
                        <a:t>Level</a:t>
                      </a:r>
                      <a:endParaRPr lang="en-US" dirty="0">
                        <a:latin typeface="+mj-lt"/>
                        <a:cs typeface="Calibri" panose="020F0502020204030204" pitchFamily="34" charset="0"/>
                      </a:endParaRPr>
                    </a:p>
                  </a:txBody>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US" dirty="0">
                          <a:latin typeface="+mj-lt"/>
                        </a:rPr>
                        <a:t>Description</a:t>
                      </a:r>
                      <a:endParaRPr lang="en-US" dirty="0">
                        <a:latin typeface="+mj-lt"/>
                        <a:cs typeface="Calibri" panose="020F0502020204030204" pitchFamily="34" charset="0"/>
                      </a:endParaRPr>
                    </a:p>
                  </a:txBody>
                  <a:tcPr/>
                </a:tc>
                <a:extLst>
                  <a:ext uri="{0D108BD9-81ED-4DB2-BD59-A6C34878D82A}">
                    <a16:rowId xmlns:a16="http://schemas.microsoft.com/office/drawing/2014/main" val="3032879790"/>
                  </a:ext>
                </a:extLst>
              </a:tr>
              <a:tr h="111748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2000" b="1" dirty="0">
                          <a:latin typeface="+mj-lt"/>
                        </a:rPr>
                        <a:t>Level 1 or below</a:t>
                      </a:r>
                    </a:p>
                    <a:p>
                      <a:r>
                        <a:rPr lang="en-US" sz="2000" dirty="0">
                          <a:latin typeface="+mj-lt"/>
                        </a:rPr>
                        <a:t>(Below 226 points*) </a:t>
                      </a:r>
                      <a:endParaRPr lang="en-US" sz="2000" i="1" dirty="0">
                        <a:latin typeface="+mj-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2000" dirty="0">
                          <a:latin typeface="+mj-lt"/>
                        </a:rPr>
                        <a:t>Adults at this level may range from functionally innumerate to those that have difficulty using and comprehending numeric information. </a:t>
                      </a:r>
                      <a:endParaRPr lang="en-US" sz="2000" dirty="0">
                        <a:latin typeface="+mj-lt"/>
                        <a:cs typeface="Calibri" panose="020F0502020204030204" pitchFamily="34" charset="0"/>
                      </a:endParaRPr>
                    </a:p>
                  </a:txBody>
                  <a:tcPr/>
                </a:tc>
                <a:extLst>
                  <a:ext uri="{0D108BD9-81ED-4DB2-BD59-A6C34878D82A}">
                    <a16:rowId xmlns:a16="http://schemas.microsoft.com/office/drawing/2014/main" val="2744727630"/>
                  </a:ext>
                </a:extLst>
              </a:tr>
              <a:tr h="965734">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2000" b="1" dirty="0">
                          <a:latin typeface="+mj-lt"/>
                        </a:rPr>
                        <a:t>Level 2</a:t>
                      </a:r>
                    </a:p>
                    <a:p>
                      <a:pPr marL="0" marR="0" lvl="0" indent="0" algn="l" defTabSz="1219215" rtl="0" eaLnBrk="1" fontAlgn="auto" latinLnBrk="0" hangingPunct="1">
                        <a:lnSpc>
                          <a:spcPct val="100000"/>
                        </a:lnSpc>
                        <a:spcBef>
                          <a:spcPts val="0"/>
                        </a:spcBef>
                        <a:spcAft>
                          <a:spcPts val="0"/>
                        </a:spcAft>
                        <a:buClrTx/>
                        <a:buSzTx/>
                        <a:buFontTx/>
                        <a:buNone/>
                        <a:tabLst/>
                        <a:defRPr/>
                      </a:pPr>
                      <a:r>
                        <a:rPr lang="en-US" sz="2000" dirty="0">
                          <a:latin typeface="+mj-lt"/>
                        </a:rPr>
                        <a:t>(226–275 points*) </a:t>
                      </a:r>
                      <a:endParaRPr lang="en-US" sz="2000" i="1" dirty="0">
                        <a:latin typeface="+mj-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2000" dirty="0">
                          <a:latin typeface="+mj-lt"/>
                        </a:rPr>
                        <a:t>Adults at this level are nearing proficiency but may struggle to work with some numeric information. </a:t>
                      </a:r>
                      <a:endParaRPr lang="en-US" sz="2000" dirty="0">
                        <a:latin typeface="+mj-lt"/>
                        <a:cs typeface="Calibri" panose="020F0502020204030204" pitchFamily="34" charset="0"/>
                      </a:endParaRPr>
                    </a:p>
                  </a:txBody>
                  <a:tcPr/>
                </a:tc>
                <a:extLst>
                  <a:ext uri="{0D108BD9-81ED-4DB2-BD59-A6C34878D82A}">
                    <a16:rowId xmlns:a16="http://schemas.microsoft.com/office/drawing/2014/main" val="2651564635"/>
                  </a:ext>
                </a:extLst>
              </a:tr>
              <a:tr h="11151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2000" b="1" dirty="0">
                          <a:latin typeface="+mj-lt"/>
                        </a:rPr>
                        <a:t>Level 3 or above</a:t>
                      </a:r>
                    </a:p>
                    <a:p>
                      <a:pPr marL="0" marR="0" lvl="0" indent="0" algn="l" defTabSz="1219215" rtl="0" eaLnBrk="1" fontAlgn="auto" latinLnBrk="0" hangingPunct="1">
                        <a:lnSpc>
                          <a:spcPct val="100000"/>
                        </a:lnSpc>
                        <a:spcBef>
                          <a:spcPts val="0"/>
                        </a:spcBef>
                        <a:spcAft>
                          <a:spcPts val="0"/>
                        </a:spcAft>
                        <a:buClrTx/>
                        <a:buSzTx/>
                        <a:buFontTx/>
                        <a:buNone/>
                        <a:tabLst/>
                        <a:defRPr/>
                      </a:pPr>
                      <a:r>
                        <a:rPr lang="en-US" sz="2000" dirty="0">
                          <a:latin typeface="+mj-lt"/>
                        </a:rPr>
                        <a:t>(Above 275 points*) </a:t>
                      </a:r>
                      <a:endParaRPr lang="en-US" sz="2000" i="1" dirty="0">
                        <a:latin typeface="+mj-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2000" dirty="0">
                          <a:latin typeface="+mj-lt"/>
                        </a:rPr>
                        <a:t>Adults at this level can work proficiently with mathematical information and ideas.</a:t>
                      </a:r>
                      <a:endParaRPr lang="en-US" sz="2000" dirty="0">
                        <a:latin typeface="+mj-lt"/>
                        <a:cs typeface="Calibri" panose="020F0502020204030204" pitchFamily="34" charset="0"/>
                      </a:endParaRPr>
                    </a:p>
                  </a:txBody>
                  <a:tcPr/>
                </a:tc>
                <a:extLst>
                  <a:ext uri="{0D108BD9-81ED-4DB2-BD59-A6C34878D82A}">
                    <a16:rowId xmlns:a16="http://schemas.microsoft.com/office/drawing/2014/main" val="1237300825"/>
                  </a:ext>
                </a:extLst>
              </a:tr>
            </a:tbl>
          </a:graphicData>
        </a:graphic>
      </p:graphicFrame>
      <p:sp>
        <p:nvSpPr>
          <p:cNvPr id="3" name="Rectangle 2">
            <a:extLst>
              <a:ext uri="{FF2B5EF4-FFF2-40B4-BE49-F238E27FC236}">
                <a16:creationId xmlns:a16="http://schemas.microsoft.com/office/drawing/2014/main" id="{24FE3543-F601-4E7D-B139-A0F867DDFBC2}"/>
              </a:ext>
            </a:extLst>
          </p:cNvPr>
          <p:cNvSpPr/>
          <p:nvPr/>
        </p:nvSpPr>
        <p:spPr>
          <a:xfrm>
            <a:off x="2008174" y="6137216"/>
            <a:ext cx="5127651" cy="400110"/>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*On a 0 to 500-point scale</a:t>
            </a:r>
          </a:p>
        </p:txBody>
      </p:sp>
    </p:spTree>
    <p:extLst>
      <p:ext uri="{BB962C8B-B14F-4D97-AF65-F5344CB8AC3E}">
        <p14:creationId xmlns:p14="http://schemas.microsoft.com/office/powerpoint/2010/main" val="3676563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77943D-551D-44EF-A069-E6E5C2B4C723}"/>
              </a:ext>
            </a:extLst>
          </p:cNvPr>
          <p:cNvSpPr txBox="1">
            <a:spLocks/>
          </p:cNvSpPr>
          <p:nvPr/>
        </p:nvSpPr>
        <p:spPr>
          <a:xfrm>
            <a:off x="849711" y="2454376"/>
            <a:ext cx="7660888" cy="1460267"/>
          </a:xfrm>
          <a:prstGeom prst="rect">
            <a:avLst/>
          </a:prstGeom>
          <a:solidFill>
            <a:schemeClr val="bg1"/>
          </a:solidFill>
          <a:ln>
            <a:solidFill>
              <a:srgbClr val="4F81BD"/>
            </a:solidFill>
          </a:ln>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lang="en-US" b="1" dirty="0"/>
              <a:t>What types of questions can the U.S. PIAAC Skills Map answer?</a:t>
            </a:r>
          </a:p>
        </p:txBody>
      </p:sp>
    </p:spTree>
    <p:extLst>
      <p:ext uri="{BB962C8B-B14F-4D97-AF65-F5344CB8AC3E}">
        <p14:creationId xmlns:p14="http://schemas.microsoft.com/office/powerpoint/2010/main" val="238074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77943D-551D-44EF-A069-E6E5C2B4C723}"/>
              </a:ext>
            </a:extLst>
          </p:cNvPr>
          <p:cNvSpPr txBox="1">
            <a:spLocks/>
          </p:cNvSpPr>
          <p:nvPr/>
        </p:nvSpPr>
        <p:spPr>
          <a:xfrm>
            <a:off x="741556" y="294968"/>
            <a:ext cx="3211012" cy="5191432"/>
          </a:xfrm>
          <a:prstGeom prst="rect">
            <a:avLst/>
          </a:prstGeom>
          <a:solidFill>
            <a:schemeClr val="bg1">
              <a:lumMod val="85000"/>
            </a:schemeClr>
          </a:solidFill>
          <a:ln>
            <a:solidFill>
              <a:srgbClr val="4F81BD"/>
            </a:solidFill>
          </a:ln>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lang="en-US" b="1" dirty="0"/>
              <a:t>What is the need for adult education in Los Angeles County, CA?</a:t>
            </a:r>
          </a:p>
        </p:txBody>
      </p:sp>
      <p:sp>
        <p:nvSpPr>
          <p:cNvPr id="2" name="TextBox 1">
            <a:extLst>
              <a:ext uri="{FF2B5EF4-FFF2-40B4-BE49-F238E27FC236}">
                <a16:creationId xmlns:a16="http://schemas.microsoft.com/office/drawing/2014/main" id="{414A9431-B33D-4353-889D-7D510AEA85A5}"/>
              </a:ext>
            </a:extLst>
          </p:cNvPr>
          <p:cNvSpPr txBox="1"/>
          <p:nvPr/>
        </p:nvSpPr>
        <p:spPr>
          <a:xfrm>
            <a:off x="4935794" y="1875021"/>
            <a:ext cx="2978728" cy="2031325"/>
          </a:xfrm>
          <a:prstGeom prst="rect">
            <a:avLst/>
          </a:prstGeom>
          <a:solidFill>
            <a:schemeClr val="bg1">
              <a:lumMod val="95000"/>
            </a:schemeClr>
          </a:solidFill>
        </p:spPr>
        <p:txBody>
          <a:bodyPr wrap="square" rtlCol="0">
            <a:spAutoFit/>
          </a:bodyPr>
          <a:lstStyle/>
          <a:p>
            <a:r>
              <a:rPr lang="en-US" i="1" u="sng" dirty="0"/>
              <a:t>To answer this question: </a:t>
            </a:r>
            <a:r>
              <a:rPr lang="en-US" dirty="0"/>
              <a:t>Locate the percentage of adults in Los Angeles County who are at or below Level 1 in literacy and estimate the size of the population that the percentage represents.</a:t>
            </a:r>
          </a:p>
        </p:txBody>
      </p:sp>
    </p:spTree>
    <p:extLst>
      <p:ext uri="{BB962C8B-B14F-4D97-AF65-F5344CB8AC3E}">
        <p14:creationId xmlns:p14="http://schemas.microsoft.com/office/powerpoint/2010/main" val="3861715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D03E2D-6E2E-4673-9B51-82891B9AAE74}"/>
              </a:ext>
            </a:extLst>
          </p:cNvPr>
          <p:cNvSpPr txBox="1"/>
          <p:nvPr/>
        </p:nvSpPr>
        <p:spPr>
          <a:xfrm>
            <a:off x="0" y="1387111"/>
            <a:ext cx="1828800" cy="1200329"/>
          </a:xfrm>
          <a:prstGeom prst="rect">
            <a:avLst/>
          </a:prstGeom>
          <a:noFill/>
        </p:spPr>
        <p:txBody>
          <a:bodyPr wrap="square">
            <a:spAutoFit/>
          </a:bodyPr>
          <a:lstStyle/>
          <a:p>
            <a:r>
              <a:rPr lang="en-US" dirty="0"/>
              <a:t>You can either  search for your desired county in the text box…</a:t>
            </a:r>
          </a:p>
        </p:txBody>
      </p:sp>
      <p:pic>
        <p:nvPicPr>
          <p:cNvPr id="10" name="Picture 9">
            <a:extLst>
              <a:ext uri="{FF2B5EF4-FFF2-40B4-BE49-F238E27FC236}">
                <a16:creationId xmlns:a16="http://schemas.microsoft.com/office/drawing/2014/main" id="{943C1825-E6A3-452E-936B-D60D915974A8}"/>
              </a:ext>
            </a:extLst>
          </p:cNvPr>
          <p:cNvPicPr>
            <a:picLocks noChangeAspect="1"/>
          </p:cNvPicPr>
          <p:nvPr/>
        </p:nvPicPr>
        <p:blipFill>
          <a:blip r:embed="rId2"/>
          <a:stretch>
            <a:fillRect/>
          </a:stretch>
        </p:blipFill>
        <p:spPr>
          <a:xfrm>
            <a:off x="1828799" y="1387111"/>
            <a:ext cx="5382120" cy="4665342"/>
          </a:xfrm>
          <a:prstGeom prst="rect">
            <a:avLst/>
          </a:prstGeom>
        </p:spPr>
      </p:pic>
      <p:sp>
        <p:nvSpPr>
          <p:cNvPr id="12" name="TextBox 11">
            <a:extLst>
              <a:ext uri="{FF2B5EF4-FFF2-40B4-BE49-F238E27FC236}">
                <a16:creationId xmlns:a16="http://schemas.microsoft.com/office/drawing/2014/main" id="{F7AFD865-B6F6-4504-8C35-B2A3584A321E}"/>
              </a:ext>
            </a:extLst>
          </p:cNvPr>
          <p:cNvSpPr txBox="1"/>
          <p:nvPr/>
        </p:nvSpPr>
        <p:spPr>
          <a:xfrm>
            <a:off x="7210920" y="3215850"/>
            <a:ext cx="1933080" cy="2031325"/>
          </a:xfrm>
          <a:prstGeom prst="rect">
            <a:avLst/>
          </a:prstGeom>
          <a:noFill/>
        </p:spPr>
        <p:txBody>
          <a:bodyPr wrap="square">
            <a:spAutoFit/>
          </a:bodyPr>
          <a:lstStyle/>
          <a:p>
            <a:r>
              <a:rPr lang="en-US" sz="1800" dirty="0"/>
              <a:t>…Or you can hover your cursor over the county on the map, which will display a snapshot of the chosen statistic</a:t>
            </a:r>
            <a:endParaRPr lang="en-US" dirty="0"/>
          </a:p>
        </p:txBody>
      </p:sp>
      <p:cxnSp>
        <p:nvCxnSpPr>
          <p:cNvPr id="13" name="Straight Arrow Connector 12">
            <a:extLst>
              <a:ext uri="{FF2B5EF4-FFF2-40B4-BE49-F238E27FC236}">
                <a16:creationId xmlns:a16="http://schemas.microsoft.com/office/drawing/2014/main" id="{C5B25ECA-450B-44EB-9EDD-5364200D3631}"/>
              </a:ext>
            </a:extLst>
          </p:cNvPr>
          <p:cNvCxnSpPr>
            <a:cxnSpLocks/>
          </p:cNvCxnSpPr>
          <p:nvPr/>
        </p:nvCxnSpPr>
        <p:spPr>
          <a:xfrm>
            <a:off x="1609467" y="1778982"/>
            <a:ext cx="438665"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65E86C21-94DD-46AB-8681-598E76239894}"/>
              </a:ext>
            </a:extLst>
          </p:cNvPr>
          <p:cNvCxnSpPr>
            <a:cxnSpLocks/>
          </p:cNvCxnSpPr>
          <p:nvPr/>
        </p:nvCxnSpPr>
        <p:spPr>
          <a:xfrm flipH="1">
            <a:off x="6562566" y="4897004"/>
            <a:ext cx="648354"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19" name="Title 1">
            <a:extLst>
              <a:ext uri="{FF2B5EF4-FFF2-40B4-BE49-F238E27FC236}">
                <a16:creationId xmlns:a16="http://schemas.microsoft.com/office/drawing/2014/main" id="{9AFB7912-161D-42C5-95A1-4F82FF69C62B}"/>
              </a:ext>
            </a:extLst>
          </p:cNvPr>
          <p:cNvSpPr txBox="1">
            <a:spLocks/>
          </p:cNvSpPr>
          <p:nvPr/>
        </p:nvSpPr>
        <p:spPr>
          <a:xfrm>
            <a:off x="350982" y="185696"/>
            <a:ext cx="8654473" cy="966117"/>
          </a:xfrm>
          <a:prstGeom prst="rect">
            <a:avLst/>
          </a:prstGeom>
          <a:solidFill>
            <a:schemeClr val="bg1">
              <a:lumMod val="85000"/>
            </a:schemeClr>
          </a:solidFill>
          <a:ln>
            <a:solidFill>
              <a:srgbClr val="4F81BD"/>
            </a:solidFill>
          </a:ln>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lang="en-US" sz="2800" dirty="0"/>
              <a:t>What is the need for adult education in Los Angeles County, CA?</a:t>
            </a:r>
          </a:p>
        </p:txBody>
      </p:sp>
    </p:spTree>
    <p:extLst>
      <p:ext uri="{BB962C8B-B14F-4D97-AF65-F5344CB8AC3E}">
        <p14:creationId xmlns:p14="http://schemas.microsoft.com/office/powerpoint/2010/main" val="396926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6D29A6-E9A9-42DE-8E8B-E6E0A7B993D9}"/>
              </a:ext>
            </a:extLst>
          </p:cNvPr>
          <p:cNvPicPr>
            <a:picLocks noChangeAspect="1"/>
          </p:cNvPicPr>
          <p:nvPr/>
        </p:nvPicPr>
        <p:blipFill>
          <a:blip r:embed="rId2"/>
          <a:stretch>
            <a:fillRect/>
          </a:stretch>
        </p:blipFill>
        <p:spPr>
          <a:xfrm>
            <a:off x="4572000" y="1525792"/>
            <a:ext cx="4526908" cy="3998707"/>
          </a:xfrm>
          <a:prstGeom prst="rect">
            <a:avLst/>
          </a:prstGeom>
        </p:spPr>
      </p:pic>
      <p:pic>
        <p:nvPicPr>
          <p:cNvPr id="4" name="Picture 3">
            <a:extLst>
              <a:ext uri="{FF2B5EF4-FFF2-40B4-BE49-F238E27FC236}">
                <a16:creationId xmlns:a16="http://schemas.microsoft.com/office/drawing/2014/main" id="{CFE73C75-69C2-4373-BBD2-2DDC86E704BE}"/>
              </a:ext>
            </a:extLst>
          </p:cNvPr>
          <p:cNvPicPr>
            <a:picLocks noChangeAspect="1"/>
          </p:cNvPicPr>
          <p:nvPr/>
        </p:nvPicPr>
        <p:blipFill rotWithShape="1">
          <a:blip r:embed="rId3"/>
          <a:srcRect t="761"/>
          <a:stretch/>
        </p:blipFill>
        <p:spPr>
          <a:xfrm>
            <a:off x="277940" y="1520456"/>
            <a:ext cx="4301964" cy="3899269"/>
          </a:xfrm>
          <a:prstGeom prst="rect">
            <a:avLst/>
          </a:prstGeom>
        </p:spPr>
      </p:pic>
      <p:sp>
        <p:nvSpPr>
          <p:cNvPr id="6" name="Rectangle: Rounded Corners 5">
            <a:extLst>
              <a:ext uri="{FF2B5EF4-FFF2-40B4-BE49-F238E27FC236}">
                <a16:creationId xmlns:a16="http://schemas.microsoft.com/office/drawing/2014/main" id="{6F28D4AA-8957-47C5-908B-3C39B4AB86EA}"/>
              </a:ext>
            </a:extLst>
          </p:cNvPr>
          <p:cNvSpPr/>
          <p:nvPr/>
        </p:nvSpPr>
        <p:spPr>
          <a:xfrm>
            <a:off x="563625" y="3199801"/>
            <a:ext cx="1658225" cy="249379"/>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8" name="TextBox 7">
            <a:extLst>
              <a:ext uri="{FF2B5EF4-FFF2-40B4-BE49-F238E27FC236}">
                <a16:creationId xmlns:a16="http://schemas.microsoft.com/office/drawing/2014/main" id="{65AE6070-E17F-4403-86FF-B136BA069B8B}"/>
              </a:ext>
            </a:extLst>
          </p:cNvPr>
          <p:cNvSpPr txBox="1"/>
          <p:nvPr/>
        </p:nvSpPr>
        <p:spPr>
          <a:xfrm>
            <a:off x="268351" y="523029"/>
            <a:ext cx="5444472" cy="338554"/>
          </a:xfrm>
          <a:prstGeom prst="rect">
            <a:avLst/>
          </a:prstGeom>
          <a:noFill/>
        </p:spPr>
        <p:txBody>
          <a:bodyPr wrap="square" rtlCol="0">
            <a:spAutoFit/>
          </a:bodyPr>
          <a:lstStyle/>
          <a:p>
            <a:pPr algn="ctr"/>
            <a:r>
              <a:rPr lang="en-US" sz="1600" dirty="0"/>
              <a:t>With the filter, you can choose which statistic type is shown.</a:t>
            </a:r>
            <a:endParaRPr lang="es-US" sz="1600" dirty="0"/>
          </a:p>
        </p:txBody>
      </p:sp>
      <p:sp>
        <p:nvSpPr>
          <p:cNvPr id="2" name="TextBox 1">
            <a:extLst>
              <a:ext uri="{FF2B5EF4-FFF2-40B4-BE49-F238E27FC236}">
                <a16:creationId xmlns:a16="http://schemas.microsoft.com/office/drawing/2014/main" id="{3680EBE6-9C97-4BAF-9F92-F5C190F59787}"/>
              </a:ext>
            </a:extLst>
          </p:cNvPr>
          <p:cNvSpPr txBox="1"/>
          <p:nvPr/>
        </p:nvSpPr>
        <p:spPr>
          <a:xfrm>
            <a:off x="4423954" y="5765408"/>
            <a:ext cx="4425185" cy="1077218"/>
          </a:xfrm>
          <a:prstGeom prst="rect">
            <a:avLst/>
          </a:prstGeom>
          <a:noFill/>
        </p:spPr>
        <p:txBody>
          <a:bodyPr wrap="square" rtlCol="0">
            <a:spAutoFit/>
          </a:bodyPr>
          <a:lstStyle/>
          <a:p>
            <a:pPr algn="ctr"/>
            <a:r>
              <a:rPr lang="en-US" sz="1600" dirty="0"/>
              <a:t>Additionally, the filter can be used to choose which domain you want to see. Literacy skills are represented in blue and numeracy skills are represented in green</a:t>
            </a:r>
            <a:endParaRPr lang="es-US" sz="1600" dirty="0"/>
          </a:p>
        </p:txBody>
      </p:sp>
      <p:sp>
        <p:nvSpPr>
          <p:cNvPr id="7" name="Rectangle: Rounded Corners 6">
            <a:extLst>
              <a:ext uri="{FF2B5EF4-FFF2-40B4-BE49-F238E27FC236}">
                <a16:creationId xmlns:a16="http://schemas.microsoft.com/office/drawing/2014/main" id="{CB0DFA09-E6BB-447D-A158-E32A7B18537A}"/>
              </a:ext>
            </a:extLst>
          </p:cNvPr>
          <p:cNvSpPr/>
          <p:nvPr/>
        </p:nvSpPr>
        <p:spPr>
          <a:xfrm>
            <a:off x="4727745" y="3210191"/>
            <a:ext cx="1586029" cy="218809"/>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Tree>
    <p:extLst>
      <p:ext uri="{BB962C8B-B14F-4D97-AF65-F5344CB8AC3E}">
        <p14:creationId xmlns:p14="http://schemas.microsoft.com/office/powerpoint/2010/main" val="340147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9B0C7-400F-459E-93AE-A6D36D2DE54E}"/>
              </a:ext>
            </a:extLst>
          </p:cNvPr>
          <p:cNvSpPr>
            <a:spLocks noGrp="1"/>
          </p:cNvSpPr>
          <p:nvPr>
            <p:ph idx="1"/>
          </p:nvPr>
        </p:nvSpPr>
        <p:spPr>
          <a:xfrm>
            <a:off x="457200" y="1611321"/>
            <a:ext cx="8229600" cy="4525963"/>
          </a:xfrm>
        </p:spPr>
        <p:txBody>
          <a:bodyPr>
            <a:normAutofit/>
          </a:bodyPr>
          <a:lstStyle/>
          <a:p>
            <a:r>
              <a:rPr lang="en-US" sz="3600" dirty="0"/>
              <a:t>Introduction to the U.S. PIAAC Skills Map</a:t>
            </a:r>
          </a:p>
          <a:p>
            <a:r>
              <a:rPr lang="en-US" sz="3600" dirty="0"/>
              <a:t>Where do these data come from?</a:t>
            </a:r>
            <a:endParaRPr lang="en-US" sz="2400" dirty="0"/>
          </a:p>
          <a:p>
            <a:r>
              <a:rPr lang="en-US" sz="3600" dirty="0"/>
              <a:t>What types of questions can the U.S. PIAAC Skills Map answer?</a:t>
            </a:r>
          </a:p>
          <a:p>
            <a:r>
              <a:rPr lang="en-US" sz="3600" dirty="0"/>
              <a:t>How can you download the Skills Map data to answer further questions?</a:t>
            </a:r>
          </a:p>
          <a:p>
            <a:r>
              <a:rPr lang="en-US" sz="3600" dirty="0"/>
              <a:t>Resources for future use</a:t>
            </a:r>
          </a:p>
        </p:txBody>
      </p:sp>
      <p:sp>
        <p:nvSpPr>
          <p:cNvPr id="4" name="Title 1">
            <a:extLst>
              <a:ext uri="{FF2B5EF4-FFF2-40B4-BE49-F238E27FC236}">
                <a16:creationId xmlns:a16="http://schemas.microsoft.com/office/drawing/2014/main" id="{4EE55698-D83F-4C88-ABC8-8E77FC2C981B}"/>
              </a:ext>
            </a:extLst>
          </p:cNvPr>
          <p:cNvSpPr>
            <a:spLocks noGrp="1"/>
          </p:cNvSpPr>
          <p:nvPr>
            <p:ph type="title"/>
          </p:nvPr>
        </p:nvSpPr>
        <p:spPr>
          <a:xfrm>
            <a:off x="457200" y="274638"/>
            <a:ext cx="8229600" cy="1143000"/>
          </a:xfrm>
        </p:spPr>
        <p:txBody>
          <a:bodyPr>
            <a:normAutofit/>
          </a:bodyPr>
          <a:lstStyle/>
          <a:p>
            <a:r>
              <a:rPr lang="en-US" dirty="0"/>
              <a:t>Presentation Outline</a:t>
            </a:r>
          </a:p>
        </p:txBody>
      </p:sp>
    </p:spTree>
    <p:extLst>
      <p:ext uri="{BB962C8B-B14F-4D97-AF65-F5344CB8AC3E}">
        <p14:creationId xmlns:p14="http://schemas.microsoft.com/office/powerpoint/2010/main" val="38125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E93DF201-168D-4E2F-9582-9BCC5E5C5B46}"/>
              </a:ext>
            </a:extLst>
          </p:cNvPr>
          <p:cNvPicPr>
            <a:picLocks noChangeAspect="1"/>
          </p:cNvPicPr>
          <p:nvPr/>
        </p:nvPicPr>
        <p:blipFill rotWithShape="1">
          <a:blip r:embed="rId2"/>
          <a:srcRect l="10935"/>
          <a:stretch/>
        </p:blipFill>
        <p:spPr>
          <a:xfrm>
            <a:off x="2404953" y="786508"/>
            <a:ext cx="4489834" cy="5284984"/>
          </a:xfrm>
          <a:prstGeom prst="rect">
            <a:avLst/>
          </a:prstGeom>
        </p:spPr>
      </p:pic>
      <p:cxnSp>
        <p:nvCxnSpPr>
          <p:cNvPr id="9" name="Straight Arrow Connector 8">
            <a:extLst>
              <a:ext uri="{FF2B5EF4-FFF2-40B4-BE49-F238E27FC236}">
                <a16:creationId xmlns:a16="http://schemas.microsoft.com/office/drawing/2014/main" id="{946C5EEB-91AD-49E0-96D2-8936D1F46947}"/>
              </a:ext>
            </a:extLst>
          </p:cNvPr>
          <p:cNvCxnSpPr>
            <a:cxnSpLocks/>
          </p:cNvCxnSpPr>
          <p:nvPr/>
        </p:nvCxnSpPr>
        <p:spPr>
          <a:xfrm flipV="1">
            <a:off x="1761555" y="4002236"/>
            <a:ext cx="1967583" cy="538233"/>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11" name="TextBox 10">
            <a:extLst>
              <a:ext uri="{FF2B5EF4-FFF2-40B4-BE49-F238E27FC236}">
                <a16:creationId xmlns:a16="http://schemas.microsoft.com/office/drawing/2014/main" id="{3B2A42D0-26BA-4137-9F92-AA2247CF4D5C}"/>
              </a:ext>
            </a:extLst>
          </p:cNvPr>
          <p:cNvSpPr txBox="1"/>
          <p:nvPr/>
        </p:nvSpPr>
        <p:spPr>
          <a:xfrm>
            <a:off x="249435" y="3318024"/>
            <a:ext cx="1743348" cy="1815882"/>
          </a:xfrm>
          <a:prstGeom prst="rect">
            <a:avLst/>
          </a:prstGeom>
          <a:noFill/>
        </p:spPr>
        <p:txBody>
          <a:bodyPr wrap="square" rtlCol="0">
            <a:spAutoFit/>
          </a:bodyPr>
          <a:lstStyle/>
          <a:p>
            <a:r>
              <a:rPr lang="en-US" sz="1600" dirty="0"/>
              <a:t>You can double-click on Los Angeles County to see the information on the “county summary card”</a:t>
            </a:r>
            <a:endParaRPr lang="es-US" sz="1600" dirty="0"/>
          </a:p>
        </p:txBody>
      </p:sp>
    </p:spTree>
    <p:extLst>
      <p:ext uri="{BB962C8B-B14F-4D97-AF65-F5344CB8AC3E}">
        <p14:creationId xmlns:p14="http://schemas.microsoft.com/office/powerpoint/2010/main" val="1606749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4F02D7-CA8A-44A1-AC2B-6C9189A17CDE}"/>
              </a:ext>
            </a:extLst>
          </p:cNvPr>
          <p:cNvPicPr>
            <a:picLocks noChangeAspect="1"/>
          </p:cNvPicPr>
          <p:nvPr/>
        </p:nvPicPr>
        <p:blipFill>
          <a:blip r:embed="rId3"/>
          <a:stretch>
            <a:fillRect/>
          </a:stretch>
        </p:blipFill>
        <p:spPr>
          <a:xfrm>
            <a:off x="1876603" y="175803"/>
            <a:ext cx="7200020" cy="6099284"/>
          </a:xfrm>
          <a:prstGeom prst="rect">
            <a:avLst/>
          </a:prstGeom>
        </p:spPr>
      </p:pic>
      <p:sp>
        <p:nvSpPr>
          <p:cNvPr id="6" name="TextBox 5">
            <a:extLst>
              <a:ext uri="{FF2B5EF4-FFF2-40B4-BE49-F238E27FC236}">
                <a16:creationId xmlns:a16="http://schemas.microsoft.com/office/drawing/2014/main" id="{6490057F-303A-4393-BE83-39A695F2DC11}"/>
              </a:ext>
            </a:extLst>
          </p:cNvPr>
          <p:cNvSpPr txBox="1"/>
          <p:nvPr/>
        </p:nvSpPr>
        <p:spPr>
          <a:xfrm>
            <a:off x="0" y="436493"/>
            <a:ext cx="1729539" cy="3539430"/>
          </a:xfrm>
          <a:prstGeom prst="rect">
            <a:avLst/>
          </a:prstGeom>
          <a:noFill/>
        </p:spPr>
        <p:txBody>
          <a:bodyPr wrap="square" rtlCol="0">
            <a:spAutoFit/>
          </a:bodyPr>
          <a:lstStyle/>
          <a:p>
            <a:r>
              <a:rPr lang="en-US" sz="1600" dirty="0"/>
              <a:t>The comparison of Los Angeles County to the California state data is in the box to the right.</a:t>
            </a:r>
          </a:p>
          <a:p>
            <a:endParaRPr lang="en-US" sz="1600" dirty="0"/>
          </a:p>
          <a:p>
            <a:endParaRPr lang="en-US" sz="1600" dirty="0"/>
          </a:p>
          <a:p>
            <a:r>
              <a:rPr lang="en-US" sz="1600" dirty="0"/>
              <a:t>To view the California state data, you can click on “see state data.”</a:t>
            </a:r>
          </a:p>
          <a:p>
            <a:endParaRPr lang="en-US" sz="1600" dirty="0"/>
          </a:p>
        </p:txBody>
      </p:sp>
      <p:cxnSp>
        <p:nvCxnSpPr>
          <p:cNvPr id="7" name="Straight Arrow Connector 6">
            <a:extLst>
              <a:ext uri="{FF2B5EF4-FFF2-40B4-BE49-F238E27FC236}">
                <a16:creationId xmlns:a16="http://schemas.microsoft.com/office/drawing/2014/main" id="{3E43AEF8-EC1A-43B3-87F2-DF2838EE7CC7}"/>
              </a:ext>
            </a:extLst>
          </p:cNvPr>
          <p:cNvCxnSpPr>
            <a:cxnSpLocks/>
          </p:cNvCxnSpPr>
          <p:nvPr/>
        </p:nvCxnSpPr>
        <p:spPr>
          <a:xfrm>
            <a:off x="4023607" y="2686760"/>
            <a:ext cx="548393"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10" name="Rectangle 9">
            <a:extLst>
              <a:ext uri="{FF2B5EF4-FFF2-40B4-BE49-F238E27FC236}">
                <a16:creationId xmlns:a16="http://schemas.microsoft.com/office/drawing/2014/main" id="{5C005B39-05B6-4616-A7E4-3EEBD2ED2BE2}"/>
              </a:ext>
            </a:extLst>
          </p:cNvPr>
          <p:cNvSpPr/>
          <p:nvPr/>
        </p:nvSpPr>
        <p:spPr>
          <a:xfrm>
            <a:off x="5376748" y="664251"/>
            <a:ext cx="3532393" cy="1569660"/>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Tree>
    <p:extLst>
      <p:ext uri="{BB962C8B-B14F-4D97-AF65-F5344CB8AC3E}">
        <p14:creationId xmlns:p14="http://schemas.microsoft.com/office/powerpoint/2010/main" val="2977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272C0D-ED41-443F-B60D-0D288B621596}"/>
              </a:ext>
            </a:extLst>
          </p:cNvPr>
          <p:cNvPicPr>
            <a:picLocks noChangeAspect="1"/>
          </p:cNvPicPr>
          <p:nvPr/>
        </p:nvPicPr>
        <p:blipFill>
          <a:blip r:embed="rId3"/>
          <a:stretch>
            <a:fillRect/>
          </a:stretch>
        </p:blipFill>
        <p:spPr>
          <a:xfrm>
            <a:off x="2502575" y="267303"/>
            <a:ext cx="6481170" cy="5490331"/>
          </a:xfrm>
          <a:prstGeom prst="rect">
            <a:avLst/>
          </a:prstGeom>
        </p:spPr>
      </p:pic>
      <p:sp>
        <p:nvSpPr>
          <p:cNvPr id="6" name="TextBox 5">
            <a:extLst>
              <a:ext uri="{FF2B5EF4-FFF2-40B4-BE49-F238E27FC236}">
                <a16:creationId xmlns:a16="http://schemas.microsoft.com/office/drawing/2014/main" id="{4C297BF4-888B-4165-8198-FD13660BA435}"/>
              </a:ext>
            </a:extLst>
          </p:cNvPr>
          <p:cNvSpPr txBox="1"/>
          <p:nvPr/>
        </p:nvSpPr>
        <p:spPr>
          <a:xfrm>
            <a:off x="160256" y="1395167"/>
            <a:ext cx="2342320" cy="3810072"/>
          </a:xfrm>
          <a:prstGeom prst="rect">
            <a:avLst/>
          </a:prstGeom>
          <a:noFill/>
        </p:spPr>
        <p:txBody>
          <a:bodyPr wrap="square" rtlCol="0">
            <a:spAutoFit/>
          </a:bodyPr>
          <a:lstStyle/>
          <a:p>
            <a:endParaRPr lang="es-US" dirty="0"/>
          </a:p>
          <a:p>
            <a:endParaRPr lang="es-US" sz="1600" dirty="0"/>
          </a:p>
          <a:p>
            <a:endParaRPr lang="es-US" sz="1600" dirty="0"/>
          </a:p>
          <a:p>
            <a:r>
              <a:rPr lang="es-US" sz="1600" dirty="0" err="1"/>
              <a:t>For</a:t>
            </a:r>
            <a:r>
              <a:rPr lang="es-US" sz="1600" dirty="0"/>
              <a:t> </a:t>
            </a:r>
            <a:r>
              <a:rPr lang="es-US" sz="1600" dirty="0" err="1"/>
              <a:t>this</a:t>
            </a:r>
            <a:r>
              <a:rPr lang="es-US" sz="1600" dirty="0"/>
              <a:t> </a:t>
            </a:r>
            <a:r>
              <a:rPr lang="en-US" sz="1600" dirty="0"/>
              <a:t>example</a:t>
            </a:r>
            <a:r>
              <a:rPr lang="es-US" sz="1600" dirty="0"/>
              <a:t>, 34% of </a:t>
            </a:r>
            <a:r>
              <a:rPr lang="en-US" sz="1600" dirty="0"/>
              <a:t>respondents</a:t>
            </a:r>
            <a:r>
              <a:rPr lang="es-US" sz="1600" dirty="0"/>
              <a:t> for Los </a:t>
            </a:r>
            <a:r>
              <a:rPr lang="es-US" sz="1600" dirty="0" err="1"/>
              <a:t>Angeles</a:t>
            </a:r>
            <a:r>
              <a:rPr lang="es-US" sz="1600" dirty="0"/>
              <a:t> County </a:t>
            </a:r>
            <a:r>
              <a:rPr lang="en-US" sz="1600" dirty="0"/>
              <a:t>are</a:t>
            </a:r>
            <a:r>
              <a:rPr lang="es-US" sz="1600" dirty="0"/>
              <a:t> at </a:t>
            </a:r>
            <a:r>
              <a:rPr lang="en-US" sz="1600" dirty="0"/>
              <a:t>or</a:t>
            </a:r>
            <a:r>
              <a:rPr lang="es-US" sz="1600" dirty="0"/>
              <a:t> </a:t>
            </a:r>
            <a:r>
              <a:rPr lang="es-US" sz="1600" dirty="0" err="1"/>
              <a:t>below</a:t>
            </a:r>
            <a:r>
              <a:rPr lang="es-US" sz="1600" dirty="0"/>
              <a:t> L</a:t>
            </a:r>
            <a:r>
              <a:rPr lang="en-US" sz="1600" dirty="0" err="1"/>
              <a:t>evel</a:t>
            </a:r>
            <a:r>
              <a:rPr lang="es-US" sz="1600" dirty="0"/>
              <a:t> 1 for </a:t>
            </a:r>
            <a:r>
              <a:rPr lang="es-US" sz="1600" dirty="0" err="1"/>
              <a:t>literacy</a:t>
            </a:r>
            <a:r>
              <a:rPr lang="es-US" sz="1600" dirty="0"/>
              <a:t>, </a:t>
            </a:r>
            <a:r>
              <a:rPr lang="es-US" sz="1600" dirty="0" err="1"/>
              <a:t>while</a:t>
            </a:r>
            <a:r>
              <a:rPr lang="es-US" sz="1600" dirty="0"/>
              <a:t> 28% of </a:t>
            </a:r>
            <a:r>
              <a:rPr lang="es-US" sz="1600" dirty="0" err="1"/>
              <a:t>respondents</a:t>
            </a:r>
            <a:r>
              <a:rPr lang="es-US" sz="1600" dirty="0"/>
              <a:t> for </a:t>
            </a:r>
            <a:r>
              <a:rPr lang="es-US" sz="1600" dirty="0" err="1"/>
              <a:t>the</a:t>
            </a:r>
            <a:r>
              <a:rPr lang="es-US" sz="1600" dirty="0"/>
              <a:t> </a:t>
            </a:r>
            <a:r>
              <a:rPr lang="es-US" sz="1600" dirty="0" err="1"/>
              <a:t>state</a:t>
            </a:r>
            <a:r>
              <a:rPr lang="es-US" sz="1600" dirty="0"/>
              <a:t> of California are at </a:t>
            </a:r>
            <a:r>
              <a:rPr lang="es-US" sz="1600" dirty="0" err="1"/>
              <a:t>or</a:t>
            </a:r>
            <a:r>
              <a:rPr lang="es-US" sz="1600" dirty="0"/>
              <a:t> </a:t>
            </a:r>
            <a:r>
              <a:rPr lang="es-US" sz="1600" dirty="0" err="1"/>
              <a:t>below</a:t>
            </a:r>
            <a:r>
              <a:rPr lang="es-US" sz="1600" dirty="0"/>
              <a:t> </a:t>
            </a:r>
            <a:r>
              <a:rPr lang="es-US" sz="1600" dirty="0" err="1"/>
              <a:t>Level</a:t>
            </a:r>
            <a:r>
              <a:rPr lang="es-US" sz="1600" dirty="0"/>
              <a:t> 1. The </a:t>
            </a:r>
            <a:r>
              <a:rPr lang="es-US" sz="1600" dirty="0" err="1"/>
              <a:t>percentage</a:t>
            </a:r>
            <a:r>
              <a:rPr lang="es-US" sz="1600" dirty="0"/>
              <a:t> at </a:t>
            </a:r>
            <a:r>
              <a:rPr lang="es-US" sz="1600" dirty="0" err="1"/>
              <a:t>or</a:t>
            </a:r>
            <a:r>
              <a:rPr lang="es-US" sz="1600" dirty="0"/>
              <a:t> </a:t>
            </a:r>
            <a:r>
              <a:rPr lang="es-US" sz="1600" dirty="0" err="1"/>
              <a:t>below</a:t>
            </a:r>
            <a:r>
              <a:rPr lang="es-US" sz="1600" dirty="0"/>
              <a:t> </a:t>
            </a:r>
            <a:r>
              <a:rPr lang="es-US" sz="1600" dirty="0" err="1"/>
              <a:t>level</a:t>
            </a:r>
            <a:r>
              <a:rPr lang="es-US" sz="1600" dirty="0"/>
              <a:t> 1 </a:t>
            </a:r>
            <a:r>
              <a:rPr lang="en-US" sz="1600" dirty="0"/>
              <a:t>in Literacy is statistically higher for Los Angeles </a:t>
            </a:r>
            <a:r>
              <a:rPr lang="es-US" sz="1600" dirty="0"/>
              <a:t>County </a:t>
            </a:r>
            <a:r>
              <a:rPr lang="es-US" sz="1600" dirty="0" err="1"/>
              <a:t>compared</a:t>
            </a:r>
            <a:r>
              <a:rPr lang="es-US" sz="1600" dirty="0"/>
              <a:t> </a:t>
            </a:r>
            <a:r>
              <a:rPr lang="es-US" sz="1600" dirty="0" err="1"/>
              <a:t>to</a:t>
            </a:r>
            <a:r>
              <a:rPr lang="es-US" sz="1600" dirty="0"/>
              <a:t> </a:t>
            </a:r>
            <a:r>
              <a:rPr lang="es-US" sz="1600" dirty="0" err="1"/>
              <a:t>the</a:t>
            </a:r>
            <a:r>
              <a:rPr lang="es-US" sz="1600" dirty="0"/>
              <a:t> </a:t>
            </a:r>
            <a:r>
              <a:rPr lang="es-US" sz="1600" dirty="0" err="1"/>
              <a:t>state</a:t>
            </a:r>
            <a:r>
              <a:rPr lang="es-US" sz="1600" dirty="0"/>
              <a:t>.</a:t>
            </a:r>
          </a:p>
        </p:txBody>
      </p:sp>
      <p:cxnSp>
        <p:nvCxnSpPr>
          <p:cNvPr id="17" name="Straight Arrow Connector 16">
            <a:extLst>
              <a:ext uri="{FF2B5EF4-FFF2-40B4-BE49-F238E27FC236}">
                <a16:creationId xmlns:a16="http://schemas.microsoft.com/office/drawing/2014/main" id="{B2C063B7-6CFD-4C43-8558-0B825432BBE0}"/>
              </a:ext>
            </a:extLst>
          </p:cNvPr>
          <p:cNvCxnSpPr>
            <a:cxnSpLocks/>
          </p:cNvCxnSpPr>
          <p:nvPr/>
        </p:nvCxnSpPr>
        <p:spPr>
          <a:xfrm>
            <a:off x="2409297" y="3127972"/>
            <a:ext cx="587360" cy="0"/>
          </a:xfrm>
          <a:prstGeom prst="straightConnector1">
            <a:avLst/>
          </a:prstGeom>
          <a:ln w="38100">
            <a:tailEnd type="triangle"/>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0194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21876E8-5816-461D-9818-5BFA5AF3C7E9}"/>
              </a:ext>
            </a:extLst>
          </p:cNvPr>
          <p:cNvPicPr>
            <a:picLocks noChangeAspect="1"/>
          </p:cNvPicPr>
          <p:nvPr/>
        </p:nvPicPr>
        <p:blipFill rotWithShape="1">
          <a:blip r:embed="rId2">
            <a:extLst>
              <a:ext uri="{28A0092B-C50C-407E-A947-70E740481C1C}">
                <a14:useLocalDpi xmlns:a14="http://schemas.microsoft.com/office/drawing/2010/main" val="0"/>
              </a:ext>
            </a:extLst>
          </a:blip>
          <a:srcRect b="54340"/>
          <a:stretch/>
        </p:blipFill>
        <p:spPr>
          <a:xfrm>
            <a:off x="62002" y="1059847"/>
            <a:ext cx="4572141" cy="2303467"/>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79A7FCCC-5676-46E4-A9E3-C1651F77E3C0}"/>
              </a:ext>
            </a:extLst>
          </p:cNvPr>
          <p:cNvPicPr>
            <a:picLocks noChangeAspect="1"/>
          </p:cNvPicPr>
          <p:nvPr/>
        </p:nvPicPr>
        <p:blipFill rotWithShape="1">
          <a:blip r:embed="rId3"/>
          <a:srcRect t="2435"/>
          <a:stretch/>
        </p:blipFill>
        <p:spPr>
          <a:xfrm>
            <a:off x="4717019" y="1099958"/>
            <a:ext cx="4422548" cy="4039602"/>
          </a:xfrm>
          <a:prstGeom prst="rect">
            <a:avLst/>
          </a:prstGeom>
        </p:spPr>
      </p:pic>
      <p:sp>
        <p:nvSpPr>
          <p:cNvPr id="18" name="Oval 17">
            <a:extLst>
              <a:ext uri="{FF2B5EF4-FFF2-40B4-BE49-F238E27FC236}">
                <a16:creationId xmlns:a16="http://schemas.microsoft.com/office/drawing/2014/main" id="{5F7C5205-9A1F-4F64-BBDC-FD37B2C5C637}"/>
              </a:ext>
            </a:extLst>
          </p:cNvPr>
          <p:cNvSpPr/>
          <p:nvPr/>
        </p:nvSpPr>
        <p:spPr>
          <a:xfrm>
            <a:off x="7572070" y="1327056"/>
            <a:ext cx="733597" cy="251810"/>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a:p>
        </p:txBody>
      </p:sp>
      <p:sp>
        <p:nvSpPr>
          <p:cNvPr id="25" name="TextBox 24">
            <a:extLst>
              <a:ext uri="{FF2B5EF4-FFF2-40B4-BE49-F238E27FC236}">
                <a16:creationId xmlns:a16="http://schemas.microsoft.com/office/drawing/2014/main" id="{1275920B-53C0-470C-B86F-6A07743C0ACB}"/>
              </a:ext>
            </a:extLst>
          </p:cNvPr>
          <p:cNvSpPr txBox="1"/>
          <p:nvPr/>
        </p:nvSpPr>
        <p:spPr>
          <a:xfrm>
            <a:off x="954649" y="2493289"/>
            <a:ext cx="630880" cy="307777"/>
          </a:xfrm>
          <a:prstGeom prst="rect">
            <a:avLst/>
          </a:prstGeom>
          <a:noFill/>
        </p:spPr>
        <p:txBody>
          <a:bodyPr wrap="square" rtlCol="0">
            <a:spAutoFit/>
          </a:bodyPr>
          <a:lstStyle/>
          <a:p>
            <a:r>
              <a:rPr lang="en-US" sz="1400" b="1" dirty="0">
                <a:latin typeface="Times" pitchFamily="2" charset="0"/>
              </a:rPr>
              <a:t>34%     </a:t>
            </a:r>
          </a:p>
        </p:txBody>
      </p:sp>
      <p:sp>
        <p:nvSpPr>
          <p:cNvPr id="26" name="TextBox 25">
            <a:extLst>
              <a:ext uri="{FF2B5EF4-FFF2-40B4-BE49-F238E27FC236}">
                <a16:creationId xmlns:a16="http://schemas.microsoft.com/office/drawing/2014/main" id="{F6932A19-6BD9-4F4E-BD58-6F952A6B1E1A}"/>
              </a:ext>
            </a:extLst>
          </p:cNvPr>
          <p:cNvSpPr txBox="1"/>
          <p:nvPr/>
        </p:nvSpPr>
        <p:spPr>
          <a:xfrm>
            <a:off x="1518273" y="2493474"/>
            <a:ext cx="1268470" cy="307777"/>
          </a:xfrm>
          <a:prstGeom prst="rect">
            <a:avLst/>
          </a:prstGeom>
          <a:noFill/>
        </p:spPr>
        <p:txBody>
          <a:bodyPr wrap="square" rtlCol="0">
            <a:spAutoFit/>
          </a:bodyPr>
          <a:lstStyle/>
          <a:p>
            <a:r>
              <a:rPr lang="en-US" sz="1400" b="1" dirty="0">
                <a:latin typeface="Times" pitchFamily="2" charset="0"/>
              </a:rPr>
              <a:t>  7.5 million</a:t>
            </a:r>
          </a:p>
        </p:txBody>
      </p:sp>
      <p:sp>
        <p:nvSpPr>
          <p:cNvPr id="27" name="Multiplication Sign 26">
            <a:extLst>
              <a:ext uri="{FF2B5EF4-FFF2-40B4-BE49-F238E27FC236}">
                <a16:creationId xmlns:a16="http://schemas.microsoft.com/office/drawing/2014/main" id="{72AF44D8-0A5D-42A8-A7B5-C01CEDF53647}"/>
              </a:ext>
            </a:extLst>
          </p:cNvPr>
          <p:cNvSpPr/>
          <p:nvPr/>
        </p:nvSpPr>
        <p:spPr>
          <a:xfrm>
            <a:off x="1386899" y="2500461"/>
            <a:ext cx="337016" cy="332270"/>
          </a:xfrm>
          <a:prstGeom prst="mathMultiply">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p>
        </p:txBody>
      </p:sp>
      <p:sp>
        <p:nvSpPr>
          <p:cNvPr id="28" name="TextBox 27">
            <a:extLst>
              <a:ext uri="{FF2B5EF4-FFF2-40B4-BE49-F238E27FC236}">
                <a16:creationId xmlns:a16="http://schemas.microsoft.com/office/drawing/2014/main" id="{6A4E4771-794D-426C-A646-4F1B323600F4}"/>
              </a:ext>
            </a:extLst>
          </p:cNvPr>
          <p:cNvSpPr txBox="1"/>
          <p:nvPr/>
        </p:nvSpPr>
        <p:spPr>
          <a:xfrm>
            <a:off x="2878438" y="2496706"/>
            <a:ext cx="1163644" cy="307777"/>
          </a:xfrm>
          <a:prstGeom prst="rect">
            <a:avLst/>
          </a:prstGeom>
          <a:noFill/>
        </p:spPr>
        <p:txBody>
          <a:bodyPr wrap="square" rtlCol="0">
            <a:spAutoFit/>
          </a:bodyPr>
          <a:lstStyle/>
          <a:p>
            <a:r>
              <a:rPr lang="en-US" sz="1400" b="1" dirty="0">
                <a:latin typeface="Times" pitchFamily="2" charset="0"/>
              </a:rPr>
              <a:t>~2.5 million</a:t>
            </a:r>
          </a:p>
        </p:txBody>
      </p:sp>
      <p:sp>
        <p:nvSpPr>
          <p:cNvPr id="29" name="Equals 28">
            <a:extLst>
              <a:ext uri="{FF2B5EF4-FFF2-40B4-BE49-F238E27FC236}">
                <a16:creationId xmlns:a16="http://schemas.microsoft.com/office/drawing/2014/main" id="{CD209D88-6354-41C0-A5C8-6378DF50DD79}"/>
              </a:ext>
            </a:extLst>
          </p:cNvPr>
          <p:cNvSpPr/>
          <p:nvPr/>
        </p:nvSpPr>
        <p:spPr>
          <a:xfrm>
            <a:off x="2569344" y="2500829"/>
            <a:ext cx="331773" cy="282353"/>
          </a:xfrm>
          <a:prstGeom prst="mathEqual">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a:p>
        </p:txBody>
      </p:sp>
      <p:pic>
        <p:nvPicPr>
          <p:cNvPr id="2" name="Picture 1" descr="A screenshot of a cell phone&#10;&#10;Description automatically generated">
            <a:extLst>
              <a:ext uri="{FF2B5EF4-FFF2-40B4-BE49-F238E27FC236}">
                <a16:creationId xmlns:a16="http://schemas.microsoft.com/office/drawing/2014/main" id="{F17D3C18-57C8-4D23-A4BE-CD850B187558}"/>
              </a:ext>
            </a:extLst>
          </p:cNvPr>
          <p:cNvPicPr>
            <a:picLocks noChangeAspect="1"/>
          </p:cNvPicPr>
          <p:nvPr/>
        </p:nvPicPr>
        <p:blipFill rotWithShape="1">
          <a:blip r:embed="rId2">
            <a:extLst>
              <a:ext uri="{28A0092B-C50C-407E-A947-70E740481C1C}">
                <a14:useLocalDpi xmlns:a14="http://schemas.microsoft.com/office/drawing/2010/main" val="0"/>
              </a:ext>
            </a:extLst>
          </a:blip>
          <a:srcRect t="87363"/>
          <a:stretch/>
        </p:blipFill>
        <p:spPr>
          <a:xfrm>
            <a:off x="120042" y="3352275"/>
            <a:ext cx="4238712" cy="591037"/>
          </a:xfrm>
          <a:prstGeom prst="rect">
            <a:avLst/>
          </a:prstGeom>
        </p:spPr>
      </p:pic>
      <p:sp>
        <p:nvSpPr>
          <p:cNvPr id="3" name="Rectangle: Rounded Corners 2">
            <a:extLst>
              <a:ext uri="{FF2B5EF4-FFF2-40B4-BE49-F238E27FC236}">
                <a16:creationId xmlns:a16="http://schemas.microsoft.com/office/drawing/2014/main" id="{40303F15-13CC-4C19-852E-AEE494CA9A31}"/>
              </a:ext>
            </a:extLst>
          </p:cNvPr>
          <p:cNvSpPr/>
          <p:nvPr/>
        </p:nvSpPr>
        <p:spPr>
          <a:xfrm>
            <a:off x="96085" y="1695215"/>
            <a:ext cx="2077232" cy="787672"/>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5" name="TextBox 4">
            <a:extLst>
              <a:ext uri="{FF2B5EF4-FFF2-40B4-BE49-F238E27FC236}">
                <a16:creationId xmlns:a16="http://schemas.microsoft.com/office/drawing/2014/main" id="{65A97F2E-0531-49CC-9C48-C618E0F0F39F}"/>
              </a:ext>
            </a:extLst>
          </p:cNvPr>
          <p:cNvSpPr txBox="1"/>
          <p:nvPr/>
        </p:nvSpPr>
        <p:spPr>
          <a:xfrm>
            <a:off x="166117" y="3943312"/>
            <a:ext cx="4796408" cy="1815882"/>
          </a:xfrm>
          <a:prstGeom prst="rect">
            <a:avLst/>
          </a:prstGeom>
          <a:noFill/>
        </p:spPr>
        <p:txBody>
          <a:bodyPr wrap="square" rtlCol="0">
            <a:spAutoFit/>
          </a:bodyPr>
          <a:lstStyle/>
          <a:p>
            <a:r>
              <a:rPr lang="en-US" sz="1400" dirty="0">
                <a:effectLst/>
                <a:latin typeface="Segoe UI" panose="020B0502040204020203" pitchFamily="34" charset="0"/>
              </a:rPr>
              <a:t>In order to find out how many adults are at risk, use the number of adult population in Los Angeles County listed on the right panel (7,541,627) and multiply it by the percentage (34%) of adults at or below level 1 in literacy. Results show that 2.5 million adults in Los Angeles County are at or below level 1 in literacy and may benefit from literacy training. Since the percentage is an estimate, it has an upper and lower limit.</a:t>
            </a:r>
            <a:endParaRPr lang="en-US" sz="1400" dirty="0">
              <a:effectLst/>
              <a:latin typeface="Arial" panose="020B0604020202020204" pitchFamily="34" charset="0"/>
            </a:endParaRPr>
          </a:p>
        </p:txBody>
      </p:sp>
    </p:spTree>
    <p:extLst>
      <p:ext uri="{BB962C8B-B14F-4D97-AF65-F5344CB8AC3E}">
        <p14:creationId xmlns:p14="http://schemas.microsoft.com/office/powerpoint/2010/main" val="146295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250"/>
                                        <p:tgtEl>
                                          <p:spTgt spid="25"/>
                                        </p:tgtEl>
                                      </p:cBhvr>
                                    </p:animEffect>
                                  </p:childTnLst>
                                </p:cTn>
                              </p:par>
                            </p:childTnLst>
                          </p:cTn>
                        </p:par>
                        <p:par>
                          <p:cTn id="13" fill="hold">
                            <p:stCondLst>
                              <p:cond delay="1250"/>
                            </p:stCondLst>
                            <p:childTnLst>
                              <p:par>
                                <p:cTn id="14" presetID="10" presetClass="entr" presetSubtype="0" fill="hold" grpId="0" nodeType="afterEffect">
                                  <p:stCondLst>
                                    <p:cond delay="5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childTnLst>
                                </p:cTn>
                              </p:par>
                            </p:childTnLst>
                          </p:cTn>
                        </p:par>
                        <p:par>
                          <p:cTn id="17" fill="hold">
                            <p:stCondLst>
                              <p:cond delay="23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childTnLst>
                                </p:cTn>
                              </p:par>
                            </p:childTnLst>
                          </p:cTn>
                        </p:par>
                        <p:par>
                          <p:cTn id="21" fill="hold">
                            <p:stCondLst>
                              <p:cond delay="330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childTnLst>
                                </p:cTn>
                              </p:par>
                            </p:childTnLst>
                          </p:cTn>
                        </p:par>
                        <p:par>
                          <p:cTn id="25" fill="hold">
                            <p:stCondLst>
                              <p:cond delay="43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P spid="26" grpId="0"/>
      <p:bldP spid="27" grpId="0" animBg="1"/>
      <p:bldP spid="28" grpId="0"/>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6C17F298-18BF-4FA5-9A37-1B4DB48DD77D}"/>
              </a:ext>
            </a:extLst>
          </p:cNvPr>
          <p:cNvPicPr>
            <a:picLocks noChangeAspect="1"/>
          </p:cNvPicPr>
          <p:nvPr/>
        </p:nvPicPr>
        <p:blipFill rotWithShape="1">
          <a:blip r:embed="rId2"/>
          <a:srcRect t="32355"/>
          <a:stretch/>
        </p:blipFill>
        <p:spPr>
          <a:xfrm>
            <a:off x="23297" y="1348490"/>
            <a:ext cx="4792527" cy="830705"/>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A21876E8-5816-461D-9818-5BFA5AF3C7E9}"/>
              </a:ext>
            </a:extLst>
          </p:cNvPr>
          <p:cNvPicPr>
            <a:picLocks noChangeAspect="1"/>
          </p:cNvPicPr>
          <p:nvPr/>
        </p:nvPicPr>
        <p:blipFill rotWithShape="1">
          <a:blip r:embed="rId3">
            <a:extLst>
              <a:ext uri="{28A0092B-C50C-407E-A947-70E740481C1C}">
                <a14:useLocalDpi xmlns:a14="http://schemas.microsoft.com/office/drawing/2010/main" val="0"/>
              </a:ext>
            </a:extLst>
          </a:blip>
          <a:srcRect t="32285" b="54340"/>
          <a:stretch/>
        </p:blipFill>
        <p:spPr>
          <a:xfrm>
            <a:off x="100862" y="2697972"/>
            <a:ext cx="4572141" cy="674735"/>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79A7FCCC-5676-46E4-A9E3-C1651F77E3C0}"/>
              </a:ext>
            </a:extLst>
          </p:cNvPr>
          <p:cNvPicPr>
            <a:picLocks noChangeAspect="1"/>
          </p:cNvPicPr>
          <p:nvPr/>
        </p:nvPicPr>
        <p:blipFill rotWithShape="1">
          <a:blip r:embed="rId4"/>
          <a:srcRect t="2435"/>
          <a:stretch/>
        </p:blipFill>
        <p:spPr>
          <a:xfrm>
            <a:off x="4717019" y="1099958"/>
            <a:ext cx="4422548" cy="4039602"/>
          </a:xfrm>
          <a:prstGeom prst="rect">
            <a:avLst/>
          </a:prstGeom>
        </p:spPr>
      </p:pic>
      <p:sp>
        <p:nvSpPr>
          <p:cNvPr id="18" name="Oval 17">
            <a:extLst>
              <a:ext uri="{FF2B5EF4-FFF2-40B4-BE49-F238E27FC236}">
                <a16:creationId xmlns:a16="http://schemas.microsoft.com/office/drawing/2014/main" id="{5F7C5205-9A1F-4F64-BBDC-FD37B2C5C637}"/>
              </a:ext>
            </a:extLst>
          </p:cNvPr>
          <p:cNvSpPr/>
          <p:nvPr/>
        </p:nvSpPr>
        <p:spPr>
          <a:xfrm>
            <a:off x="7572070" y="1327056"/>
            <a:ext cx="733597" cy="251810"/>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a:p>
        </p:txBody>
      </p:sp>
      <p:pic>
        <p:nvPicPr>
          <p:cNvPr id="2" name="Picture 1" descr="A screenshot of a cell phone&#10;&#10;Description automatically generated">
            <a:extLst>
              <a:ext uri="{FF2B5EF4-FFF2-40B4-BE49-F238E27FC236}">
                <a16:creationId xmlns:a16="http://schemas.microsoft.com/office/drawing/2014/main" id="{F17D3C18-57C8-4D23-A4BE-CD850B187558}"/>
              </a:ext>
            </a:extLst>
          </p:cNvPr>
          <p:cNvPicPr>
            <a:picLocks noChangeAspect="1"/>
          </p:cNvPicPr>
          <p:nvPr/>
        </p:nvPicPr>
        <p:blipFill rotWithShape="1">
          <a:blip r:embed="rId3">
            <a:extLst>
              <a:ext uri="{28A0092B-C50C-407E-A947-70E740481C1C}">
                <a14:useLocalDpi xmlns:a14="http://schemas.microsoft.com/office/drawing/2010/main" val="0"/>
              </a:ext>
            </a:extLst>
          </a:blip>
          <a:srcRect t="87363"/>
          <a:stretch/>
        </p:blipFill>
        <p:spPr>
          <a:xfrm>
            <a:off x="165993" y="3463252"/>
            <a:ext cx="4238712" cy="591037"/>
          </a:xfrm>
          <a:prstGeom prst="rect">
            <a:avLst/>
          </a:prstGeom>
        </p:spPr>
      </p:pic>
      <p:sp>
        <p:nvSpPr>
          <p:cNvPr id="5" name="TextBox 4">
            <a:extLst>
              <a:ext uri="{FF2B5EF4-FFF2-40B4-BE49-F238E27FC236}">
                <a16:creationId xmlns:a16="http://schemas.microsoft.com/office/drawing/2014/main" id="{65A97F2E-0531-49CC-9C48-C618E0F0F39F}"/>
              </a:ext>
            </a:extLst>
          </p:cNvPr>
          <p:cNvSpPr txBox="1"/>
          <p:nvPr/>
        </p:nvSpPr>
        <p:spPr>
          <a:xfrm>
            <a:off x="138314" y="4123897"/>
            <a:ext cx="4677510" cy="2031325"/>
          </a:xfrm>
          <a:prstGeom prst="rect">
            <a:avLst/>
          </a:prstGeom>
          <a:noFill/>
        </p:spPr>
        <p:txBody>
          <a:bodyPr wrap="square" rtlCol="0">
            <a:spAutoFit/>
          </a:bodyPr>
          <a:lstStyle/>
          <a:p>
            <a:r>
              <a:rPr lang="en-US" dirty="0"/>
              <a:t>The upper limit of the percentage at or below level one in literacy is 38% and the lower limit is 31%. If we multiply the population by the upper and lower limit, it gives us a range of adults in Los Angeles County at or below level one in literacy (2.3 – 2.8 million) with the middle being 2.5 million calculated in the previous slide.</a:t>
            </a:r>
          </a:p>
        </p:txBody>
      </p:sp>
      <p:sp>
        <p:nvSpPr>
          <p:cNvPr id="3" name="Rectangle: Rounded Corners 2">
            <a:extLst>
              <a:ext uri="{FF2B5EF4-FFF2-40B4-BE49-F238E27FC236}">
                <a16:creationId xmlns:a16="http://schemas.microsoft.com/office/drawing/2014/main" id="{40303F15-13CC-4C19-852E-AEE494CA9A31}"/>
              </a:ext>
            </a:extLst>
          </p:cNvPr>
          <p:cNvSpPr/>
          <p:nvPr/>
        </p:nvSpPr>
        <p:spPr>
          <a:xfrm>
            <a:off x="1128467" y="1804429"/>
            <a:ext cx="1268470" cy="307777"/>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25" name="TextBox 24">
            <a:extLst>
              <a:ext uri="{FF2B5EF4-FFF2-40B4-BE49-F238E27FC236}">
                <a16:creationId xmlns:a16="http://schemas.microsoft.com/office/drawing/2014/main" id="{1275920B-53C0-470C-B86F-6A07743C0ACB}"/>
              </a:ext>
            </a:extLst>
          </p:cNvPr>
          <p:cNvSpPr txBox="1"/>
          <p:nvPr/>
        </p:nvSpPr>
        <p:spPr>
          <a:xfrm>
            <a:off x="954649" y="2071120"/>
            <a:ext cx="630880" cy="307777"/>
          </a:xfrm>
          <a:prstGeom prst="rect">
            <a:avLst/>
          </a:prstGeom>
          <a:noFill/>
        </p:spPr>
        <p:txBody>
          <a:bodyPr wrap="square" rtlCol="0">
            <a:spAutoFit/>
          </a:bodyPr>
          <a:lstStyle/>
          <a:p>
            <a:r>
              <a:rPr lang="en-US" sz="1400" b="1" dirty="0">
                <a:latin typeface="Times" pitchFamily="2" charset="0"/>
              </a:rPr>
              <a:t>31%     </a:t>
            </a:r>
          </a:p>
        </p:txBody>
      </p:sp>
      <p:sp>
        <p:nvSpPr>
          <p:cNvPr id="26" name="TextBox 25">
            <a:extLst>
              <a:ext uri="{FF2B5EF4-FFF2-40B4-BE49-F238E27FC236}">
                <a16:creationId xmlns:a16="http://schemas.microsoft.com/office/drawing/2014/main" id="{F6932A19-6BD9-4F4E-BD58-6F952A6B1E1A}"/>
              </a:ext>
            </a:extLst>
          </p:cNvPr>
          <p:cNvSpPr txBox="1"/>
          <p:nvPr/>
        </p:nvSpPr>
        <p:spPr>
          <a:xfrm>
            <a:off x="1518273" y="2071305"/>
            <a:ext cx="1268470" cy="307777"/>
          </a:xfrm>
          <a:prstGeom prst="rect">
            <a:avLst/>
          </a:prstGeom>
          <a:noFill/>
        </p:spPr>
        <p:txBody>
          <a:bodyPr wrap="square" rtlCol="0">
            <a:spAutoFit/>
          </a:bodyPr>
          <a:lstStyle/>
          <a:p>
            <a:r>
              <a:rPr lang="en-US" sz="1400" b="1" dirty="0">
                <a:latin typeface="Times" pitchFamily="2" charset="0"/>
              </a:rPr>
              <a:t>  7.5 million</a:t>
            </a:r>
          </a:p>
        </p:txBody>
      </p:sp>
      <p:sp>
        <p:nvSpPr>
          <p:cNvPr id="27" name="Multiplication Sign 26">
            <a:extLst>
              <a:ext uri="{FF2B5EF4-FFF2-40B4-BE49-F238E27FC236}">
                <a16:creationId xmlns:a16="http://schemas.microsoft.com/office/drawing/2014/main" id="{72AF44D8-0A5D-42A8-A7B5-C01CEDF53647}"/>
              </a:ext>
            </a:extLst>
          </p:cNvPr>
          <p:cNvSpPr/>
          <p:nvPr/>
        </p:nvSpPr>
        <p:spPr>
          <a:xfrm>
            <a:off x="1417570" y="2099680"/>
            <a:ext cx="236581" cy="239758"/>
          </a:xfrm>
          <a:prstGeom prst="mathMultiply">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p>
        </p:txBody>
      </p:sp>
      <p:sp>
        <p:nvSpPr>
          <p:cNvPr id="28" name="TextBox 27">
            <a:extLst>
              <a:ext uri="{FF2B5EF4-FFF2-40B4-BE49-F238E27FC236}">
                <a16:creationId xmlns:a16="http://schemas.microsoft.com/office/drawing/2014/main" id="{6A4E4771-794D-426C-A646-4F1B323600F4}"/>
              </a:ext>
            </a:extLst>
          </p:cNvPr>
          <p:cNvSpPr txBox="1"/>
          <p:nvPr/>
        </p:nvSpPr>
        <p:spPr>
          <a:xfrm>
            <a:off x="2878438" y="2074537"/>
            <a:ext cx="1163644" cy="307777"/>
          </a:xfrm>
          <a:prstGeom prst="rect">
            <a:avLst/>
          </a:prstGeom>
          <a:noFill/>
        </p:spPr>
        <p:txBody>
          <a:bodyPr wrap="square" rtlCol="0">
            <a:spAutoFit/>
          </a:bodyPr>
          <a:lstStyle/>
          <a:p>
            <a:r>
              <a:rPr lang="en-US" sz="1400" b="1" dirty="0">
                <a:latin typeface="Times" pitchFamily="2" charset="0"/>
              </a:rPr>
              <a:t>~2.3 million</a:t>
            </a:r>
          </a:p>
        </p:txBody>
      </p:sp>
      <p:sp>
        <p:nvSpPr>
          <p:cNvPr id="29" name="Equals 28">
            <a:extLst>
              <a:ext uri="{FF2B5EF4-FFF2-40B4-BE49-F238E27FC236}">
                <a16:creationId xmlns:a16="http://schemas.microsoft.com/office/drawing/2014/main" id="{CD209D88-6354-41C0-A5C8-6378DF50DD79}"/>
              </a:ext>
            </a:extLst>
          </p:cNvPr>
          <p:cNvSpPr/>
          <p:nvPr/>
        </p:nvSpPr>
        <p:spPr>
          <a:xfrm>
            <a:off x="2569344" y="2099680"/>
            <a:ext cx="271143" cy="258735"/>
          </a:xfrm>
          <a:prstGeom prst="mathEqual">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a:p>
        </p:txBody>
      </p:sp>
      <p:sp>
        <p:nvSpPr>
          <p:cNvPr id="31" name="TextBox 30">
            <a:extLst>
              <a:ext uri="{FF2B5EF4-FFF2-40B4-BE49-F238E27FC236}">
                <a16:creationId xmlns:a16="http://schemas.microsoft.com/office/drawing/2014/main" id="{19BE7718-33EC-435B-935C-C6191917FBA9}"/>
              </a:ext>
            </a:extLst>
          </p:cNvPr>
          <p:cNvSpPr txBox="1"/>
          <p:nvPr/>
        </p:nvSpPr>
        <p:spPr>
          <a:xfrm>
            <a:off x="1532569" y="2372749"/>
            <a:ext cx="1233167" cy="309473"/>
          </a:xfrm>
          <a:prstGeom prst="rect">
            <a:avLst/>
          </a:prstGeom>
          <a:noFill/>
        </p:spPr>
        <p:txBody>
          <a:bodyPr wrap="square" rtlCol="0">
            <a:spAutoFit/>
          </a:bodyPr>
          <a:lstStyle/>
          <a:p>
            <a:r>
              <a:rPr lang="en-US" sz="1400" b="1" dirty="0">
                <a:latin typeface="Times" pitchFamily="2" charset="0"/>
              </a:rPr>
              <a:t>  7.5 million</a:t>
            </a:r>
          </a:p>
        </p:txBody>
      </p:sp>
      <p:sp>
        <p:nvSpPr>
          <p:cNvPr id="33" name="TextBox 32">
            <a:extLst>
              <a:ext uri="{FF2B5EF4-FFF2-40B4-BE49-F238E27FC236}">
                <a16:creationId xmlns:a16="http://schemas.microsoft.com/office/drawing/2014/main" id="{2D8409E8-27E6-40F8-8108-BCDCA3CA0FE5}"/>
              </a:ext>
            </a:extLst>
          </p:cNvPr>
          <p:cNvSpPr txBox="1"/>
          <p:nvPr/>
        </p:nvSpPr>
        <p:spPr>
          <a:xfrm>
            <a:off x="2882982" y="2373457"/>
            <a:ext cx="1131259" cy="309473"/>
          </a:xfrm>
          <a:prstGeom prst="rect">
            <a:avLst/>
          </a:prstGeom>
          <a:noFill/>
        </p:spPr>
        <p:txBody>
          <a:bodyPr wrap="square" rtlCol="0">
            <a:spAutoFit/>
          </a:bodyPr>
          <a:lstStyle/>
          <a:p>
            <a:r>
              <a:rPr lang="en-US" sz="1400" b="1" dirty="0">
                <a:latin typeface="Times" pitchFamily="2" charset="0"/>
              </a:rPr>
              <a:t>~2.8 million</a:t>
            </a:r>
          </a:p>
        </p:txBody>
      </p:sp>
      <p:sp>
        <p:nvSpPr>
          <p:cNvPr id="35" name="TextBox 34">
            <a:extLst>
              <a:ext uri="{FF2B5EF4-FFF2-40B4-BE49-F238E27FC236}">
                <a16:creationId xmlns:a16="http://schemas.microsoft.com/office/drawing/2014/main" id="{BCF58D6A-212F-4892-9530-60284622593C}"/>
              </a:ext>
            </a:extLst>
          </p:cNvPr>
          <p:cNvSpPr txBox="1"/>
          <p:nvPr/>
        </p:nvSpPr>
        <p:spPr>
          <a:xfrm>
            <a:off x="954649" y="2359177"/>
            <a:ext cx="613322" cy="309473"/>
          </a:xfrm>
          <a:prstGeom prst="rect">
            <a:avLst/>
          </a:prstGeom>
          <a:noFill/>
        </p:spPr>
        <p:txBody>
          <a:bodyPr wrap="square" rtlCol="0">
            <a:spAutoFit/>
          </a:bodyPr>
          <a:lstStyle/>
          <a:p>
            <a:r>
              <a:rPr lang="en-US" sz="1400" b="1" dirty="0">
                <a:latin typeface="Times" pitchFamily="2" charset="0"/>
              </a:rPr>
              <a:t>38%     </a:t>
            </a:r>
          </a:p>
        </p:txBody>
      </p:sp>
      <p:sp>
        <p:nvSpPr>
          <p:cNvPr id="36" name="Multiplication Sign 35">
            <a:extLst>
              <a:ext uri="{FF2B5EF4-FFF2-40B4-BE49-F238E27FC236}">
                <a16:creationId xmlns:a16="http://schemas.microsoft.com/office/drawing/2014/main" id="{8647CF62-50C1-43B5-A0E7-CF2DBF0932E6}"/>
              </a:ext>
            </a:extLst>
          </p:cNvPr>
          <p:cNvSpPr/>
          <p:nvPr/>
        </p:nvSpPr>
        <p:spPr>
          <a:xfrm>
            <a:off x="1417570" y="2366348"/>
            <a:ext cx="229997" cy="241079"/>
          </a:xfrm>
          <a:prstGeom prst="mathMultiply">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p>
        </p:txBody>
      </p:sp>
      <p:sp>
        <p:nvSpPr>
          <p:cNvPr id="37" name="Equals 36">
            <a:extLst>
              <a:ext uri="{FF2B5EF4-FFF2-40B4-BE49-F238E27FC236}">
                <a16:creationId xmlns:a16="http://schemas.microsoft.com/office/drawing/2014/main" id="{5D4FC113-5F1A-457F-A260-5CB4F55BF893}"/>
              </a:ext>
            </a:extLst>
          </p:cNvPr>
          <p:cNvSpPr/>
          <p:nvPr/>
        </p:nvSpPr>
        <p:spPr>
          <a:xfrm>
            <a:off x="2559332" y="2366717"/>
            <a:ext cx="263597" cy="260161"/>
          </a:xfrm>
          <a:prstGeom prst="mathEqual">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a:p>
        </p:txBody>
      </p:sp>
      <p:pic>
        <p:nvPicPr>
          <p:cNvPr id="16" name="Picture 15">
            <a:extLst>
              <a:ext uri="{FF2B5EF4-FFF2-40B4-BE49-F238E27FC236}">
                <a16:creationId xmlns:a16="http://schemas.microsoft.com/office/drawing/2014/main" id="{645DF312-836E-495A-910A-80A0443C086A}"/>
              </a:ext>
            </a:extLst>
          </p:cNvPr>
          <p:cNvPicPr>
            <a:picLocks noChangeAspect="1"/>
          </p:cNvPicPr>
          <p:nvPr/>
        </p:nvPicPr>
        <p:blipFill>
          <a:blip r:embed="rId5"/>
          <a:stretch>
            <a:fillRect/>
          </a:stretch>
        </p:blipFill>
        <p:spPr>
          <a:xfrm>
            <a:off x="89032" y="892192"/>
            <a:ext cx="4562252" cy="434864"/>
          </a:xfrm>
          <a:prstGeom prst="rect">
            <a:avLst/>
          </a:prstGeom>
        </p:spPr>
      </p:pic>
    </p:spTree>
    <p:extLst>
      <p:ext uri="{BB962C8B-B14F-4D97-AF65-F5344CB8AC3E}">
        <p14:creationId xmlns:p14="http://schemas.microsoft.com/office/powerpoint/2010/main" val="207100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250"/>
                                        <p:tgtEl>
                                          <p:spTgt spid="25"/>
                                        </p:tgtEl>
                                      </p:cBhvr>
                                    </p:animEffect>
                                  </p:childTnLst>
                                </p:cTn>
                              </p:par>
                            </p:childTnLst>
                          </p:cTn>
                        </p:par>
                        <p:par>
                          <p:cTn id="13" fill="hold">
                            <p:stCondLst>
                              <p:cond delay="1250"/>
                            </p:stCondLst>
                            <p:childTnLst>
                              <p:par>
                                <p:cTn id="14" presetID="10" presetClass="entr" presetSubtype="0" fill="hold" grpId="0" nodeType="afterEffect">
                                  <p:stCondLst>
                                    <p:cond delay="5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childTnLst>
                                </p:cTn>
                              </p:par>
                            </p:childTnLst>
                          </p:cTn>
                        </p:par>
                        <p:par>
                          <p:cTn id="17" fill="hold">
                            <p:stCondLst>
                              <p:cond delay="23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childTnLst>
                                </p:cTn>
                              </p:par>
                            </p:childTnLst>
                          </p:cTn>
                        </p:par>
                        <p:par>
                          <p:cTn id="21" fill="hold">
                            <p:stCondLst>
                              <p:cond delay="330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childTnLst>
                                </p:cTn>
                              </p:par>
                            </p:childTnLst>
                          </p:cTn>
                        </p:par>
                        <p:par>
                          <p:cTn id="25" fill="hold">
                            <p:stCondLst>
                              <p:cond delay="43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childTnLst>
                                </p:cTn>
                              </p:par>
                            </p:childTnLst>
                          </p:cTn>
                        </p:par>
                        <p:par>
                          <p:cTn id="29" fill="hold">
                            <p:stCondLst>
                              <p:cond delay="53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childTnLst>
                                </p:cTn>
                              </p:par>
                            </p:childTnLst>
                          </p:cTn>
                        </p:par>
                        <p:par>
                          <p:cTn id="33" fill="hold">
                            <p:stCondLst>
                              <p:cond delay="6300"/>
                            </p:stCondLst>
                            <p:childTnLst>
                              <p:par>
                                <p:cTn id="34" presetID="10"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250"/>
                                        <p:tgtEl>
                                          <p:spTgt spid="35"/>
                                        </p:tgtEl>
                                      </p:cBhvr>
                                    </p:animEffect>
                                  </p:childTnLst>
                                </p:cTn>
                              </p:par>
                            </p:childTnLst>
                          </p:cTn>
                        </p:par>
                        <p:par>
                          <p:cTn id="42" fill="hold">
                            <p:stCondLst>
                              <p:cond delay="1250"/>
                            </p:stCondLst>
                            <p:childTnLst>
                              <p:par>
                                <p:cTn id="43" presetID="10" presetClass="entr" presetSubtype="0" fill="hold" grpId="0" nodeType="afterEffect">
                                  <p:stCondLst>
                                    <p:cond delay="5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childTnLst>
                                </p:cTn>
                              </p:par>
                            </p:childTnLst>
                          </p:cTn>
                        </p:par>
                        <p:par>
                          <p:cTn id="46" fill="hold">
                            <p:stCondLst>
                              <p:cond delay="2300"/>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P spid="26" grpId="0"/>
      <p:bldP spid="27" grpId="0" animBg="1"/>
      <p:bldP spid="28" grpId="0"/>
      <p:bldP spid="29" grpId="0" animBg="1"/>
      <p:bldP spid="31" grpId="0"/>
      <p:bldP spid="33" grpId="0"/>
      <p:bldP spid="35" grpId="0"/>
      <p:bldP spid="36"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77943D-551D-44EF-A069-E6E5C2B4C723}"/>
              </a:ext>
            </a:extLst>
          </p:cNvPr>
          <p:cNvSpPr txBox="1">
            <a:spLocks/>
          </p:cNvSpPr>
          <p:nvPr/>
        </p:nvSpPr>
        <p:spPr>
          <a:xfrm>
            <a:off x="741556" y="294968"/>
            <a:ext cx="3211012" cy="5191432"/>
          </a:xfrm>
          <a:prstGeom prst="rect">
            <a:avLst/>
          </a:prstGeom>
          <a:solidFill>
            <a:schemeClr val="bg1">
              <a:lumMod val="85000"/>
            </a:schemeClr>
          </a:solidFill>
          <a:ln>
            <a:solidFill>
              <a:srgbClr val="4F81BD"/>
            </a:solidFill>
          </a:ln>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lang="en-US" b="1" dirty="0"/>
              <a:t>How does Los Angeles county compare to Santa Barbara county?</a:t>
            </a:r>
          </a:p>
        </p:txBody>
      </p:sp>
      <p:sp>
        <p:nvSpPr>
          <p:cNvPr id="2" name="TextBox 1">
            <a:extLst>
              <a:ext uri="{FF2B5EF4-FFF2-40B4-BE49-F238E27FC236}">
                <a16:creationId xmlns:a16="http://schemas.microsoft.com/office/drawing/2014/main" id="{414A9431-B33D-4353-889D-7D510AEA85A5}"/>
              </a:ext>
            </a:extLst>
          </p:cNvPr>
          <p:cNvSpPr txBox="1"/>
          <p:nvPr/>
        </p:nvSpPr>
        <p:spPr>
          <a:xfrm>
            <a:off x="4935794" y="1875021"/>
            <a:ext cx="2978728" cy="1754326"/>
          </a:xfrm>
          <a:prstGeom prst="rect">
            <a:avLst/>
          </a:prstGeom>
          <a:solidFill>
            <a:schemeClr val="bg1">
              <a:lumMod val="95000"/>
            </a:schemeClr>
          </a:solidFill>
        </p:spPr>
        <p:txBody>
          <a:bodyPr wrap="square" rtlCol="0">
            <a:spAutoFit/>
          </a:bodyPr>
          <a:lstStyle/>
          <a:p>
            <a:pPr algn="ctr"/>
            <a:r>
              <a:rPr lang="en-US" i="1" u="sng" dirty="0"/>
              <a:t>To answer this question: </a:t>
            </a:r>
          </a:p>
          <a:p>
            <a:r>
              <a:rPr lang="en-US" dirty="0"/>
              <a:t>Compare the percentage of adults in Los Angeles County to Santa Barbara County, who are at or below Level 1 in literacy.</a:t>
            </a:r>
          </a:p>
        </p:txBody>
      </p:sp>
    </p:spTree>
    <p:extLst>
      <p:ext uri="{BB962C8B-B14F-4D97-AF65-F5344CB8AC3E}">
        <p14:creationId xmlns:p14="http://schemas.microsoft.com/office/powerpoint/2010/main" val="2654716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800FB0-015D-431C-A4BD-EF4E3C33939C}"/>
              </a:ext>
            </a:extLst>
          </p:cNvPr>
          <p:cNvSpPr txBox="1"/>
          <p:nvPr/>
        </p:nvSpPr>
        <p:spPr>
          <a:xfrm>
            <a:off x="296462" y="4651641"/>
            <a:ext cx="2421338" cy="1077218"/>
          </a:xfrm>
          <a:prstGeom prst="rect">
            <a:avLst/>
          </a:prstGeom>
          <a:noFill/>
        </p:spPr>
        <p:txBody>
          <a:bodyPr wrap="square" rtlCol="0">
            <a:spAutoFit/>
          </a:bodyPr>
          <a:lstStyle/>
          <a:p>
            <a:r>
              <a:rPr lang="en-US" sz="1600" dirty="0"/>
              <a:t>To compare the scores of two counties against each other, you can select “compare counties”</a:t>
            </a:r>
            <a:endParaRPr lang="es-US" sz="1600" dirty="0"/>
          </a:p>
        </p:txBody>
      </p:sp>
      <p:sp>
        <p:nvSpPr>
          <p:cNvPr id="9" name="Title 1">
            <a:extLst>
              <a:ext uri="{FF2B5EF4-FFF2-40B4-BE49-F238E27FC236}">
                <a16:creationId xmlns:a16="http://schemas.microsoft.com/office/drawing/2014/main" id="{440DD3E2-FEEF-4481-9A2E-559F054FC7E8}"/>
              </a:ext>
            </a:extLst>
          </p:cNvPr>
          <p:cNvSpPr>
            <a:spLocks noGrp="1"/>
          </p:cNvSpPr>
          <p:nvPr>
            <p:ph type="title"/>
          </p:nvPr>
        </p:nvSpPr>
        <p:spPr>
          <a:xfrm>
            <a:off x="155111" y="274638"/>
            <a:ext cx="8836489" cy="1143000"/>
          </a:xfrm>
        </p:spPr>
        <p:txBody>
          <a:bodyPr>
            <a:noAutofit/>
          </a:bodyPr>
          <a:lstStyle/>
          <a:p>
            <a:r>
              <a:rPr lang="en-US" sz="3200" dirty="0"/>
              <a:t>How does Los Angeles county compare to Santa Barbara county?</a:t>
            </a:r>
            <a:endParaRPr lang="es-US" sz="3200" dirty="0"/>
          </a:p>
        </p:txBody>
      </p:sp>
      <p:pic>
        <p:nvPicPr>
          <p:cNvPr id="2" name="Picture 1">
            <a:extLst>
              <a:ext uri="{FF2B5EF4-FFF2-40B4-BE49-F238E27FC236}">
                <a16:creationId xmlns:a16="http://schemas.microsoft.com/office/drawing/2014/main" id="{929E50B1-B000-43B3-B71D-0DE5D21AA249}"/>
              </a:ext>
            </a:extLst>
          </p:cNvPr>
          <p:cNvPicPr>
            <a:picLocks noChangeAspect="1"/>
          </p:cNvPicPr>
          <p:nvPr/>
        </p:nvPicPr>
        <p:blipFill>
          <a:blip r:embed="rId2"/>
          <a:stretch>
            <a:fillRect/>
          </a:stretch>
        </p:blipFill>
        <p:spPr>
          <a:xfrm>
            <a:off x="2940021" y="1581198"/>
            <a:ext cx="3263958" cy="4682667"/>
          </a:xfrm>
          <a:prstGeom prst="rect">
            <a:avLst/>
          </a:prstGeom>
        </p:spPr>
      </p:pic>
      <p:cxnSp>
        <p:nvCxnSpPr>
          <p:cNvPr id="8" name="Straight Arrow Connector 7">
            <a:extLst>
              <a:ext uri="{FF2B5EF4-FFF2-40B4-BE49-F238E27FC236}">
                <a16:creationId xmlns:a16="http://schemas.microsoft.com/office/drawing/2014/main" id="{669D2D0F-2301-441D-A307-01DA45318A39}"/>
              </a:ext>
            </a:extLst>
          </p:cNvPr>
          <p:cNvCxnSpPr>
            <a:cxnSpLocks/>
          </p:cNvCxnSpPr>
          <p:nvPr/>
        </p:nvCxnSpPr>
        <p:spPr>
          <a:xfrm>
            <a:off x="1699020" y="5943314"/>
            <a:ext cx="1574800"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62F9AF4F-1F78-4D13-8DB0-C684D8A7D3A6}"/>
              </a:ext>
            </a:extLst>
          </p:cNvPr>
          <p:cNvSpPr txBox="1"/>
          <p:nvPr/>
        </p:nvSpPr>
        <p:spPr>
          <a:xfrm>
            <a:off x="296462" y="1927138"/>
            <a:ext cx="2421338" cy="923330"/>
          </a:xfrm>
          <a:prstGeom prst="rect">
            <a:avLst/>
          </a:prstGeom>
          <a:noFill/>
        </p:spPr>
        <p:txBody>
          <a:bodyPr wrap="square">
            <a:spAutoFit/>
          </a:bodyPr>
          <a:lstStyle/>
          <a:p>
            <a:r>
              <a:rPr lang="en-US" dirty="0"/>
              <a:t>You can also utilize the PIAAC Skills Map to compare two counties </a:t>
            </a:r>
          </a:p>
        </p:txBody>
      </p:sp>
    </p:spTree>
    <p:extLst>
      <p:ext uri="{BB962C8B-B14F-4D97-AF65-F5344CB8AC3E}">
        <p14:creationId xmlns:p14="http://schemas.microsoft.com/office/powerpoint/2010/main" val="372347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B81FDA-03DC-4CDD-9FDB-B6EBA4D55E7B}"/>
              </a:ext>
            </a:extLst>
          </p:cNvPr>
          <p:cNvSpPr txBox="1"/>
          <p:nvPr/>
        </p:nvSpPr>
        <p:spPr>
          <a:xfrm>
            <a:off x="472958" y="368148"/>
            <a:ext cx="8494580" cy="584775"/>
          </a:xfrm>
          <a:prstGeom prst="rect">
            <a:avLst/>
          </a:prstGeom>
          <a:noFill/>
        </p:spPr>
        <p:txBody>
          <a:bodyPr wrap="square" rtlCol="0">
            <a:spAutoFit/>
          </a:bodyPr>
          <a:lstStyle/>
          <a:p>
            <a:r>
              <a:rPr lang="en-US" sz="1600" dirty="0"/>
              <a:t>To examine the percentage of adults in need of basic literacy education across Southern California, </a:t>
            </a:r>
          </a:p>
          <a:p>
            <a:r>
              <a:rPr lang="en-US" sz="1600" dirty="0"/>
              <a:t>select the state(s) of the desired counties, then a list of counties in the state will appear </a:t>
            </a:r>
            <a:endParaRPr lang="es-US" sz="1600" dirty="0"/>
          </a:p>
        </p:txBody>
      </p:sp>
      <p:sp>
        <p:nvSpPr>
          <p:cNvPr id="9" name="TextBox 8">
            <a:extLst>
              <a:ext uri="{FF2B5EF4-FFF2-40B4-BE49-F238E27FC236}">
                <a16:creationId xmlns:a16="http://schemas.microsoft.com/office/drawing/2014/main" id="{A83D1764-BCA4-4AFC-80F8-371BCA52D79C}"/>
              </a:ext>
            </a:extLst>
          </p:cNvPr>
          <p:cNvSpPr txBox="1"/>
          <p:nvPr/>
        </p:nvSpPr>
        <p:spPr>
          <a:xfrm>
            <a:off x="1995170" y="5476499"/>
            <a:ext cx="9335385" cy="338554"/>
          </a:xfrm>
          <a:prstGeom prst="rect">
            <a:avLst/>
          </a:prstGeom>
          <a:noFill/>
        </p:spPr>
        <p:txBody>
          <a:bodyPr wrap="square" rtlCol="0">
            <a:spAutoFit/>
          </a:bodyPr>
          <a:lstStyle/>
          <a:p>
            <a:r>
              <a:rPr lang="en-US" sz="1600" dirty="0"/>
              <a:t>Select the desired counties, and click the submit button </a:t>
            </a:r>
            <a:endParaRPr lang="es-US" sz="1600" dirty="0"/>
          </a:p>
        </p:txBody>
      </p:sp>
      <p:pic>
        <p:nvPicPr>
          <p:cNvPr id="2" name="Picture 1">
            <a:extLst>
              <a:ext uri="{FF2B5EF4-FFF2-40B4-BE49-F238E27FC236}">
                <a16:creationId xmlns:a16="http://schemas.microsoft.com/office/drawing/2014/main" id="{73772799-5FBF-489C-8878-9E262398344A}"/>
              </a:ext>
            </a:extLst>
          </p:cNvPr>
          <p:cNvPicPr>
            <a:picLocks noChangeAspect="1"/>
          </p:cNvPicPr>
          <p:nvPr/>
        </p:nvPicPr>
        <p:blipFill>
          <a:blip r:embed="rId2"/>
          <a:stretch>
            <a:fillRect/>
          </a:stretch>
        </p:blipFill>
        <p:spPr>
          <a:xfrm>
            <a:off x="472957" y="1209021"/>
            <a:ext cx="8198085" cy="4230166"/>
          </a:xfrm>
          <a:prstGeom prst="rect">
            <a:avLst/>
          </a:prstGeom>
        </p:spPr>
      </p:pic>
      <p:cxnSp>
        <p:nvCxnSpPr>
          <p:cNvPr id="7" name="Straight Arrow Connector 6">
            <a:extLst>
              <a:ext uri="{FF2B5EF4-FFF2-40B4-BE49-F238E27FC236}">
                <a16:creationId xmlns:a16="http://schemas.microsoft.com/office/drawing/2014/main" id="{D8B6BB42-AEB7-4887-8837-B9586552B267}"/>
              </a:ext>
            </a:extLst>
          </p:cNvPr>
          <p:cNvCxnSpPr>
            <a:cxnSpLocks/>
          </p:cNvCxnSpPr>
          <p:nvPr/>
        </p:nvCxnSpPr>
        <p:spPr>
          <a:xfrm>
            <a:off x="2509108" y="5259490"/>
            <a:ext cx="1574800"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11" name="Rectangle: Rounded Corners 10">
            <a:extLst>
              <a:ext uri="{FF2B5EF4-FFF2-40B4-BE49-F238E27FC236}">
                <a16:creationId xmlns:a16="http://schemas.microsoft.com/office/drawing/2014/main" id="{7A1DD824-AA5F-4F4D-8064-BC731328F069}"/>
              </a:ext>
            </a:extLst>
          </p:cNvPr>
          <p:cNvSpPr/>
          <p:nvPr/>
        </p:nvSpPr>
        <p:spPr>
          <a:xfrm>
            <a:off x="4714006" y="1748117"/>
            <a:ext cx="1661394" cy="323231"/>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Tree>
    <p:extLst>
      <p:ext uri="{BB962C8B-B14F-4D97-AF65-F5344CB8AC3E}">
        <p14:creationId xmlns:p14="http://schemas.microsoft.com/office/powerpoint/2010/main" val="2645748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1BCDAA-C47B-456D-A477-2334221B3979}"/>
              </a:ext>
            </a:extLst>
          </p:cNvPr>
          <p:cNvPicPr>
            <a:picLocks noChangeAspect="1"/>
          </p:cNvPicPr>
          <p:nvPr/>
        </p:nvPicPr>
        <p:blipFill>
          <a:blip r:embed="rId2"/>
          <a:stretch>
            <a:fillRect/>
          </a:stretch>
        </p:blipFill>
        <p:spPr>
          <a:xfrm>
            <a:off x="2514842" y="143982"/>
            <a:ext cx="5984265" cy="6603327"/>
          </a:xfrm>
          <a:prstGeom prst="rect">
            <a:avLst/>
          </a:prstGeom>
        </p:spPr>
      </p:pic>
      <p:sp>
        <p:nvSpPr>
          <p:cNvPr id="7" name="Rectangle: Rounded Corners 6">
            <a:extLst>
              <a:ext uri="{FF2B5EF4-FFF2-40B4-BE49-F238E27FC236}">
                <a16:creationId xmlns:a16="http://schemas.microsoft.com/office/drawing/2014/main" id="{5BF961E4-43DB-4BE2-84DB-A76E667148D1}"/>
              </a:ext>
            </a:extLst>
          </p:cNvPr>
          <p:cNvSpPr/>
          <p:nvPr/>
        </p:nvSpPr>
        <p:spPr>
          <a:xfrm>
            <a:off x="2514842" y="384133"/>
            <a:ext cx="5984265" cy="1871687"/>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2" name="TextBox 1">
            <a:extLst>
              <a:ext uri="{FF2B5EF4-FFF2-40B4-BE49-F238E27FC236}">
                <a16:creationId xmlns:a16="http://schemas.microsoft.com/office/drawing/2014/main" id="{FF1657AF-3FD4-4C6A-B270-9531848267A7}"/>
              </a:ext>
            </a:extLst>
          </p:cNvPr>
          <p:cNvSpPr txBox="1"/>
          <p:nvPr/>
        </p:nvSpPr>
        <p:spPr>
          <a:xfrm>
            <a:off x="175009" y="617770"/>
            <a:ext cx="1792762" cy="1815882"/>
          </a:xfrm>
          <a:prstGeom prst="rect">
            <a:avLst/>
          </a:prstGeom>
          <a:noFill/>
        </p:spPr>
        <p:txBody>
          <a:bodyPr wrap="square" rtlCol="0">
            <a:spAutoFit/>
          </a:bodyPr>
          <a:lstStyle/>
          <a:p>
            <a:br>
              <a:rPr lang="en-US" sz="1600" dirty="0"/>
            </a:br>
            <a:r>
              <a:rPr lang="en-US" sz="1600" dirty="0"/>
              <a:t>The county reports will appear side-by-side allowing for a clear comparison</a:t>
            </a:r>
            <a:br>
              <a:rPr lang="en-US" sz="1600" dirty="0"/>
            </a:br>
            <a:endParaRPr lang="es-US" sz="1600" dirty="0"/>
          </a:p>
        </p:txBody>
      </p:sp>
    </p:spTree>
    <p:extLst>
      <p:ext uri="{BB962C8B-B14F-4D97-AF65-F5344CB8AC3E}">
        <p14:creationId xmlns:p14="http://schemas.microsoft.com/office/powerpoint/2010/main" val="1959926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681157-E030-4F4D-B88B-A591C1A0FD4E}"/>
              </a:ext>
            </a:extLst>
          </p:cNvPr>
          <p:cNvSpPr txBox="1"/>
          <p:nvPr/>
        </p:nvSpPr>
        <p:spPr>
          <a:xfrm>
            <a:off x="52402" y="2518690"/>
            <a:ext cx="2589197" cy="2800767"/>
          </a:xfrm>
          <a:prstGeom prst="rect">
            <a:avLst/>
          </a:prstGeom>
          <a:noFill/>
        </p:spPr>
        <p:txBody>
          <a:bodyPr wrap="square" rtlCol="0">
            <a:spAutoFit/>
          </a:bodyPr>
          <a:lstStyle/>
          <a:p>
            <a:r>
              <a:rPr lang="en-US" sz="1600" dirty="0"/>
              <a:t>In Los Angeles County, 34% of respondents are at or below level 1 for literacy, while 30% of respondents for Santa Barbara County are at or below level 1. The percentage of respondents at or below level 1 is significantly higher for Los Angeles County than Santa Barbara County. </a:t>
            </a:r>
            <a:r>
              <a:rPr lang="es-US" sz="1600" dirty="0"/>
              <a:t>County. </a:t>
            </a:r>
          </a:p>
        </p:txBody>
      </p:sp>
      <p:pic>
        <p:nvPicPr>
          <p:cNvPr id="2" name="Picture Placeholder 19" descr="A screenshot of a cell phone&#10;&#10;Description automatically generated">
            <a:extLst>
              <a:ext uri="{FF2B5EF4-FFF2-40B4-BE49-F238E27FC236}">
                <a16:creationId xmlns:a16="http://schemas.microsoft.com/office/drawing/2014/main" id="{F15BCE03-7309-48F6-9EEE-FBA1E1D313E3}"/>
              </a:ext>
            </a:extLst>
          </p:cNvPr>
          <p:cNvPicPr>
            <a:picLocks noChangeAspect="1"/>
          </p:cNvPicPr>
          <p:nvPr/>
        </p:nvPicPr>
        <p:blipFill>
          <a:blip r:embed="rId3"/>
          <a:stretch>
            <a:fillRect/>
          </a:stretch>
        </p:blipFill>
        <p:spPr>
          <a:xfrm>
            <a:off x="2641599" y="430574"/>
            <a:ext cx="6141417" cy="5112730"/>
          </a:xfrm>
          <a:prstGeom prst="rect">
            <a:avLst/>
          </a:prstGeom>
          <a:noFill/>
        </p:spPr>
      </p:pic>
      <p:cxnSp>
        <p:nvCxnSpPr>
          <p:cNvPr id="8" name="Straight Connector 7">
            <a:extLst>
              <a:ext uri="{FF2B5EF4-FFF2-40B4-BE49-F238E27FC236}">
                <a16:creationId xmlns:a16="http://schemas.microsoft.com/office/drawing/2014/main" id="{DAE1C581-D9A5-426D-91C5-001F863DABB5}"/>
              </a:ext>
            </a:extLst>
          </p:cNvPr>
          <p:cNvCxnSpPr>
            <a:cxnSpLocks/>
          </p:cNvCxnSpPr>
          <p:nvPr/>
        </p:nvCxnSpPr>
        <p:spPr>
          <a:xfrm>
            <a:off x="3507526" y="3306136"/>
            <a:ext cx="162979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4470777B-3259-45FE-BA25-EDAC57EDD824}"/>
              </a:ext>
            </a:extLst>
          </p:cNvPr>
          <p:cNvSpPr/>
          <p:nvPr/>
        </p:nvSpPr>
        <p:spPr>
          <a:xfrm>
            <a:off x="3070885" y="2334253"/>
            <a:ext cx="5173177" cy="1371957"/>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cxnSp>
        <p:nvCxnSpPr>
          <p:cNvPr id="16" name="Straight Connector 15">
            <a:extLst>
              <a:ext uri="{FF2B5EF4-FFF2-40B4-BE49-F238E27FC236}">
                <a16:creationId xmlns:a16="http://schemas.microsoft.com/office/drawing/2014/main" id="{0A5896D6-041E-4DA3-B1BD-8A275F4C487D}"/>
              </a:ext>
            </a:extLst>
          </p:cNvPr>
          <p:cNvCxnSpPr>
            <a:cxnSpLocks/>
          </p:cNvCxnSpPr>
          <p:nvPr/>
        </p:nvCxnSpPr>
        <p:spPr>
          <a:xfrm>
            <a:off x="4483059" y="2756491"/>
            <a:ext cx="228990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Rounded Corners 22">
            <a:extLst>
              <a:ext uri="{FF2B5EF4-FFF2-40B4-BE49-F238E27FC236}">
                <a16:creationId xmlns:a16="http://schemas.microsoft.com/office/drawing/2014/main" id="{1A5C19ED-0709-45B3-ACD8-BE15242F9DC2}"/>
              </a:ext>
            </a:extLst>
          </p:cNvPr>
          <p:cNvSpPr/>
          <p:nvPr/>
        </p:nvSpPr>
        <p:spPr>
          <a:xfrm>
            <a:off x="2754408" y="4203700"/>
            <a:ext cx="1506236" cy="362287"/>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25" name="Rectangle: Rounded Corners 24">
            <a:extLst>
              <a:ext uri="{FF2B5EF4-FFF2-40B4-BE49-F238E27FC236}">
                <a16:creationId xmlns:a16="http://schemas.microsoft.com/office/drawing/2014/main" id="{9E6247B9-319F-488B-AC94-4986F283D3C3}"/>
              </a:ext>
            </a:extLst>
          </p:cNvPr>
          <p:cNvSpPr/>
          <p:nvPr/>
        </p:nvSpPr>
        <p:spPr>
          <a:xfrm>
            <a:off x="5712307" y="4203700"/>
            <a:ext cx="1285393" cy="333543"/>
          </a:xfrm>
          <a:prstGeom prst="round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pic>
        <p:nvPicPr>
          <p:cNvPr id="4" name="Picture 3">
            <a:extLst>
              <a:ext uri="{FF2B5EF4-FFF2-40B4-BE49-F238E27FC236}">
                <a16:creationId xmlns:a16="http://schemas.microsoft.com/office/drawing/2014/main" id="{51664AEA-AB3C-4E2A-BB06-46415C184F81}"/>
              </a:ext>
            </a:extLst>
          </p:cNvPr>
          <p:cNvPicPr>
            <a:picLocks noChangeAspect="1"/>
          </p:cNvPicPr>
          <p:nvPr/>
        </p:nvPicPr>
        <p:blipFill>
          <a:blip r:embed="rId4"/>
          <a:stretch>
            <a:fillRect/>
          </a:stretch>
        </p:blipFill>
        <p:spPr>
          <a:xfrm>
            <a:off x="2641599" y="399027"/>
            <a:ext cx="6141417" cy="192521"/>
          </a:xfrm>
          <a:prstGeom prst="rect">
            <a:avLst/>
          </a:prstGeom>
        </p:spPr>
      </p:pic>
    </p:spTree>
    <p:extLst>
      <p:ext uri="{BB962C8B-B14F-4D97-AF65-F5344CB8AC3E}">
        <p14:creationId xmlns:p14="http://schemas.microsoft.com/office/powerpoint/2010/main" val="219545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NCES - Closer To Home - U.S. Workplace Preparedness Tool">
            <a:hlinkClick r:id="" action="ppaction://media"/>
            <a:extLst>
              <a:ext uri="{FF2B5EF4-FFF2-40B4-BE49-F238E27FC236}">
                <a16:creationId xmlns:a16="http://schemas.microsoft.com/office/drawing/2014/main" id="{54BADBD2-4625-4C0C-A112-140D912D3107}"/>
              </a:ext>
            </a:extLst>
          </p:cNvPr>
          <p:cNvPicPr>
            <a:picLocks noGrp="1" noRot="1" noChangeAspect="1"/>
          </p:cNvPicPr>
          <p:nvPr>
            <p:ph idx="1"/>
            <a:videoFile r:link="rId1"/>
          </p:nvPr>
        </p:nvPicPr>
        <p:blipFill>
          <a:blip r:embed="rId4"/>
          <a:stretch>
            <a:fillRect/>
          </a:stretch>
        </p:blipFill>
        <p:spPr>
          <a:xfrm>
            <a:off x="554831" y="1565282"/>
            <a:ext cx="8034338" cy="4525963"/>
          </a:xfrm>
          <a:prstGeom prst="rect">
            <a:avLst/>
          </a:prstGeom>
        </p:spPr>
      </p:pic>
      <p:sp>
        <p:nvSpPr>
          <p:cNvPr id="3" name="Title 1">
            <a:extLst>
              <a:ext uri="{FF2B5EF4-FFF2-40B4-BE49-F238E27FC236}">
                <a16:creationId xmlns:a16="http://schemas.microsoft.com/office/drawing/2014/main" id="{E4F70856-B3EA-4EFD-9ED8-0D9AF822300D}"/>
              </a:ext>
            </a:extLst>
          </p:cNvPr>
          <p:cNvSpPr>
            <a:spLocks noGrp="1"/>
          </p:cNvSpPr>
          <p:nvPr>
            <p:ph type="title"/>
          </p:nvPr>
        </p:nvSpPr>
        <p:spPr>
          <a:xfrm>
            <a:off x="457200" y="274638"/>
            <a:ext cx="8229600" cy="1143000"/>
          </a:xfrm>
        </p:spPr>
        <p:txBody>
          <a:bodyPr>
            <a:normAutofit fontScale="90000"/>
          </a:bodyPr>
          <a:lstStyle/>
          <a:p>
            <a:r>
              <a:rPr lang="en-US" dirty="0"/>
              <a:t>Introduction to the U.S. PIAAC Skills Map</a:t>
            </a:r>
          </a:p>
        </p:txBody>
      </p:sp>
    </p:spTree>
    <p:extLst>
      <p:ext uri="{BB962C8B-B14F-4D97-AF65-F5344CB8AC3E}">
        <p14:creationId xmlns:p14="http://schemas.microsoft.com/office/powerpoint/2010/main" val="2505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77943D-551D-44EF-A069-E6E5C2B4C723}"/>
              </a:ext>
            </a:extLst>
          </p:cNvPr>
          <p:cNvSpPr txBox="1">
            <a:spLocks/>
          </p:cNvSpPr>
          <p:nvPr/>
        </p:nvSpPr>
        <p:spPr>
          <a:xfrm>
            <a:off x="741555" y="294968"/>
            <a:ext cx="3528519" cy="5191432"/>
          </a:xfrm>
          <a:prstGeom prst="rect">
            <a:avLst/>
          </a:prstGeom>
          <a:solidFill>
            <a:schemeClr val="bg1">
              <a:lumMod val="85000"/>
            </a:schemeClr>
          </a:solidFill>
          <a:ln>
            <a:solidFill>
              <a:srgbClr val="4F81BD"/>
            </a:solidFill>
          </a:ln>
        </p:spPr>
        <p:txBody>
          <a:bodyPr vert="horz" lIns="91440" tIns="45720" rIns="91440" bIns="45720" rtlCol="0" anchor="ctr">
            <a:normAutofit fontScale="92500" lnSpcReduction="20000"/>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lgn="l"/>
            <a:r>
              <a:rPr lang="en-US" b="1" dirty="0"/>
              <a:t>How do Los Angeles County and Santa Barbara County compare in terms of the percentage of adults with less than a high school education?</a:t>
            </a:r>
          </a:p>
        </p:txBody>
      </p:sp>
      <p:sp>
        <p:nvSpPr>
          <p:cNvPr id="2" name="TextBox 1">
            <a:extLst>
              <a:ext uri="{FF2B5EF4-FFF2-40B4-BE49-F238E27FC236}">
                <a16:creationId xmlns:a16="http://schemas.microsoft.com/office/drawing/2014/main" id="{414A9431-B33D-4353-889D-7D510AEA85A5}"/>
              </a:ext>
            </a:extLst>
          </p:cNvPr>
          <p:cNvSpPr txBox="1"/>
          <p:nvPr/>
        </p:nvSpPr>
        <p:spPr>
          <a:xfrm>
            <a:off x="4935794" y="1875021"/>
            <a:ext cx="2978728" cy="1477328"/>
          </a:xfrm>
          <a:prstGeom prst="rect">
            <a:avLst/>
          </a:prstGeom>
          <a:solidFill>
            <a:schemeClr val="bg1">
              <a:lumMod val="95000"/>
            </a:schemeClr>
          </a:solidFill>
        </p:spPr>
        <p:txBody>
          <a:bodyPr wrap="square" rtlCol="0">
            <a:spAutoFit/>
          </a:bodyPr>
          <a:lstStyle/>
          <a:p>
            <a:pPr algn="ctr"/>
            <a:r>
              <a:rPr lang="en-US" i="1" u="sng" dirty="0"/>
              <a:t>To answer this question: </a:t>
            </a:r>
          </a:p>
          <a:p>
            <a:r>
              <a:rPr lang="en-US" dirty="0"/>
              <a:t>Add contextual variables to the comparison of the Los Angeles and Santa Barbara Counties.</a:t>
            </a:r>
          </a:p>
        </p:txBody>
      </p:sp>
    </p:spTree>
    <p:extLst>
      <p:ext uri="{BB962C8B-B14F-4D97-AF65-F5344CB8AC3E}">
        <p14:creationId xmlns:p14="http://schemas.microsoft.com/office/powerpoint/2010/main" val="2291538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6ECC37-9E74-4C4B-AEF9-05386C58637D}"/>
              </a:ext>
            </a:extLst>
          </p:cNvPr>
          <p:cNvPicPr>
            <a:picLocks noChangeAspect="1"/>
          </p:cNvPicPr>
          <p:nvPr/>
        </p:nvPicPr>
        <p:blipFill>
          <a:blip r:embed="rId3"/>
          <a:stretch>
            <a:fillRect/>
          </a:stretch>
        </p:blipFill>
        <p:spPr>
          <a:xfrm>
            <a:off x="1880611" y="1639543"/>
            <a:ext cx="7207816" cy="4521112"/>
          </a:xfrm>
          <a:prstGeom prst="rect">
            <a:avLst/>
          </a:prstGeom>
        </p:spPr>
      </p:pic>
      <p:sp>
        <p:nvSpPr>
          <p:cNvPr id="5" name="TextBox 4">
            <a:extLst>
              <a:ext uri="{FF2B5EF4-FFF2-40B4-BE49-F238E27FC236}">
                <a16:creationId xmlns:a16="http://schemas.microsoft.com/office/drawing/2014/main" id="{006D4591-F8B5-41A1-84AC-6A1EC05BC648}"/>
              </a:ext>
            </a:extLst>
          </p:cNvPr>
          <p:cNvSpPr txBox="1"/>
          <p:nvPr/>
        </p:nvSpPr>
        <p:spPr>
          <a:xfrm>
            <a:off x="55573" y="4066780"/>
            <a:ext cx="1912751" cy="1815882"/>
          </a:xfrm>
          <a:prstGeom prst="rect">
            <a:avLst/>
          </a:prstGeom>
          <a:noFill/>
        </p:spPr>
        <p:txBody>
          <a:bodyPr wrap="square" rtlCol="0">
            <a:spAutoFit/>
          </a:bodyPr>
          <a:lstStyle/>
          <a:p>
            <a:r>
              <a:rPr lang="en-US" sz="1600" dirty="0"/>
              <a:t>You can find the answer in the County Comparison Summary Card by clicking on the “ADD VARIABLES” button at the bottom.</a:t>
            </a:r>
          </a:p>
        </p:txBody>
      </p:sp>
      <p:sp>
        <p:nvSpPr>
          <p:cNvPr id="7" name="Title 1">
            <a:extLst>
              <a:ext uri="{FF2B5EF4-FFF2-40B4-BE49-F238E27FC236}">
                <a16:creationId xmlns:a16="http://schemas.microsoft.com/office/drawing/2014/main" id="{EB8A968A-971D-4BB4-8544-96D6745AC92A}"/>
              </a:ext>
            </a:extLst>
          </p:cNvPr>
          <p:cNvSpPr>
            <a:spLocks noGrp="1"/>
          </p:cNvSpPr>
          <p:nvPr>
            <p:ph type="title"/>
          </p:nvPr>
        </p:nvSpPr>
        <p:spPr>
          <a:xfrm>
            <a:off x="457200" y="172915"/>
            <a:ext cx="8229600" cy="1204206"/>
          </a:xfrm>
        </p:spPr>
        <p:txBody>
          <a:bodyPr>
            <a:noAutofit/>
          </a:bodyPr>
          <a:lstStyle/>
          <a:p>
            <a:r>
              <a:rPr lang="en-US" sz="2800" dirty="0"/>
              <a:t>How do Los Angeles County and Santa Barbara County compare in terms of the percentage of adults with less than a high school education?</a:t>
            </a:r>
            <a:endParaRPr lang="en-US" sz="1600" dirty="0"/>
          </a:p>
        </p:txBody>
      </p:sp>
      <p:cxnSp>
        <p:nvCxnSpPr>
          <p:cNvPr id="6" name="Straight Arrow Connector 5">
            <a:extLst>
              <a:ext uri="{FF2B5EF4-FFF2-40B4-BE49-F238E27FC236}">
                <a16:creationId xmlns:a16="http://schemas.microsoft.com/office/drawing/2014/main" id="{ECCFB069-36D1-4DF5-95B5-A28FE392775B}"/>
              </a:ext>
            </a:extLst>
          </p:cNvPr>
          <p:cNvCxnSpPr>
            <a:cxnSpLocks/>
          </p:cNvCxnSpPr>
          <p:nvPr/>
        </p:nvCxnSpPr>
        <p:spPr>
          <a:xfrm>
            <a:off x="1402107" y="5604669"/>
            <a:ext cx="3246895" cy="277993"/>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32046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23CA10-8015-4CDE-AD07-A16BBC4A828B}"/>
              </a:ext>
            </a:extLst>
          </p:cNvPr>
          <p:cNvPicPr>
            <a:picLocks noChangeAspect="1"/>
          </p:cNvPicPr>
          <p:nvPr/>
        </p:nvPicPr>
        <p:blipFill>
          <a:blip r:embed="rId3"/>
          <a:stretch>
            <a:fillRect/>
          </a:stretch>
        </p:blipFill>
        <p:spPr>
          <a:xfrm>
            <a:off x="1661832" y="1660773"/>
            <a:ext cx="7154865" cy="4256027"/>
          </a:xfrm>
          <a:prstGeom prst="rect">
            <a:avLst/>
          </a:prstGeom>
        </p:spPr>
      </p:pic>
      <p:sp>
        <p:nvSpPr>
          <p:cNvPr id="2" name="TextBox 1">
            <a:extLst>
              <a:ext uri="{FF2B5EF4-FFF2-40B4-BE49-F238E27FC236}">
                <a16:creationId xmlns:a16="http://schemas.microsoft.com/office/drawing/2014/main" id="{FECE96EC-47B3-4FDD-A951-A4184581C275}"/>
              </a:ext>
            </a:extLst>
          </p:cNvPr>
          <p:cNvSpPr txBox="1"/>
          <p:nvPr/>
        </p:nvSpPr>
        <p:spPr>
          <a:xfrm>
            <a:off x="55573" y="3299260"/>
            <a:ext cx="1606259" cy="2062103"/>
          </a:xfrm>
          <a:prstGeom prst="rect">
            <a:avLst/>
          </a:prstGeom>
          <a:noFill/>
        </p:spPr>
        <p:txBody>
          <a:bodyPr wrap="square" rtlCol="0">
            <a:spAutoFit/>
          </a:bodyPr>
          <a:lstStyle/>
          <a:p>
            <a:r>
              <a:rPr lang="en-US" sz="1600" dirty="0"/>
              <a:t>Locate the contextual variable of your choosing. In this example, we want the </a:t>
            </a:r>
            <a:r>
              <a:rPr lang="en-US" sz="1600" b="1" dirty="0"/>
              <a:t>% Less Than High School</a:t>
            </a:r>
            <a:r>
              <a:rPr lang="en-US" sz="1600" dirty="0"/>
              <a:t> variable</a:t>
            </a:r>
          </a:p>
        </p:txBody>
      </p:sp>
      <p:cxnSp>
        <p:nvCxnSpPr>
          <p:cNvPr id="6" name="Straight Arrow Connector 5">
            <a:extLst>
              <a:ext uri="{FF2B5EF4-FFF2-40B4-BE49-F238E27FC236}">
                <a16:creationId xmlns:a16="http://schemas.microsoft.com/office/drawing/2014/main" id="{697B375F-01FC-4051-AFD7-550CCF2CDC62}"/>
              </a:ext>
            </a:extLst>
          </p:cNvPr>
          <p:cNvCxnSpPr>
            <a:cxnSpLocks/>
          </p:cNvCxnSpPr>
          <p:nvPr/>
        </p:nvCxnSpPr>
        <p:spPr>
          <a:xfrm>
            <a:off x="1283812" y="4982917"/>
            <a:ext cx="535752"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EF4096C0-B00C-4A37-A597-0CF4F8735493}"/>
              </a:ext>
            </a:extLst>
          </p:cNvPr>
          <p:cNvSpPr txBox="1"/>
          <p:nvPr/>
        </p:nvSpPr>
        <p:spPr>
          <a:xfrm>
            <a:off x="6253019" y="6027003"/>
            <a:ext cx="2738581" cy="830997"/>
          </a:xfrm>
          <a:prstGeom prst="rect">
            <a:avLst/>
          </a:prstGeom>
          <a:noFill/>
        </p:spPr>
        <p:txBody>
          <a:bodyPr wrap="square" rtlCol="0">
            <a:spAutoFit/>
          </a:bodyPr>
          <a:lstStyle/>
          <a:p>
            <a:r>
              <a:rPr lang="en-US" sz="1600" dirty="0"/>
              <a:t>When you finish selecting the variable(s), click the “SUBMIT” button.</a:t>
            </a:r>
          </a:p>
        </p:txBody>
      </p:sp>
      <p:cxnSp>
        <p:nvCxnSpPr>
          <p:cNvPr id="10" name="Straight Arrow Connector 9">
            <a:extLst>
              <a:ext uri="{FF2B5EF4-FFF2-40B4-BE49-F238E27FC236}">
                <a16:creationId xmlns:a16="http://schemas.microsoft.com/office/drawing/2014/main" id="{4BA23700-7B02-4F03-BB6D-889496A0469C}"/>
              </a:ext>
            </a:extLst>
          </p:cNvPr>
          <p:cNvCxnSpPr>
            <a:cxnSpLocks/>
          </p:cNvCxnSpPr>
          <p:nvPr/>
        </p:nvCxnSpPr>
        <p:spPr>
          <a:xfrm flipH="1" flipV="1">
            <a:off x="5128948" y="5850891"/>
            <a:ext cx="1124071" cy="365182"/>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35012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D9591-6AD4-40D1-90BE-3F2024B025D5}"/>
              </a:ext>
            </a:extLst>
          </p:cNvPr>
          <p:cNvPicPr>
            <a:picLocks noChangeAspect="1"/>
          </p:cNvPicPr>
          <p:nvPr/>
        </p:nvPicPr>
        <p:blipFill>
          <a:blip r:embed="rId3"/>
          <a:stretch>
            <a:fillRect/>
          </a:stretch>
        </p:blipFill>
        <p:spPr>
          <a:xfrm>
            <a:off x="846073" y="745543"/>
            <a:ext cx="7451854" cy="4634761"/>
          </a:xfrm>
          <a:prstGeom prst="rect">
            <a:avLst/>
          </a:prstGeom>
        </p:spPr>
      </p:pic>
      <p:cxnSp>
        <p:nvCxnSpPr>
          <p:cNvPr id="5" name="Straight Arrow Connector 4">
            <a:extLst>
              <a:ext uri="{FF2B5EF4-FFF2-40B4-BE49-F238E27FC236}">
                <a16:creationId xmlns:a16="http://schemas.microsoft.com/office/drawing/2014/main" id="{E3EEB23E-830B-4ABA-9A6E-9BF970C3EAAE}"/>
              </a:ext>
            </a:extLst>
          </p:cNvPr>
          <p:cNvCxnSpPr>
            <a:cxnSpLocks/>
          </p:cNvCxnSpPr>
          <p:nvPr/>
        </p:nvCxnSpPr>
        <p:spPr>
          <a:xfrm>
            <a:off x="398159" y="3876462"/>
            <a:ext cx="957898"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421CDF17-0561-451B-8F32-E91352217D68}"/>
              </a:ext>
            </a:extLst>
          </p:cNvPr>
          <p:cNvSpPr txBox="1"/>
          <p:nvPr/>
        </p:nvSpPr>
        <p:spPr>
          <a:xfrm>
            <a:off x="27387" y="5527682"/>
            <a:ext cx="9254836" cy="584775"/>
          </a:xfrm>
          <a:prstGeom prst="rect">
            <a:avLst/>
          </a:prstGeom>
          <a:noFill/>
        </p:spPr>
        <p:txBody>
          <a:bodyPr wrap="square" rtlCol="0">
            <a:spAutoFit/>
          </a:bodyPr>
          <a:lstStyle/>
          <a:p>
            <a:r>
              <a:rPr lang="en-US" sz="1600" dirty="0"/>
              <a:t>The results for the contextual variables you selected will appear in the bottom of the summary card.</a:t>
            </a:r>
            <a:endParaRPr lang="en-US" sz="1500" dirty="0"/>
          </a:p>
          <a:p>
            <a:r>
              <a:rPr lang="en-US" sz="1600" dirty="0"/>
              <a:t>In Los Angeles County, 22% have less than a high school education compared to 20% in Santa Barbara County.</a:t>
            </a:r>
          </a:p>
        </p:txBody>
      </p:sp>
    </p:spTree>
    <p:extLst>
      <p:ext uri="{BB962C8B-B14F-4D97-AF65-F5344CB8AC3E}">
        <p14:creationId xmlns:p14="http://schemas.microsoft.com/office/powerpoint/2010/main" val="1918406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77943D-551D-44EF-A069-E6E5C2B4C723}"/>
              </a:ext>
            </a:extLst>
          </p:cNvPr>
          <p:cNvSpPr txBox="1">
            <a:spLocks/>
          </p:cNvSpPr>
          <p:nvPr/>
        </p:nvSpPr>
        <p:spPr>
          <a:xfrm>
            <a:off x="741556" y="294968"/>
            <a:ext cx="3211012" cy="5191432"/>
          </a:xfrm>
          <a:prstGeom prst="rect">
            <a:avLst/>
          </a:prstGeom>
          <a:solidFill>
            <a:schemeClr val="bg1">
              <a:lumMod val="85000"/>
            </a:schemeClr>
          </a:solidFill>
          <a:ln>
            <a:solidFill>
              <a:srgbClr val="4F81BD"/>
            </a:solidFill>
          </a:ln>
        </p:spPr>
        <p:txBody>
          <a:bodyPr vert="horz" lIns="91440" tIns="45720" rIns="91440" bIns="45720" rtlCol="0" anchor="ctr">
            <a:normAutofit lnSpcReduction="10000"/>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lang="en-US" b="1" dirty="0"/>
              <a:t>How do Los Angeles County and Santa Barbara County rank in comparison to other counties in California?</a:t>
            </a:r>
          </a:p>
        </p:txBody>
      </p:sp>
      <p:sp>
        <p:nvSpPr>
          <p:cNvPr id="2" name="TextBox 1">
            <a:extLst>
              <a:ext uri="{FF2B5EF4-FFF2-40B4-BE49-F238E27FC236}">
                <a16:creationId xmlns:a16="http://schemas.microsoft.com/office/drawing/2014/main" id="{414A9431-B33D-4353-889D-7D510AEA85A5}"/>
              </a:ext>
            </a:extLst>
          </p:cNvPr>
          <p:cNvSpPr txBox="1"/>
          <p:nvPr/>
        </p:nvSpPr>
        <p:spPr>
          <a:xfrm>
            <a:off x="4935794" y="1875021"/>
            <a:ext cx="2978728" cy="1200329"/>
          </a:xfrm>
          <a:prstGeom prst="rect">
            <a:avLst/>
          </a:prstGeom>
          <a:solidFill>
            <a:schemeClr val="bg1">
              <a:lumMod val="95000"/>
            </a:schemeClr>
          </a:solidFill>
        </p:spPr>
        <p:txBody>
          <a:bodyPr wrap="square" rtlCol="0">
            <a:spAutoFit/>
          </a:bodyPr>
          <a:lstStyle/>
          <a:p>
            <a:pPr algn="ctr"/>
            <a:r>
              <a:rPr lang="en-US" i="1" u="sng" dirty="0"/>
              <a:t>To answer this question: </a:t>
            </a:r>
          </a:p>
          <a:p>
            <a:r>
              <a:rPr lang="en-US" dirty="0"/>
              <a:t>Access the document with the ranking of all the counties within the state.</a:t>
            </a:r>
          </a:p>
        </p:txBody>
      </p:sp>
    </p:spTree>
    <p:extLst>
      <p:ext uri="{BB962C8B-B14F-4D97-AF65-F5344CB8AC3E}">
        <p14:creationId xmlns:p14="http://schemas.microsoft.com/office/powerpoint/2010/main" val="1329163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DBE15C-64CC-4F45-AEA0-F2E88BC92C84}"/>
              </a:ext>
            </a:extLst>
          </p:cNvPr>
          <p:cNvPicPr>
            <a:picLocks noChangeAspect="1"/>
          </p:cNvPicPr>
          <p:nvPr/>
        </p:nvPicPr>
        <p:blipFill>
          <a:blip r:embed="rId3"/>
          <a:stretch>
            <a:fillRect/>
          </a:stretch>
        </p:blipFill>
        <p:spPr>
          <a:xfrm>
            <a:off x="457200" y="1552387"/>
            <a:ext cx="8229600" cy="4222377"/>
          </a:xfrm>
          <a:prstGeom prst="rect">
            <a:avLst/>
          </a:prstGeom>
        </p:spPr>
      </p:pic>
      <p:sp>
        <p:nvSpPr>
          <p:cNvPr id="2" name="Title 1">
            <a:extLst>
              <a:ext uri="{FF2B5EF4-FFF2-40B4-BE49-F238E27FC236}">
                <a16:creationId xmlns:a16="http://schemas.microsoft.com/office/drawing/2014/main" id="{A556B183-575D-45F8-A59A-F51B648FE88F}"/>
              </a:ext>
            </a:extLst>
          </p:cNvPr>
          <p:cNvSpPr>
            <a:spLocks noGrp="1"/>
          </p:cNvSpPr>
          <p:nvPr>
            <p:ph type="title"/>
          </p:nvPr>
        </p:nvSpPr>
        <p:spPr>
          <a:xfrm>
            <a:off x="457200" y="274638"/>
            <a:ext cx="8229600" cy="1204206"/>
          </a:xfrm>
        </p:spPr>
        <p:txBody>
          <a:bodyPr>
            <a:noAutofit/>
          </a:bodyPr>
          <a:lstStyle/>
          <a:p>
            <a:r>
              <a:rPr lang="en-US" sz="2800" dirty="0"/>
              <a:t>How do Los Angeles County and Santa Barbara County rank in comparison to other counties in California?</a:t>
            </a:r>
            <a:endParaRPr lang="en-US" sz="1600" dirty="0"/>
          </a:p>
        </p:txBody>
      </p:sp>
      <p:cxnSp>
        <p:nvCxnSpPr>
          <p:cNvPr id="6" name="Straight Arrow Connector 5">
            <a:extLst>
              <a:ext uri="{FF2B5EF4-FFF2-40B4-BE49-F238E27FC236}">
                <a16:creationId xmlns:a16="http://schemas.microsoft.com/office/drawing/2014/main" id="{C395556A-2880-4E9E-A894-4019CBE3F051}"/>
              </a:ext>
            </a:extLst>
          </p:cNvPr>
          <p:cNvCxnSpPr>
            <a:cxnSpLocks/>
          </p:cNvCxnSpPr>
          <p:nvPr/>
        </p:nvCxnSpPr>
        <p:spPr>
          <a:xfrm>
            <a:off x="6820851" y="4610502"/>
            <a:ext cx="0" cy="69351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3" name="TextBox 2">
            <a:extLst>
              <a:ext uri="{FF2B5EF4-FFF2-40B4-BE49-F238E27FC236}">
                <a16:creationId xmlns:a16="http://schemas.microsoft.com/office/drawing/2014/main" id="{2C6A9984-3F53-4194-B694-3547B70FF896}"/>
              </a:ext>
            </a:extLst>
          </p:cNvPr>
          <p:cNvSpPr txBox="1"/>
          <p:nvPr/>
        </p:nvSpPr>
        <p:spPr>
          <a:xfrm>
            <a:off x="2401214" y="5998587"/>
            <a:ext cx="6007061" cy="830997"/>
          </a:xfrm>
          <a:prstGeom prst="rect">
            <a:avLst/>
          </a:prstGeom>
          <a:noFill/>
        </p:spPr>
        <p:txBody>
          <a:bodyPr wrap="square" rtlCol="0">
            <a:spAutoFit/>
          </a:bodyPr>
          <a:lstStyle/>
          <a:p>
            <a:r>
              <a:rPr lang="en-US" sz="1600" dirty="0"/>
              <a:t>Back to the County Summary Card for L.A. County, you can click on the Compare to All Other Counties in State button to download the PDF Comparison Charts of State and County Estimates</a:t>
            </a:r>
          </a:p>
        </p:txBody>
      </p:sp>
    </p:spTree>
    <p:extLst>
      <p:ext uri="{BB962C8B-B14F-4D97-AF65-F5344CB8AC3E}">
        <p14:creationId xmlns:p14="http://schemas.microsoft.com/office/powerpoint/2010/main" val="3751800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B183-575D-45F8-A59A-F51B648FE88F}"/>
              </a:ext>
            </a:extLst>
          </p:cNvPr>
          <p:cNvSpPr>
            <a:spLocks noGrp="1"/>
          </p:cNvSpPr>
          <p:nvPr>
            <p:ph type="title"/>
          </p:nvPr>
        </p:nvSpPr>
        <p:spPr>
          <a:xfrm>
            <a:off x="508557" y="3717424"/>
            <a:ext cx="2338552" cy="2161095"/>
          </a:xfrm>
          <a:noFill/>
          <a:ln>
            <a:noFill/>
          </a:ln>
        </p:spPr>
        <p:txBody>
          <a:bodyPr>
            <a:noAutofit/>
          </a:bodyPr>
          <a:lstStyle/>
          <a:p>
            <a:pPr algn="l"/>
            <a:r>
              <a:rPr lang="en-US" sz="1600" dirty="0">
                <a:latin typeface="+mn-lt"/>
                <a:ea typeface="+mn-ea"/>
                <a:cs typeface="+mn-cs"/>
              </a:rPr>
              <a:t>L.A. County and Santa Barbara County fall around the bottom third of counties in California by average literacy score.</a:t>
            </a:r>
            <a:br>
              <a:rPr lang="en-US" sz="1600" dirty="0">
                <a:latin typeface="+mn-lt"/>
                <a:ea typeface="+mn-ea"/>
                <a:cs typeface="+mn-cs"/>
              </a:rPr>
            </a:br>
            <a:endParaRPr lang="en-US" sz="1600" dirty="0">
              <a:latin typeface="+mn-lt"/>
              <a:ea typeface="+mn-ea"/>
              <a:cs typeface="+mn-cs"/>
            </a:endParaRPr>
          </a:p>
        </p:txBody>
      </p:sp>
      <p:pic>
        <p:nvPicPr>
          <p:cNvPr id="3" name="Picture 2">
            <a:extLst>
              <a:ext uri="{FF2B5EF4-FFF2-40B4-BE49-F238E27FC236}">
                <a16:creationId xmlns:a16="http://schemas.microsoft.com/office/drawing/2014/main" id="{421B9A5D-6951-4C25-BCA7-C6785A7A73B7}"/>
              </a:ext>
            </a:extLst>
          </p:cNvPr>
          <p:cNvPicPr>
            <a:picLocks noChangeAspect="1"/>
          </p:cNvPicPr>
          <p:nvPr/>
        </p:nvPicPr>
        <p:blipFill>
          <a:blip r:embed="rId3"/>
          <a:stretch>
            <a:fillRect/>
          </a:stretch>
        </p:blipFill>
        <p:spPr>
          <a:xfrm>
            <a:off x="3562565" y="271849"/>
            <a:ext cx="4941312" cy="6586151"/>
          </a:xfrm>
          <a:prstGeom prst="rect">
            <a:avLst/>
          </a:prstGeom>
        </p:spPr>
      </p:pic>
      <p:sp>
        <p:nvSpPr>
          <p:cNvPr id="10" name="Rectangle 9">
            <a:extLst>
              <a:ext uri="{FF2B5EF4-FFF2-40B4-BE49-F238E27FC236}">
                <a16:creationId xmlns:a16="http://schemas.microsoft.com/office/drawing/2014/main" id="{DE2E8600-3AD4-4F98-99F1-566233E8B701}"/>
              </a:ext>
            </a:extLst>
          </p:cNvPr>
          <p:cNvSpPr/>
          <p:nvPr/>
        </p:nvSpPr>
        <p:spPr>
          <a:xfrm>
            <a:off x="3450866" y="4797972"/>
            <a:ext cx="5136543" cy="147739"/>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C87F6E-B05B-4D17-9170-3569A6CAC7BC}"/>
              </a:ext>
            </a:extLst>
          </p:cNvPr>
          <p:cNvSpPr/>
          <p:nvPr/>
        </p:nvSpPr>
        <p:spPr>
          <a:xfrm>
            <a:off x="3450865" y="4312197"/>
            <a:ext cx="5136543" cy="147739"/>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1262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4E5A54-4161-47DF-9550-52ECF1FA379D}"/>
              </a:ext>
            </a:extLst>
          </p:cNvPr>
          <p:cNvPicPr>
            <a:picLocks noChangeAspect="1"/>
          </p:cNvPicPr>
          <p:nvPr/>
        </p:nvPicPr>
        <p:blipFill>
          <a:blip r:embed="rId3"/>
          <a:stretch>
            <a:fillRect/>
          </a:stretch>
        </p:blipFill>
        <p:spPr>
          <a:xfrm>
            <a:off x="3653073" y="0"/>
            <a:ext cx="5019204" cy="6858000"/>
          </a:xfrm>
          <a:prstGeom prst="rect">
            <a:avLst/>
          </a:prstGeom>
        </p:spPr>
      </p:pic>
      <p:sp>
        <p:nvSpPr>
          <p:cNvPr id="2" name="Title 1">
            <a:extLst>
              <a:ext uri="{FF2B5EF4-FFF2-40B4-BE49-F238E27FC236}">
                <a16:creationId xmlns:a16="http://schemas.microsoft.com/office/drawing/2014/main" id="{A556B183-575D-45F8-A59A-F51B648FE88F}"/>
              </a:ext>
            </a:extLst>
          </p:cNvPr>
          <p:cNvSpPr>
            <a:spLocks noGrp="1"/>
          </p:cNvSpPr>
          <p:nvPr>
            <p:ph type="title"/>
          </p:nvPr>
        </p:nvSpPr>
        <p:spPr>
          <a:xfrm>
            <a:off x="352096" y="1574276"/>
            <a:ext cx="2338552" cy="1998484"/>
          </a:xfrm>
          <a:noFill/>
          <a:ln>
            <a:noFill/>
          </a:ln>
        </p:spPr>
        <p:txBody>
          <a:bodyPr>
            <a:noAutofit/>
          </a:bodyPr>
          <a:lstStyle/>
          <a:p>
            <a:pPr algn="l"/>
            <a:r>
              <a:rPr lang="en-US" sz="1600" dirty="0">
                <a:latin typeface="+mn-lt"/>
                <a:ea typeface="+mn-ea"/>
                <a:cs typeface="+mn-cs"/>
              </a:rPr>
              <a:t> The comparison charts and tables contain average scores and proficiency levels for literacy and numeracy for all counties in the state</a:t>
            </a:r>
          </a:p>
        </p:txBody>
      </p:sp>
      <p:sp>
        <p:nvSpPr>
          <p:cNvPr id="10" name="Rectangle 9">
            <a:extLst>
              <a:ext uri="{FF2B5EF4-FFF2-40B4-BE49-F238E27FC236}">
                <a16:creationId xmlns:a16="http://schemas.microsoft.com/office/drawing/2014/main" id="{DE2E8600-3AD4-4F98-99F1-566233E8B701}"/>
              </a:ext>
            </a:extLst>
          </p:cNvPr>
          <p:cNvSpPr/>
          <p:nvPr/>
        </p:nvSpPr>
        <p:spPr>
          <a:xfrm>
            <a:off x="3535734" y="1778547"/>
            <a:ext cx="5136543" cy="147739"/>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C87F6E-B05B-4D17-9170-3569A6CAC7BC}"/>
              </a:ext>
            </a:extLst>
          </p:cNvPr>
          <p:cNvSpPr/>
          <p:nvPr/>
        </p:nvSpPr>
        <p:spPr>
          <a:xfrm>
            <a:off x="3535734" y="2409527"/>
            <a:ext cx="5136543" cy="147739"/>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6963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A3BF-E07E-4DA0-AB63-66BB9C88A085}"/>
              </a:ext>
            </a:extLst>
          </p:cNvPr>
          <p:cNvSpPr>
            <a:spLocks noGrp="1"/>
          </p:cNvSpPr>
          <p:nvPr>
            <p:ph type="ctrTitle"/>
          </p:nvPr>
        </p:nvSpPr>
        <p:spPr>
          <a:xfrm>
            <a:off x="685800" y="2486169"/>
            <a:ext cx="7772400" cy="1470025"/>
          </a:xfrm>
          <a:solidFill>
            <a:schemeClr val="bg1"/>
          </a:solidFill>
        </p:spPr>
        <p:txBody>
          <a:bodyPr>
            <a:noAutofit/>
          </a:bodyPr>
          <a:lstStyle/>
          <a:p>
            <a:r>
              <a:rPr lang="en-US" sz="3200" b="1" dirty="0"/>
              <a:t>How can you download the Skills Map data to answer further questions?</a:t>
            </a:r>
          </a:p>
        </p:txBody>
      </p:sp>
    </p:spTree>
    <p:extLst>
      <p:ext uri="{BB962C8B-B14F-4D97-AF65-F5344CB8AC3E}">
        <p14:creationId xmlns:p14="http://schemas.microsoft.com/office/powerpoint/2010/main" val="184155095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AD3D17-A4FE-4894-9EEF-B075E5CA1EA7}"/>
              </a:ext>
            </a:extLst>
          </p:cNvPr>
          <p:cNvPicPr>
            <a:picLocks noChangeAspect="1"/>
          </p:cNvPicPr>
          <p:nvPr/>
        </p:nvPicPr>
        <p:blipFill rotWithShape="1">
          <a:blip r:embed="rId3"/>
          <a:srcRect t="12991" r="60991"/>
          <a:stretch/>
        </p:blipFill>
        <p:spPr>
          <a:xfrm>
            <a:off x="1917700" y="434102"/>
            <a:ext cx="5699983" cy="5989795"/>
          </a:xfrm>
          <a:prstGeom prst="rect">
            <a:avLst/>
          </a:prstGeom>
        </p:spPr>
      </p:pic>
      <p:cxnSp>
        <p:nvCxnSpPr>
          <p:cNvPr id="7" name="Straight Arrow Connector 6">
            <a:extLst>
              <a:ext uri="{FF2B5EF4-FFF2-40B4-BE49-F238E27FC236}">
                <a16:creationId xmlns:a16="http://schemas.microsoft.com/office/drawing/2014/main" id="{9137DA55-662B-403B-AEDB-ECF9284EFDB7}"/>
              </a:ext>
            </a:extLst>
          </p:cNvPr>
          <p:cNvCxnSpPr>
            <a:cxnSpLocks/>
          </p:cNvCxnSpPr>
          <p:nvPr/>
        </p:nvCxnSpPr>
        <p:spPr>
          <a:xfrm flipH="1">
            <a:off x="4572000" y="5479104"/>
            <a:ext cx="982980"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B634D039-38C6-4390-94FE-48A524DFCB0D}"/>
              </a:ext>
            </a:extLst>
          </p:cNvPr>
          <p:cNvSpPr/>
          <p:nvPr/>
        </p:nvSpPr>
        <p:spPr>
          <a:xfrm>
            <a:off x="165100" y="2468136"/>
            <a:ext cx="1752600" cy="3416320"/>
          </a:xfrm>
          <a:prstGeom prst="rect">
            <a:avLst/>
          </a:prstGeom>
        </p:spPr>
        <p:txBody>
          <a:bodyPr wrap="square">
            <a:spAutoFit/>
          </a:bodyPr>
          <a:lstStyle/>
          <a:p>
            <a:r>
              <a:rPr lang="en-US" dirty="0"/>
              <a:t>You  can access an excel file containing all the data from the Skills Map by clicking on the Download Data button on the page with the full screen map of the United States</a:t>
            </a:r>
          </a:p>
        </p:txBody>
      </p:sp>
    </p:spTree>
    <p:extLst>
      <p:ext uri="{BB962C8B-B14F-4D97-AF65-F5344CB8AC3E}">
        <p14:creationId xmlns:p14="http://schemas.microsoft.com/office/powerpoint/2010/main" val="238735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E8637-FC40-455C-8A1B-71A5CC98C96A}"/>
              </a:ext>
            </a:extLst>
          </p:cNvPr>
          <p:cNvSpPr>
            <a:spLocks noGrp="1"/>
          </p:cNvSpPr>
          <p:nvPr>
            <p:ph type="title"/>
          </p:nvPr>
        </p:nvSpPr>
        <p:spPr>
          <a:xfrm>
            <a:off x="167268" y="274638"/>
            <a:ext cx="8753708" cy="1143000"/>
          </a:xfrm>
        </p:spPr>
        <p:txBody>
          <a:bodyPr>
            <a:normAutofit fontScale="90000"/>
          </a:bodyPr>
          <a:lstStyle/>
          <a:p>
            <a:r>
              <a:rPr lang="en-US" dirty="0"/>
              <a:t>The U.S. PIAAC Skills Map: State and County Indicators of Adult Literacy and Numeracy</a:t>
            </a:r>
          </a:p>
        </p:txBody>
      </p:sp>
      <p:sp>
        <p:nvSpPr>
          <p:cNvPr id="3" name="Content Placeholder 2">
            <a:extLst>
              <a:ext uri="{FF2B5EF4-FFF2-40B4-BE49-F238E27FC236}">
                <a16:creationId xmlns:a16="http://schemas.microsoft.com/office/drawing/2014/main" id="{22ED7819-6A44-441C-9529-B875C904730A}"/>
              </a:ext>
            </a:extLst>
          </p:cNvPr>
          <p:cNvSpPr>
            <a:spLocks noGrp="1"/>
          </p:cNvSpPr>
          <p:nvPr>
            <p:ph idx="1"/>
          </p:nvPr>
        </p:nvSpPr>
        <p:spPr>
          <a:xfrm>
            <a:off x="167268" y="1876190"/>
            <a:ext cx="2642839" cy="4525963"/>
          </a:xfrm>
        </p:spPr>
        <p:txBody>
          <a:bodyPr>
            <a:normAutofit/>
          </a:bodyPr>
          <a:lstStyle/>
          <a:p>
            <a:pPr marL="0" indent="0">
              <a:buNone/>
            </a:pPr>
            <a:r>
              <a:rPr lang="en-US" sz="2000" dirty="0"/>
              <a:t>NCES’ new Skills Map is an online tool that provides the most comprehensive data on the literacy and numeracy skills of adults age 16–74 in all 50 states, the District of Columbia, and for all 3,141 counties.*</a:t>
            </a:r>
          </a:p>
          <a:p>
            <a:endParaRPr lang="en-US" dirty="0"/>
          </a:p>
        </p:txBody>
      </p:sp>
      <p:sp>
        <p:nvSpPr>
          <p:cNvPr id="4" name="Rectangle 3">
            <a:extLst>
              <a:ext uri="{FF2B5EF4-FFF2-40B4-BE49-F238E27FC236}">
                <a16:creationId xmlns:a16="http://schemas.microsoft.com/office/drawing/2014/main" id="{70D83EE3-4E24-4C86-8244-73720E94E5A6}"/>
              </a:ext>
            </a:extLst>
          </p:cNvPr>
          <p:cNvSpPr/>
          <p:nvPr/>
        </p:nvSpPr>
        <p:spPr>
          <a:xfrm>
            <a:off x="2336183" y="6330908"/>
            <a:ext cx="7995424" cy="338554"/>
          </a:xfrm>
          <a:prstGeom prst="rect">
            <a:avLst/>
          </a:prstGeom>
        </p:spPr>
        <p:txBody>
          <a:bodyPr wrap="square">
            <a:spAutoFit/>
          </a:bodyPr>
          <a:lstStyle/>
          <a:p>
            <a:r>
              <a:rPr lang="en-US" sz="1600" dirty="0">
                <a:solidFill>
                  <a:srgbClr val="576F7F"/>
                </a:solidFill>
                <a:cs typeface="Times" panose="02020603050405020304" pitchFamily="18" charset="0"/>
              </a:rPr>
              <a:t>*Using the U.S. Census Bureau’s definition of “county” for statistical purposes.</a:t>
            </a:r>
          </a:p>
        </p:txBody>
      </p:sp>
      <p:pic>
        <p:nvPicPr>
          <p:cNvPr id="7" name="Picture 6">
            <a:extLst>
              <a:ext uri="{FF2B5EF4-FFF2-40B4-BE49-F238E27FC236}">
                <a16:creationId xmlns:a16="http://schemas.microsoft.com/office/drawing/2014/main" id="{ECDCB8AF-DF02-40FC-A01C-3C44B634E016}"/>
              </a:ext>
            </a:extLst>
          </p:cNvPr>
          <p:cNvPicPr>
            <a:picLocks noChangeAspect="1"/>
          </p:cNvPicPr>
          <p:nvPr/>
        </p:nvPicPr>
        <p:blipFill rotWithShape="1">
          <a:blip r:embed="rId2"/>
          <a:srcRect t="2183"/>
          <a:stretch/>
        </p:blipFill>
        <p:spPr>
          <a:xfrm>
            <a:off x="2810107" y="1876190"/>
            <a:ext cx="6179419" cy="2997228"/>
          </a:xfrm>
          <a:prstGeom prst="rect">
            <a:avLst/>
          </a:prstGeom>
        </p:spPr>
      </p:pic>
    </p:spTree>
    <p:extLst>
      <p:ext uri="{BB962C8B-B14F-4D97-AF65-F5344CB8AC3E}">
        <p14:creationId xmlns:p14="http://schemas.microsoft.com/office/powerpoint/2010/main" val="1821493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F1888E-F5E2-44B2-8DE9-30DD8EAE6FA0}"/>
              </a:ext>
            </a:extLst>
          </p:cNvPr>
          <p:cNvPicPr>
            <a:picLocks noChangeAspect="1"/>
          </p:cNvPicPr>
          <p:nvPr/>
        </p:nvPicPr>
        <p:blipFill>
          <a:blip r:embed="rId3"/>
          <a:stretch>
            <a:fillRect/>
          </a:stretch>
        </p:blipFill>
        <p:spPr>
          <a:xfrm>
            <a:off x="147143" y="1501887"/>
            <a:ext cx="8996853" cy="3255780"/>
          </a:xfrm>
          <a:prstGeom prst="rect">
            <a:avLst/>
          </a:prstGeom>
        </p:spPr>
      </p:pic>
      <p:sp>
        <p:nvSpPr>
          <p:cNvPr id="8" name="Rectangle 7">
            <a:extLst>
              <a:ext uri="{FF2B5EF4-FFF2-40B4-BE49-F238E27FC236}">
                <a16:creationId xmlns:a16="http://schemas.microsoft.com/office/drawing/2014/main" id="{32EDCAC6-2AB8-4203-A85F-5671C0CC4D04}"/>
              </a:ext>
            </a:extLst>
          </p:cNvPr>
          <p:cNvSpPr/>
          <p:nvPr/>
        </p:nvSpPr>
        <p:spPr>
          <a:xfrm>
            <a:off x="1" y="3115562"/>
            <a:ext cx="9143999" cy="208575"/>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E96E305-85FD-4684-A0CF-29F62041BB0C}"/>
              </a:ext>
            </a:extLst>
          </p:cNvPr>
          <p:cNvSpPr/>
          <p:nvPr/>
        </p:nvSpPr>
        <p:spPr>
          <a:xfrm>
            <a:off x="262883" y="301558"/>
            <a:ext cx="4824123" cy="1200329"/>
          </a:xfrm>
          <a:prstGeom prst="rect">
            <a:avLst/>
          </a:prstGeom>
        </p:spPr>
        <p:txBody>
          <a:bodyPr wrap="square">
            <a:spAutoFit/>
          </a:bodyPr>
          <a:lstStyle/>
          <a:p>
            <a:r>
              <a:rPr lang="en-US" dirty="0"/>
              <a:t>This file contains the skills and background data and can be used for further analysis or if you would like to display the results in different formats</a:t>
            </a:r>
          </a:p>
        </p:txBody>
      </p:sp>
      <p:sp>
        <p:nvSpPr>
          <p:cNvPr id="2" name="Rectangle 1">
            <a:extLst>
              <a:ext uri="{FF2B5EF4-FFF2-40B4-BE49-F238E27FC236}">
                <a16:creationId xmlns:a16="http://schemas.microsoft.com/office/drawing/2014/main" id="{1C4F260B-C93C-4942-83CB-B593BB7445B5}"/>
              </a:ext>
            </a:extLst>
          </p:cNvPr>
          <p:cNvSpPr/>
          <p:nvPr/>
        </p:nvSpPr>
        <p:spPr>
          <a:xfrm>
            <a:off x="4011009" y="5119713"/>
            <a:ext cx="4824123" cy="1200329"/>
          </a:xfrm>
          <a:prstGeom prst="rect">
            <a:avLst/>
          </a:prstGeom>
        </p:spPr>
        <p:txBody>
          <a:bodyPr wrap="square">
            <a:spAutoFit/>
          </a:bodyPr>
          <a:lstStyle/>
          <a:p>
            <a:r>
              <a:rPr lang="en-US" dirty="0"/>
              <a:t>You can use this data to answer other questions about how the skills and demographics of  Los Angeles County compare to other countries across the nation. </a:t>
            </a:r>
          </a:p>
        </p:txBody>
      </p:sp>
    </p:spTree>
    <p:extLst>
      <p:ext uri="{BB962C8B-B14F-4D97-AF65-F5344CB8AC3E}">
        <p14:creationId xmlns:p14="http://schemas.microsoft.com/office/powerpoint/2010/main" val="545290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15FD-2147-43DA-AB1F-AB0AD02B4008}"/>
              </a:ext>
            </a:extLst>
          </p:cNvPr>
          <p:cNvSpPr>
            <a:spLocks noGrp="1"/>
          </p:cNvSpPr>
          <p:nvPr>
            <p:ph type="title"/>
          </p:nvPr>
        </p:nvSpPr>
        <p:spPr>
          <a:xfrm>
            <a:off x="457200" y="2857500"/>
            <a:ext cx="8229600" cy="1143000"/>
          </a:xfrm>
        </p:spPr>
        <p:txBody>
          <a:bodyPr/>
          <a:lstStyle/>
          <a:p>
            <a:r>
              <a:rPr lang="en-US" b="1" dirty="0"/>
              <a:t>Resources for further use</a:t>
            </a:r>
          </a:p>
        </p:txBody>
      </p:sp>
    </p:spTree>
    <p:extLst>
      <p:ext uri="{BB962C8B-B14F-4D97-AF65-F5344CB8AC3E}">
        <p14:creationId xmlns:p14="http://schemas.microsoft.com/office/powerpoint/2010/main" val="378899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D9DF88-2D4A-4C54-848C-7976C3EDBD64}"/>
              </a:ext>
            </a:extLst>
          </p:cNvPr>
          <p:cNvGrpSpPr/>
          <p:nvPr/>
        </p:nvGrpSpPr>
        <p:grpSpPr>
          <a:xfrm>
            <a:off x="1509565" y="156117"/>
            <a:ext cx="6124869" cy="6088566"/>
            <a:chOff x="5868987" y="228600"/>
            <a:chExt cx="11887200" cy="11887200"/>
          </a:xfrm>
        </p:grpSpPr>
        <p:pic>
          <p:nvPicPr>
            <p:cNvPr id="5" name="Graphic 4" descr="Laptop">
              <a:extLst>
                <a:ext uri="{FF2B5EF4-FFF2-40B4-BE49-F238E27FC236}">
                  <a16:creationId xmlns:a16="http://schemas.microsoft.com/office/drawing/2014/main" id="{19CD82E5-5A1D-4B79-B9AB-FC9BE397D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68987" y="228600"/>
              <a:ext cx="11887200" cy="11887200"/>
            </a:xfrm>
            <a:prstGeom prst="rect">
              <a:avLst/>
            </a:prstGeom>
          </p:spPr>
        </p:pic>
        <p:pic>
          <p:nvPicPr>
            <p:cNvPr id="6" name="Picture 5">
              <a:extLst>
                <a:ext uri="{FF2B5EF4-FFF2-40B4-BE49-F238E27FC236}">
                  <a16:creationId xmlns:a16="http://schemas.microsoft.com/office/drawing/2014/main" id="{8D91EB97-2C6F-4A41-BE99-F2C25CA40D54}"/>
                </a:ext>
              </a:extLst>
            </p:cNvPr>
            <p:cNvPicPr>
              <a:picLocks noChangeAspect="1"/>
            </p:cNvPicPr>
            <p:nvPr/>
          </p:nvPicPr>
          <p:blipFill>
            <a:blip r:embed="rId4"/>
            <a:stretch>
              <a:fillRect/>
            </a:stretch>
          </p:blipFill>
          <p:spPr>
            <a:xfrm>
              <a:off x="7926387" y="3428999"/>
              <a:ext cx="7772400" cy="4320841"/>
            </a:xfrm>
            <a:prstGeom prst="rect">
              <a:avLst/>
            </a:prstGeom>
          </p:spPr>
        </p:pic>
      </p:grpSp>
      <p:sp>
        <p:nvSpPr>
          <p:cNvPr id="7" name="Text Placeholder 7">
            <a:extLst>
              <a:ext uri="{FF2B5EF4-FFF2-40B4-BE49-F238E27FC236}">
                <a16:creationId xmlns:a16="http://schemas.microsoft.com/office/drawing/2014/main" id="{42DC3607-0F2C-4E10-BCE9-FFBEE453658C}"/>
              </a:ext>
            </a:extLst>
          </p:cNvPr>
          <p:cNvSpPr txBox="1">
            <a:spLocks/>
          </p:cNvSpPr>
          <p:nvPr/>
        </p:nvSpPr>
        <p:spPr>
          <a:xfrm>
            <a:off x="1087848" y="5165776"/>
            <a:ext cx="6968303" cy="5356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b="1" u="sng" dirty="0">
                <a:latin typeface="Times New Roman" panose="02020603050405020304" pitchFamily="18" charset="0"/>
                <a:cs typeface="Times New Roman" panose="02020603050405020304" pitchFamily="18" charset="0"/>
                <a:hlinkClick r:id="rId5"/>
              </a:rPr>
              <a:t>nces.ed.gov/surveys/piaac/skillsmap</a:t>
            </a:r>
            <a:endParaRPr lang="en-US" sz="2400" b="1"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59491EF3-9B12-4F17-96CB-CA48A0C0E972}"/>
              </a:ext>
            </a:extLst>
          </p:cNvPr>
          <p:cNvSpPr>
            <a:spLocks noGrp="1"/>
          </p:cNvSpPr>
          <p:nvPr>
            <p:ph type="title"/>
          </p:nvPr>
        </p:nvSpPr>
        <p:spPr>
          <a:xfrm>
            <a:off x="772523" y="261617"/>
            <a:ext cx="7598951" cy="744764"/>
          </a:xfrm>
        </p:spPr>
        <p:txBody>
          <a:bodyPr>
            <a:noAutofit/>
          </a:bodyPr>
          <a:lstStyle/>
          <a:p>
            <a:r>
              <a:rPr lang="en-US" sz="2800" dirty="0"/>
              <a:t>The Skills Map </a:t>
            </a:r>
            <a:endParaRPr lang="en-US" sz="1600" dirty="0"/>
          </a:p>
        </p:txBody>
      </p:sp>
    </p:spTree>
    <p:extLst>
      <p:ext uri="{BB962C8B-B14F-4D97-AF65-F5344CB8AC3E}">
        <p14:creationId xmlns:p14="http://schemas.microsoft.com/office/powerpoint/2010/main" val="1660647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6D5C-0364-49C1-A163-ABA5195DC8CF}"/>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56D04F7A-3129-446B-99A2-113C4D133B5F}"/>
              </a:ext>
            </a:extLst>
          </p:cNvPr>
          <p:cNvSpPr>
            <a:spLocks noGrp="1"/>
          </p:cNvSpPr>
          <p:nvPr>
            <p:ph idx="1"/>
          </p:nvPr>
        </p:nvSpPr>
        <p:spPr/>
        <p:txBody>
          <a:bodyPr>
            <a:normAutofit/>
          </a:bodyPr>
          <a:lstStyle/>
          <a:p>
            <a:r>
              <a:rPr lang="en-US" sz="2400" dirty="0"/>
              <a:t>Visit </a:t>
            </a:r>
            <a:r>
              <a:rPr lang="en-US" sz="2400" dirty="0">
                <a:hlinkClick r:id="rId2"/>
              </a:rPr>
              <a:t>nces.ed.gov/surveys/piaac/state-county-estimates.asp</a:t>
            </a:r>
            <a:r>
              <a:rPr lang="en-US" sz="2400" dirty="0"/>
              <a:t> for more information, including:</a:t>
            </a:r>
          </a:p>
          <a:p>
            <a:pPr lvl="1"/>
            <a:r>
              <a:rPr lang="en-US" sz="2000" dirty="0"/>
              <a:t>Tutorial video for the Skills Map;</a:t>
            </a:r>
          </a:p>
          <a:p>
            <a:pPr lvl="1"/>
            <a:r>
              <a:rPr lang="en-US" sz="2000" dirty="0"/>
              <a:t>Summary of the higher/lower-performing states and counties; and </a:t>
            </a:r>
          </a:p>
          <a:p>
            <a:pPr lvl="1"/>
            <a:r>
              <a:rPr lang="en-US" sz="2000" dirty="0"/>
              <a:t>FAQs.</a:t>
            </a:r>
          </a:p>
          <a:p>
            <a:r>
              <a:rPr lang="en-US" sz="2400" dirty="0"/>
              <a:t>Visit </a:t>
            </a:r>
            <a:r>
              <a:rPr lang="en-US" sz="2400" u="sng" dirty="0">
                <a:hlinkClick r:id="rId3"/>
              </a:rPr>
              <a:t>nces.ed.gov/surveys/piaac/</a:t>
            </a:r>
            <a:r>
              <a:rPr lang="en-US" sz="2400" dirty="0"/>
              <a:t> for information about the PIAAC study.</a:t>
            </a:r>
          </a:p>
          <a:p>
            <a:r>
              <a:rPr lang="en-US" sz="2400" dirty="0"/>
              <a:t>Contact Holly Xie (</a:t>
            </a:r>
            <a:r>
              <a:rPr lang="en-US" sz="2400" u="sng" dirty="0">
                <a:hlinkClick r:id="rId4"/>
              </a:rPr>
              <a:t>Holly.Xie@ed.gov</a:t>
            </a:r>
            <a:r>
              <a:rPr lang="en-US" sz="2400" dirty="0"/>
              <a:t>) or Stephen Provasnik (</a:t>
            </a:r>
            <a:r>
              <a:rPr lang="en-US" sz="2400" dirty="0">
                <a:hlinkClick r:id="rId5"/>
              </a:rPr>
              <a:t>Stephen.Provasnik@ed.gov</a:t>
            </a:r>
            <a:r>
              <a:rPr lang="en-US" sz="2400" dirty="0"/>
              <a:t>) with any additional questions.</a:t>
            </a:r>
          </a:p>
          <a:p>
            <a:endParaRPr lang="en-US" dirty="0"/>
          </a:p>
        </p:txBody>
      </p:sp>
    </p:spTree>
    <p:extLst>
      <p:ext uri="{BB962C8B-B14F-4D97-AF65-F5344CB8AC3E}">
        <p14:creationId xmlns:p14="http://schemas.microsoft.com/office/powerpoint/2010/main" val="1517321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7DC4-45C9-4B71-82FC-12D850B9B511}"/>
              </a:ext>
            </a:extLst>
          </p:cNvPr>
          <p:cNvSpPr>
            <a:spLocks noGrp="1"/>
          </p:cNvSpPr>
          <p:nvPr>
            <p:ph type="title"/>
          </p:nvPr>
        </p:nvSpPr>
        <p:spPr>
          <a:xfrm>
            <a:off x="457200" y="654781"/>
            <a:ext cx="8229600" cy="1605533"/>
          </a:xfrm>
        </p:spPr>
        <p:txBody>
          <a:bodyPr>
            <a:normAutofit fontScale="90000"/>
          </a:bodyPr>
          <a:lstStyle/>
          <a:p>
            <a:r>
              <a:rPr lang="en-US" dirty="0"/>
              <a:t>Additional example questions to answer with the U.S. PIAAC Skills Map can be accessed through this PowerPoint : </a:t>
            </a:r>
          </a:p>
        </p:txBody>
      </p:sp>
      <p:pic>
        <p:nvPicPr>
          <p:cNvPr id="5" name="Picture 4" descr="A screenshot of a social media post&#10;&#10;Description automatically generated">
            <a:hlinkClick r:id="rId2" action="ppaction://hlinkpres?slideindex=1&amp;slidetitle="/>
            <a:extLst>
              <a:ext uri="{FF2B5EF4-FFF2-40B4-BE49-F238E27FC236}">
                <a16:creationId xmlns:a16="http://schemas.microsoft.com/office/drawing/2014/main" id="{F89E7415-2343-4DB6-A02B-B7B87020DE68}"/>
              </a:ext>
            </a:extLst>
          </p:cNvPr>
          <p:cNvPicPr>
            <a:picLocks noChangeAspect="1"/>
          </p:cNvPicPr>
          <p:nvPr/>
        </p:nvPicPr>
        <p:blipFill rotWithShape="1">
          <a:blip r:embed="rId3"/>
          <a:srcRect b="16522"/>
          <a:stretch/>
        </p:blipFill>
        <p:spPr>
          <a:xfrm>
            <a:off x="1572814" y="2637001"/>
            <a:ext cx="5998372" cy="2818578"/>
          </a:xfrm>
          <a:prstGeom prst="rect">
            <a:avLst/>
          </a:prstGeom>
          <a:ln w="76200">
            <a:solidFill>
              <a:srgbClr val="273A86"/>
            </a:solidFill>
          </a:ln>
        </p:spPr>
      </p:pic>
      <p:sp>
        <p:nvSpPr>
          <p:cNvPr id="6" name="TextBox 5">
            <a:extLst>
              <a:ext uri="{FF2B5EF4-FFF2-40B4-BE49-F238E27FC236}">
                <a16:creationId xmlns:a16="http://schemas.microsoft.com/office/drawing/2014/main" id="{F0F34690-394A-4F96-BC49-958DD5335D54}"/>
              </a:ext>
            </a:extLst>
          </p:cNvPr>
          <p:cNvSpPr txBox="1"/>
          <p:nvPr/>
        </p:nvSpPr>
        <p:spPr>
          <a:xfrm>
            <a:off x="1572814" y="5826361"/>
            <a:ext cx="7119991" cy="646331"/>
          </a:xfrm>
          <a:prstGeom prst="rect">
            <a:avLst/>
          </a:prstGeom>
          <a:noFill/>
        </p:spPr>
        <p:txBody>
          <a:bodyPr wrap="square" rtlCol="0">
            <a:spAutoFit/>
          </a:bodyPr>
          <a:lstStyle/>
          <a:p>
            <a:r>
              <a:rPr lang="en-US" dirty="0"/>
              <a:t>Click on the image or visit the </a:t>
            </a:r>
            <a:r>
              <a:rPr lang="en-US" dirty="0">
                <a:hlinkClick r:id="rId4"/>
              </a:rPr>
              <a:t>Outreach Toolkit page of the PIAAC Gateway </a:t>
            </a:r>
            <a:r>
              <a:rPr lang="en-US" dirty="0"/>
              <a:t>to download the Supplemental Examples PowerPoint </a:t>
            </a:r>
          </a:p>
        </p:txBody>
      </p:sp>
      <p:sp>
        <p:nvSpPr>
          <p:cNvPr id="16" name="Arc 15">
            <a:extLst>
              <a:ext uri="{FF2B5EF4-FFF2-40B4-BE49-F238E27FC236}">
                <a16:creationId xmlns:a16="http://schemas.microsoft.com/office/drawing/2014/main" id="{B9632CF2-0221-496C-84E7-99CB11A00365}"/>
              </a:ext>
            </a:extLst>
          </p:cNvPr>
          <p:cNvSpPr/>
          <p:nvPr/>
        </p:nvSpPr>
        <p:spPr>
          <a:xfrm rot="12302892">
            <a:off x="965742" y="4225986"/>
            <a:ext cx="1870008" cy="1942173"/>
          </a:xfrm>
          <a:prstGeom prst="arc">
            <a:avLst>
              <a:gd name="adj1" fmla="val 15833544"/>
              <a:gd name="adj2" fmla="val 0"/>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FBF0610-9631-497A-814C-558D13A15DAB}"/>
              </a:ext>
            </a:extLst>
          </p:cNvPr>
          <p:cNvCxnSpPr>
            <a:cxnSpLocks/>
          </p:cNvCxnSpPr>
          <p:nvPr/>
        </p:nvCxnSpPr>
        <p:spPr>
          <a:xfrm flipV="1">
            <a:off x="1017503" y="4434567"/>
            <a:ext cx="216493" cy="417593"/>
          </a:xfrm>
          <a:prstGeom prst="straightConnector1">
            <a:avLst/>
          </a:prstGeom>
          <a:ln w="5715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38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9C3CC9-5F97-4D91-A8F0-074309CE9F8E}"/>
              </a:ext>
            </a:extLst>
          </p:cNvPr>
          <p:cNvSpPr>
            <a:spLocks noGrp="1"/>
          </p:cNvSpPr>
          <p:nvPr>
            <p:ph type="ctrTitle"/>
          </p:nvPr>
        </p:nvSpPr>
        <p:spPr>
          <a:xfrm>
            <a:off x="685800" y="2693987"/>
            <a:ext cx="7772400" cy="1470025"/>
          </a:xfrm>
          <a:solidFill>
            <a:schemeClr val="bg1"/>
          </a:solidFill>
        </p:spPr>
        <p:txBody>
          <a:bodyPr/>
          <a:lstStyle/>
          <a:p>
            <a:r>
              <a:rPr lang="en-US" dirty="0"/>
              <a:t>Where do these data come from?</a:t>
            </a:r>
          </a:p>
        </p:txBody>
      </p:sp>
    </p:spTree>
    <p:extLst>
      <p:ext uri="{BB962C8B-B14F-4D97-AF65-F5344CB8AC3E}">
        <p14:creationId xmlns:p14="http://schemas.microsoft.com/office/powerpoint/2010/main" val="55161428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7C53C-B500-4FFC-B075-5AFF5683E999}"/>
              </a:ext>
            </a:extLst>
          </p:cNvPr>
          <p:cNvSpPr>
            <a:spLocks noGrp="1"/>
          </p:cNvSpPr>
          <p:nvPr>
            <p:ph idx="1"/>
          </p:nvPr>
        </p:nvSpPr>
        <p:spPr>
          <a:xfrm>
            <a:off x="457200" y="1291682"/>
            <a:ext cx="8229600" cy="4741256"/>
          </a:xfrm>
        </p:spPr>
        <p:txBody>
          <a:bodyPr>
            <a:normAutofit fontScale="85000" lnSpcReduction="20000"/>
          </a:bodyPr>
          <a:lstStyle/>
          <a:p>
            <a:pPr lvl="1"/>
            <a:endParaRPr lang="en-US" sz="2400" dirty="0"/>
          </a:p>
          <a:p>
            <a:pPr lvl="1"/>
            <a:r>
              <a:rPr lang="en-US" sz="3300" dirty="0"/>
              <a:t>PIAAC, as collected, cannot report on the county or state level</a:t>
            </a:r>
          </a:p>
          <a:p>
            <a:pPr lvl="1"/>
            <a:r>
              <a:rPr lang="en-US" sz="3300" dirty="0"/>
              <a:t>NCES saw a need for and an interest from the stakeholders for reliable estimates of skills of the adult population that would be representative at the local levels.</a:t>
            </a:r>
          </a:p>
          <a:p>
            <a:pPr lvl="1"/>
            <a:r>
              <a:rPr lang="en-US" sz="3300" dirty="0"/>
              <a:t>In the absence of any other proficiency assessment data for individual states and counties, NCES developed a statistical model to provide a general picture of proficiency for all states and counties. </a:t>
            </a:r>
          </a:p>
          <a:p>
            <a:pPr lvl="1"/>
            <a:endParaRPr lang="en-US" sz="3300" dirty="0"/>
          </a:p>
          <a:p>
            <a:pPr lvl="1"/>
            <a:endParaRPr lang="en-US" dirty="0"/>
          </a:p>
        </p:txBody>
      </p:sp>
      <p:sp>
        <p:nvSpPr>
          <p:cNvPr id="6" name="Title 1">
            <a:extLst>
              <a:ext uri="{FF2B5EF4-FFF2-40B4-BE49-F238E27FC236}">
                <a16:creationId xmlns:a16="http://schemas.microsoft.com/office/drawing/2014/main" id="{FCE779B3-F33A-40AE-A3C4-EB79FE91145E}"/>
              </a:ext>
            </a:extLst>
          </p:cNvPr>
          <p:cNvSpPr>
            <a:spLocks noGrp="1"/>
          </p:cNvSpPr>
          <p:nvPr>
            <p:ph type="title"/>
          </p:nvPr>
        </p:nvSpPr>
        <p:spPr>
          <a:xfrm>
            <a:off x="457200" y="274638"/>
            <a:ext cx="8229600" cy="1143000"/>
          </a:xfrm>
        </p:spPr>
        <p:txBody>
          <a:bodyPr>
            <a:normAutofit/>
          </a:bodyPr>
          <a:lstStyle/>
          <a:p>
            <a:r>
              <a:rPr lang="en-US" sz="4400" dirty="0"/>
              <a:t>Why Small Area Estimation</a:t>
            </a:r>
          </a:p>
        </p:txBody>
      </p:sp>
    </p:spTree>
    <p:extLst>
      <p:ext uri="{BB962C8B-B14F-4D97-AF65-F5344CB8AC3E}">
        <p14:creationId xmlns:p14="http://schemas.microsoft.com/office/powerpoint/2010/main" val="311243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7C53C-B500-4FFC-B075-5AFF5683E999}"/>
              </a:ext>
            </a:extLst>
          </p:cNvPr>
          <p:cNvSpPr>
            <a:spLocks noGrp="1"/>
          </p:cNvSpPr>
          <p:nvPr>
            <p:ph idx="1"/>
          </p:nvPr>
        </p:nvSpPr>
        <p:spPr>
          <a:xfrm>
            <a:off x="457200" y="1291682"/>
            <a:ext cx="8229600" cy="4741256"/>
          </a:xfrm>
        </p:spPr>
        <p:txBody>
          <a:bodyPr>
            <a:normAutofit/>
          </a:bodyPr>
          <a:lstStyle/>
          <a:p>
            <a:pPr lvl="1"/>
            <a:endParaRPr lang="en-US" sz="2400" dirty="0"/>
          </a:p>
          <a:p>
            <a:pPr lvl="1"/>
            <a:r>
              <a:rPr lang="en-US" sz="3300" dirty="0"/>
              <a:t>The statistical model used a technique called small area estimation. </a:t>
            </a:r>
          </a:p>
          <a:p>
            <a:pPr lvl="1"/>
            <a:r>
              <a:rPr lang="en-US" sz="3300" dirty="0"/>
              <a:t>This statistical model relies on data from:</a:t>
            </a:r>
            <a:endParaRPr lang="en-US" sz="3800" dirty="0"/>
          </a:p>
          <a:p>
            <a:pPr lvl="2"/>
            <a:r>
              <a:rPr lang="en-US" sz="3300" dirty="0"/>
              <a:t>The Program for the International Assessment of Adult Competencies (PIAAC)</a:t>
            </a:r>
          </a:p>
          <a:p>
            <a:pPr lvl="2"/>
            <a:r>
              <a:rPr lang="en-US" sz="3300" dirty="0"/>
              <a:t>The American Community Survey (ACS)</a:t>
            </a:r>
          </a:p>
          <a:p>
            <a:endParaRPr lang="en-US" dirty="0"/>
          </a:p>
        </p:txBody>
      </p:sp>
      <p:sp>
        <p:nvSpPr>
          <p:cNvPr id="6" name="Title 1">
            <a:extLst>
              <a:ext uri="{FF2B5EF4-FFF2-40B4-BE49-F238E27FC236}">
                <a16:creationId xmlns:a16="http://schemas.microsoft.com/office/drawing/2014/main" id="{FCE779B3-F33A-40AE-A3C4-EB79FE91145E}"/>
              </a:ext>
            </a:extLst>
          </p:cNvPr>
          <p:cNvSpPr>
            <a:spLocks noGrp="1"/>
          </p:cNvSpPr>
          <p:nvPr>
            <p:ph type="title"/>
          </p:nvPr>
        </p:nvSpPr>
        <p:spPr>
          <a:xfrm>
            <a:off x="457200" y="274638"/>
            <a:ext cx="8229600" cy="1143000"/>
          </a:xfrm>
        </p:spPr>
        <p:txBody>
          <a:bodyPr>
            <a:normAutofit/>
          </a:bodyPr>
          <a:lstStyle/>
          <a:p>
            <a:r>
              <a:rPr lang="en-US" sz="4400" dirty="0"/>
              <a:t>Small Area Estimation</a:t>
            </a:r>
          </a:p>
        </p:txBody>
      </p:sp>
    </p:spTree>
    <p:extLst>
      <p:ext uri="{BB962C8B-B14F-4D97-AF65-F5344CB8AC3E}">
        <p14:creationId xmlns:p14="http://schemas.microsoft.com/office/powerpoint/2010/main" val="335924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C76E6-25B4-48E2-AA03-D5EF10048788}"/>
              </a:ext>
            </a:extLst>
          </p:cNvPr>
          <p:cNvSpPr>
            <a:spLocks noGrp="1"/>
          </p:cNvSpPr>
          <p:nvPr>
            <p:ph idx="1"/>
          </p:nvPr>
        </p:nvSpPr>
        <p:spPr>
          <a:xfrm>
            <a:off x="309446" y="1977900"/>
            <a:ext cx="8525108" cy="3658946"/>
          </a:xfrm>
        </p:spPr>
        <p:txBody>
          <a:bodyPr>
            <a:normAutofit/>
          </a:bodyPr>
          <a:lstStyle/>
          <a:p>
            <a:r>
              <a:rPr lang="en-US" sz="3100" dirty="0"/>
              <a:t>PIAAC is an ongoing international study of adults that measures the basic cognitive and workplace skills such as literacy and numeracy </a:t>
            </a:r>
          </a:p>
          <a:p>
            <a:pPr lvl="1"/>
            <a:r>
              <a:rPr lang="en-US" sz="3100" dirty="0"/>
              <a:t>NCES conducts PIAAC in the United States</a:t>
            </a:r>
          </a:p>
          <a:p>
            <a:pPr lvl="1"/>
            <a:r>
              <a:rPr lang="en-US" sz="3100" dirty="0"/>
              <a:t>The model uses PIAAC combined data from 2012, 2014, and 2017</a:t>
            </a:r>
          </a:p>
          <a:p>
            <a:endParaRPr lang="en-US" sz="2800" dirty="0"/>
          </a:p>
          <a:p>
            <a:endParaRPr lang="en-US" sz="2200" dirty="0"/>
          </a:p>
          <a:p>
            <a:pPr marL="457200" lvl="1" indent="0">
              <a:buNone/>
            </a:pPr>
            <a:endParaRPr lang="en-US" sz="1800" dirty="0"/>
          </a:p>
        </p:txBody>
      </p:sp>
      <p:sp>
        <p:nvSpPr>
          <p:cNvPr id="4" name="Title 1">
            <a:extLst>
              <a:ext uri="{FF2B5EF4-FFF2-40B4-BE49-F238E27FC236}">
                <a16:creationId xmlns:a16="http://schemas.microsoft.com/office/drawing/2014/main" id="{220054BB-969D-4A8D-AC0A-1C8D286F834A}"/>
              </a:ext>
            </a:extLst>
          </p:cNvPr>
          <p:cNvSpPr>
            <a:spLocks noGrp="1"/>
          </p:cNvSpPr>
          <p:nvPr>
            <p:ph type="title"/>
          </p:nvPr>
        </p:nvSpPr>
        <p:spPr>
          <a:xfrm>
            <a:off x="457200" y="274637"/>
            <a:ext cx="8229600" cy="1280893"/>
          </a:xfrm>
        </p:spPr>
        <p:txBody>
          <a:bodyPr>
            <a:noAutofit/>
          </a:bodyPr>
          <a:lstStyle/>
          <a:p>
            <a:r>
              <a:rPr lang="en-US" sz="4400" dirty="0"/>
              <a:t>Program for the International Assessment of Adult Competencies</a:t>
            </a:r>
          </a:p>
        </p:txBody>
      </p:sp>
    </p:spTree>
    <p:extLst>
      <p:ext uri="{BB962C8B-B14F-4D97-AF65-F5344CB8AC3E}">
        <p14:creationId xmlns:p14="http://schemas.microsoft.com/office/powerpoint/2010/main" val="332399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007D-1D85-4E1E-B776-D9D7861D6CA6}"/>
              </a:ext>
            </a:extLst>
          </p:cNvPr>
          <p:cNvSpPr>
            <a:spLocks noGrp="1"/>
          </p:cNvSpPr>
          <p:nvPr>
            <p:ph type="title"/>
          </p:nvPr>
        </p:nvSpPr>
        <p:spPr/>
        <p:txBody>
          <a:bodyPr>
            <a:normAutofit/>
          </a:bodyPr>
          <a:lstStyle/>
          <a:p>
            <a:r>
              <a:rPr lang="en-US" sz="4400" dirty="0"/>
              <a:t>American Community Survey</a:t>
            </a:r>
          </a:p>
        </p:txBody>
      </p:sp>
      <p:sp>
        <p:nvSpPr>
          <p:cNvPr id="3" name="Content Placeholder 2">
            <a:extLst>
              <a:ext uri="{FF2B5EF4-FFF2-40B4-BE49-F238E27FC236}">
                <a16:creationId xmlns:a16="http://schemas.microsoft.com/office/drawing/2014/main" id="{9BDDB67A-D7A6-46D4-B9F1-D8FB91B50D81}"/>
              </a:ext>
            </a:extLst>
          </p:cNvPr>
          <p:cNvSpPr>
            <a:spLocks noGrp="1"/>
          </p:cNvSpPr>
          <p:nvPr>
            <p:ph idx="1"/>
          </p:nvPr>
        </p:nvSpPr>
        <p:spPr/>
        <p:txBody>
          <a:bodyPr/>
          <a:lstStyle/>
          <a:p>
            <a:r>
              <a:rPr lang="en-US" dirty="0"/>
              <a:t>ACS is a nationwide survey that provides data on the social, economic, housing, and demographic characteristics of the U.S. population every year</a:t>
            </a:r>
          </a:p>
          <a:p>
            <a:pPr lvl="1"/>
            <a:r>
              <a:rPr lang="en-US" dirty="0"/>
              <a:t>ACS is conducted by the U.S. Census Bureau</a:t>
            </a:r>
          </a:p>
          <a:p>
            <a:pPr lvl="1"/>
            <a:r>
              <a:rPr lang="en-US" dirty="0"/>
              <a:t>The model uses ACS data from 2013-17 to improve the precision of the estimates</a:t>
            </a:r>
          </a:p>
          <a:p>
            <a:endParaRPr lang="en-US" dirty="0"/>
          </a:p>
        </p:txBody>
      </p:sp>
    </p:spTree>
    <p:extLst>
      <p:ext uri="{BB962C8B-B14F-4D97-AF65-F5344CB8AC3E}">
        <p14:creationId xmlns:p14="http://schemas.microsoft.com/office/powerpoint/2010/main" val="3491482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619</TotalTime>
  <Words>2056</Words>
  <Application>Microsoft Office PowerPoint</Application>
  <PresentationFormat>On-screen Show (4:3)</PresentationFormat>
  <Paragraphs>179</Paragraphs>
  <Slides>44</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Segoe UI</vt:lpstr>
      <vt:lpstr>Times</vt:lpstr>
      <vt:lpstr>Times New Roman</vt:lpstr>
      <vt:lpstr>Office Theme</vt:lpstr>
      <vt:lpstr>State and County Proficiency Estimates using PIAAC Skills Map</vt:lpstr>
      <vt:lpstr>Presentation Outline</vt:lpstr>
      <vt:lpstr>Introduction to the U.S. PIAAC Skills Map</vt:lpstr>
      <vt:lpstr>The U.S. PIAAC Skills Map: State and County Indicators of Adult Literacy and Numeracy</vt:lpstr>
      <vt:lpstr>Where do these data come from?</vt:lpstr>
      <vt:lpstr>Why Small Area Estimation</vt:lpstr>
      <vt:lpstr>Small Area Estimation</vt:lpstr>
      <vt:lpstr>Program for the International Assessment of Adult Competencies</vt:lpstr>
      <vt:lpstr>American Community Survey</vt:lpstr>
      <vt:lpstr>How reliable are these estimates?</vt:lpstr>
      <vt:lpstr>What information is available in the Skills Map? – Skills Estimates</vt:lpstr>
      <vt:lpstr>What information is available in the Skills Map? – Contextual Information</vt:lpstr>
      <vt:lpstr>PowerPoint Presentation</vt:lpstr>
      <vt:lpstr>Proficiency Levels: Literacy</vt:lpstr>
      <vt:lpstr>Proficiency Levels: Numeracy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Los Angeles county compare to Santa Barbara county?</vt:lpstr>
      <vt:lpstr>PowerPoint Presentation</vt:lpstr>
      <vt:lpstr>PowerPoint Presentation</vt:lpstr>
      <vt:lpstr>PowerPoint Presentation</vt:lpstr>
      <vt:lpstr>PowerPoint Presentation</vt:lpstr>
      <vt:lpstr>How do Los Angeles County and Santa Barbara County compare in terms of the percentage of adults with less than a high school education?</vt:lpstr>
      <vt:lpstr>PowerPoint Presentation</vt:lpstr>
      <vt:lpstr>PowerPoint Presentation</vt:lpstr>
      <vt:lpstr>PowerPoint Presentation</vt:lpstr>
      <vt:lpstr>How do Los Angeles County and Santa Barbara County rank in comparison to other counties in California?</vt:lpstr>
      <vt:lpstr>L.A. County and Santa Barbara County fall around the bottom third of counties in California by average literacy score. </vt:lpstr>
      <vt:lpstr> The comparison charts and tables contain average scores and proficiency levels for literacy and numeracy for all counties in the state</vt:lpstr>
      <vt:lpstr>How can you download the Skills Map data to answer further questions?</vt:lpstr>
      <vt:lpstr>PowerPoint Presentation</vt:lpstr>
      <vt:lpstr>PowerPoint Presentation</vt:lpstr>
      <vt:lpstr>Resources for further use</vt:lpstr>
      <vt:lpstr>The Skills Map </vt:lpstr>
      <vt:lpstr>Additional Resources</vt:lpstr>
      <vt:lpstr>Additional example questions to answer with the U.S. PIAAC Skills Map can be accessed through this PowerPoint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County Proficiency Estimates using PIAAC Skills Map</dc:title>
  <dc:creator>Herz, Katie (Landeros)</dc:creator>
  <cp:lastModifiedBy>Lesniak, Alexandra</cp:lastModifiedBy>
  <cp:revision>22</cp:revision>
  <dcterms:created xsi:type="dcterms:W3CDTF">2020-10-23T14:05:16Z</dcterms:created>
  <dcterms:modified xsi:type="dcterms:W3CDTF">2021-05-14T14:47:17Z</dcterms:modified>
</cp:coreProperties>
</file>