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1" r:id="rId1"/>
  </p:sldMasterIdLst>
  <p:notesMasterIdLst>
    <p:notesMasterId r:id="rId38"/>
  </p:notesMasterIdLst>
  <p:handoutMasterIdLst>
    <p:handoutMasterId r:id="rId39"/>
  </p:handoutMasterIdLst>
  <p:sldIdLst>
    <p:sldId id="273" r:id="rId2"/>
    <p:sldId id="398" r:id="rId3"/>
    <p:sldId id="376" r:id="rId4"/>
    <p:sldId id="408" r:id="rId5"/>
    <p:sldId id="432" r:id="rId6"/>
    <p:sldId id="369" r:id="rId7"/>
    <p:sldId id="274" r:id="rId8"/>
    <p:sldId id="399" r:id="rId9"/>
    <p:sldId id="409" r:id="rId10"/>
    <p:sldId id="378" r:id="rId11"/>
    <p:sldId id="410" r:id="rId12"/>
    <p:sldId id="411" r:id="rId13"/>
    <p:sldId id="433" r:id="rId14"/>
    <p:sldId id="429" r:id="rId15"/>
    <p:sldId id="431" r:id="rId16"/>
    <p:sldId id="414" r:id="rId17"/>
    <p:sldId id="413" r:id="rId18"/>
    <p:sldId id="390" r:id="rId19"/>
    <p:sldId id="381" r:id="rId20"/>
    <p:sldId id="415" r:id="rId21"/>
    <p:sldId id="416" r:id="rId22"/>
    <p:sldId id="382" r:id="rId23"/>
    <p:sldId id="425" r:id="rId24"/>
    <p:sldId id="418" r:id="rId25"/>
    <p:sldId id="359" r:id="rId26"/>
    <p:sldId id="360" r:id="rId27"/>
    <p:sldId id="385" r:id="rId28"/>
    <p:sldId id="297" r:id="rId29"/>
    <p:sldId id="384" r:id="rId30"/>
    <p:sldId id="420" r:id="rId31"/>
    <p:sldId id="426" r:id="rId32"/>
    <p:sldId id="421" r:id="rId33"/>
    <p:sldId id="422" r:id="rId34"/>
    <p:sldId id="423" r:id="rId35"/>
    <p:sldId id="424" r:id="rId36"/>
    <p:sldId id="38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roui, Jaleh" initials="SJ" lastIdx="18" clrIdx="0">
    <p:extLst>
      <p:ext uri="{19B8F6BF-5375-455C-9EA6-DF929625EA0E}">
        <p15:presenceInfo xmlns:p15="http://schemas.microsoft.com/office/powerpoint/2012/main" userId="S-1-5-21-1472932569-214068005-926709054-14343" providerId="AD"/>
      </p:ext>
    </p:extLst>
  </p:cmAuthor>
  <p:cmAuthor id="2" name="Mamedova, Saida" initials="MS" lastIdx="33" clrIdx="1">
    <p:extLst>
      <p:ext uri="{19B8F6BF-5375-455C-9EA6-DF929625EA0E}">
        <p15:presenceInfo xmlns:p15="http://schemas.microsoft.com/office/powerpoint/2012/main" userId="S-1-5-21-1472932569-214068005-926709054-38312" providerId="AD"/>
      </p:ext>
    </p:extLst>
  </p:cmAuthor>
  <p:cmAuthor id="3" name="Hendel, Keren" initials="HK" lastIdx="12" clrIdx="2">
    <p:extLst>
      <p:ext uri="{19B8F6BF-5375-455C-9EA6-DF929625EA0E}">
        <p15:presenceInfo xmlns:p15="http://schemas.microsoft.com/office/powerpoint/2012/main" userId="S-1-5-21-1472932569-214068005-926709054-77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389"/>
    <a:srgbClr val="D9D9D9"/>
    <a:srgbClr val="663300"/>
    <a:srgbClr val="7852A2"/>
    <a:srgbClr val="92D050"/>
    <a:srgbClr val="5DD5F5"/>
    <a:srgbClr val="4D1A15"/>
    <a:srgbClr val="4A090C"/>
    <a:srgbClr val="0001B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3" autoAdjust="0"/>
    <p:restoredTop sz="96370" autoAdjust="0"/>
  </p:normalViewPr>
  <p:slideViewPr>
    <p:cSldViewPr snapToGrid="0" snapToObjects="1">
      <p:cViewPr varScale="1">
        <p:scale>
          <a:sx n="110" d="100"/>
          <a:sy n="110" d="100"/>
        </p:scale>
        <p:origin x="1566" y="10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kirsch\Documents\PIAAC\PIAAC%20_Publications\Selected%20Tables\Tasks_AutorEt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'T_ A1.5'!$B$13</c:f>
              <c:strCache>
                <c:ptCount val="1"/>
                <c:pt idx="0">
                  <c:v>Routine manual</c:v>
                </c:pt>
              </c:strCache>
            </c:strRef>
          </c:tx>
          <c:cat>
            <c:numRef>
              <c:f>'T_ A1.5'!$A$14:$A$20</c:f>
              <c:numCache>
                <c:formatCode>General</c:formatCode>
                <c:ptCount val="7"/>
                <c:pt idx="0">
                  <c:v>1960</c:v>
                </c:pt>
                <c:pt idx="1">
                  <c:v>1970</c:v>
                </c:pt>
                <c:pt idx="2">
                  <c:v>1980</c:v>
                </c:pt>
                <c:pt idx="3">
                  <c:v>1990</c:v>
                </c:pt>
                <c:pt idx="4">
                  <c:v>2000</c:v>
                </c:pt>
                <c:pt idx="5">
                  <c:v>2006</c:v>
                </c:pt>
                <c:pt idx="6">
                  <c:v>2009</c:v>
                </c:pt>
              </c:numCache>
            </c:numRef>
          </c:cat>
          <c:val>
            <c:numRef>
              <c:f>'T_ A1.5'!$B$14:$B$20</c:f>
              <c:numCache>
                <c:formatCode>0.0</c:formatCode>
                <c:ptCount val="7"/>
                <c:pt idx="0">
                  <c:v>49.995012000000102</c:v>
                </c:pt>
                <c:pt idx="1">
                  <c:v>55.3</c:v>
                </c:pt>
                <c:pt idx="2">
                  <c:v>54.9</c:v>
                </c:pt>
                <c:pt idx="3">
                  <c:v>52.6</c:v>
                </c:pt>
                <c:pt idx="4">
                  <c:v>47.6</c:v>
                </c:pt>
                <c:pt idx="5">
                  <c:v>46</c:v>
                </c:pt>
                <c:pt idx="6">
                  <c:v>45.2</c:v>
                </c:pt>
              </c:numCache>
            </c:numRef>
          </c:val>
          <c:smooth val="0"/>
          <c:extLst>
            <c:ext xmlns:c16="http://schemas.microsoft.com/office/drawing/2014/chart" uri="{C3380CC4-5D6E-409C-BE32-E72D297353CC}">
              <c16:uniqueId val="{00000000-CD49-4911-B465-20D8FA4CB844}"/>
            </c:ext>
          </c:extLst>
        </c:ser>
        <c:ser>
          <c:idx val="1"/>
          <c:order val="1"/>
          <c:tx>
            <c:strRef>
              <c:f>'T_ A1.5'!$C$13</c:f>
              <c:strCache>
                <c:ptCount val="1"/>
                <c:pt idx="0">
                  <c:v>Non-routine manual</c:v>
                </c:pt>
              </c:strCache>
            </c:strRef>
          </c:tx>
          <c:cat>
            <c:numRef>
              <c:f>'T_ A1.5'!$A$14:$A$20</c:f>
              <c:numCache>
                <c:formatCode>General</c:formatCode>
                <c:ptCount val="7"/>
                <c:pt idx="0">
                  <c:v>1960</c:v>
                </c:pt>
                <c:pt idx="1">
                  <c:v>1970</c:v>
                </c:pt>
                <c:pt idx="2">
                  <c:v>1980</c:v>
                </c:pt>
                <c:pt idx="3">
                  <c:v>1990</c:v>
                </c:pt>
                <c:pt idx="4">
                  <c:v>2000</c:v>
                </c:pt>
                <c:pt idx="5">
                  <c:v>2006</c:v>
                </c:pt>
                <c:pt idx="6">
                  <c:v>2009</c:v>
                </c:pt>
              </c:numCache>
            </c:numRef>
          </c:cat>
          <c:val>
            <c:numRef>
              <c:f>'T_ A1.5'!$C$14:$C$20</c:f>
              <c:numCache>
                <c:formatCode>0.0</c:formatCode>
                <c:ptCount val="7"/>
                <c:pt idx="0">
                  <c:v>49.955140999999998</c:v>
                </c:pt>
                <c:pt idx="1">
                  <c:v>47</c:v>
                </c:pt>
                <c:pt idx="2">
                  <c:v>45.2</c:v>
                </c:pt>
                <c:pt idx="3">
                  <c:v>43</c:v>
                </c:pt>
                <c:pt idx="4">
                  <c:v>42.5</c:v>
                </c:pt>
                <c:pt idx="5">
                  <c:v>43.8</c:v>
                </c:pt>
                <c:pt idx="6">
                  <c:v>43.1</c:v>
                </c:pt>
              </c:numCache>
            </c:numRef>
          </c:val>
          <c:smooth val="0"/>
          <c:extLst>
            <c:ext xmlns:c16="http://schemas.microsoft.com/office/drawing/2014/chart" uri="{C3380CC4-5D6E-409C-BE32-E72D297353CC}">
              <c16:uniqueId val="{00000001-CD49-4911-B465-20D8FA4CB844}"/>
            </c:ext>
          </c:extLst>
        </c:ser>
        <c:ser>
          <c:idx val="2"/>
          <c:order val="2"/>
          <c:tx>
            <c:strRef>
              <c:f>'T_ A1.5'!$D$13</c:f>
              <c:strCache>
                <c:ptCount val="1"/>
                <c:pt idx="0">
                  <c:v>Routine cognitive</c:v>
                </c:pt>
              </c:strCache>
            </c:strRef>
          </c:tx>
          <c:cat>
            <c:numRef>
              <c:f>'T_ A1.5'!$A$14:$A$20</c:f>
              <c:numCache>
                <c:formatCode>General</c:formatCode>
                <c:ptCount val="7"/>
                <c:pt idx="0">
                  <c:v>1960</c:v>
                </c:pt>
                <c:pt idx="1">
                  <c:v>1970</c:v>
                </c:pt>
                <c:pt idx="2">
                  <c:v>1980</c:v>
                </c:pt>
                <c:pt idx="3">
                  <c:v>1990</c:v>
                </c:pt>
                <c:pt idx="4">
                  <c:v>2000</c:v>
                </c:pt>
                <c:pt idx="5">
                  <c:v>2006</c:v>
                </c:pt>
                <c:pt idx="6">
                  <c:v>2009</c:v>
                </c:pt>
              </c:numCache>
            </c:numRef>
          </c:cat>
          <c:val>
            <c:numRef>
              <c:f>'T_ A1.5'!$D$14:$D$20</c:f>
              <c:numCache>
                <c:formatCode>0.0</c:formatCode>
                <c:ptCount val="7"/>
                <c:pt idx="0">
                  <c:v>49.962231000000003</c:v>
                </c:pt>
                <c:pt idx="1">
                  <c:v>53.2</c:v>
                </c:pt>
                <c:pt idx="2">
                  <c:v>51.2</c:v>
                </c:pt>
                <c:pt idx="3">
                  <c:v>46.9</c:v>
                </c:pt>
                <c:pt idx="4">
                  <c:v>42.6</c:v>
                </c:pt>
                <c:pt idx="5">
                  <c:v>41</c:v>
                </c:pt>
                <c:pt idx="6">
                  <c:v>39.5</c:v>
                </c:pt>
              </c:numCache>
            </c:numRef>
          </c:val>
          <c:smooth val="0"/>
          <c:extLst>
            <c:ext xmlns:c16="http://schemas.microsoft.com/office/drawing/2014/chart" uri="{C3380CC4-5D6E-409C-BE32-E72D297353CC}">
              <c16:uniqueId val="{00000002-CD49-4911-B465-20D8FA4CB844}"/>
            </c:ext>
          </c:extLst>
        </c:ser>
        <c:ser>
          <c:idx val="3"/>
          <c:order val="3"/>
          <c:tx>
            <c:strRef>
              <c:f>'T_ A1.5'!$E$13</c:f>
              <c:strCache>
                <c:ptCount val="1"/>
                <c:pt idx="0">
                  <c:v>Non-routine analytic</c:v>
                </c:pt>
              </c:strCache>
            </c:strRef>
          </c:tx>
          <c:cat>
            <c:numRef>
              <c:f>'T_ A1.5'!$A$14:$A$20</c:f>
              <c:numCache>
                <c:formatCode>General</c:formatCode>
                <c:ptCount val="7"/>
                <c:pt idx="0">
                  <c:v>1960</c:v>
                </c:pt>
                <c:pt idx="1">
                  <c:v>1970</c:v>
                </c:pt>
                <c:pt idx="2">
                  <c:v>1980</c:v>
                </c:pt>
                <c:pt idx="3">
                  <c:v>1990</c:v>
                </c:pt>
                <c:pt idx="4">
                  <c:v>2000</c:v>
                </c:pt>
                <c:pt idx="5">
                  <c:v>2006</c:v>
                </c:pt>
                <c:pt idx="6">
                  <c:v>2009</c:v>
                </c:pt>
              </c:numCache>
            </c:numRef>
          </c:cat>
          <c:val>
            <c:numRef>
              <c:f>'T_ A1.5'!$E$14:$E$20</c:f>
              <c:numCache>
                <c:formatCode>0.0</c:formatCode>
                <c:ptCount val="7"/>
                <c:pt idx="0">
                  <c:v>49.973281</c:v>
                </c:pt>
                <c:pt idx="1">
                  <c:v>51.5</c:v>
                </c:pt>
                <c:pt idx="2">
                  <c:v>57.5</c:v>
                </c:pt>
                <c:pt idx="3">
                  <c:v>60.8</c:v>
                </c:pt>
                <c:pt idx="4">
                  <c:v>64.2</c:v>
                </c:pt>
                <c:pt idx="5" formatCode="General">
                  <c:v>63.3</c:v>
                </c:pt>
                <c:pt idx="6" formatCode="General">
                  <c:v>63.9</c:v>
                </c:pt>
              </c:numCache>
            </c:numRef>
          </c:val>
          <c:smooth val="0"/>
          <c:extLst>
            <c:ext xmlns:c16="http://schemas.microsoft.com/office/drawing/2014/chart" uri="{C3380CC4-5D6E-409C-BE32-E72D297353CC}">
              <c16:uniqueId val="{00000003-CD49-4911-B465-20D8FA4CB844}"/>
            </c:ext>
          </c:extLst>
        </c:ser>
        <c:ser>
          <c:idx val="4"/>
          <c:order val="4"/>
          <c:tx>
            <c:strRef>
              <c:f>'T_ A1.5'!$F$13</c:f>
              <c:strCache>
                <c:ptCount val="1"/>
                <c:pt idx="0">
                  <c:v>Non-routine interpersonal</c:v>
                </c:pt>
              </c:strCache>
            </c:strRef>
          </c:tx>
          <c:cat>
            <c:numRef>
              <c:f>'T_ A1.5'!$A$14:$A$20</c:f>
              <c:numCache>
                <c:formatCode>General</c:formatCode>
                <c:ptCount val="7"/>
                <c:pt idx="0">
                  <c:v>1960</c:v>
                </c:pt>
                <c:pt idx="1">
                  <c:v>1970</c:v>
                </c:pt>
                <c:pt idx="2">
                  <c:v>1980</c:v>
                </c:pt>
                <c:pt idx="3">
                  <c:v>1990</c:v>
                </c:pt>
                <c:pt idx="4">
                  <c:v>2000</c:v>
                </c:pt>
                <c:pt idx="5">
                  <c:v>2006</c:v>
                </c:pt>
                <c:pt idx="6">
                  <c:v>2009</c:v>
                </c:pt>
              </c:numCache>
            </c:numRef>
          </c:cat>
          <c:val>
            <c:numRef>
              <c:f>'T_ A1.5'!$F$14:$F$20</c:f>
              <c:numCache>
                <c:formatCode>0.0</c:formatCode>
                <c:ptCount val="7"/>
                <c:pt idx="0">
                  <c:v>49.964084999999997</c:v>
                </c:pt>
                <c:pt idx="1">
                  <c:v>49.9</c:v>
                </c:pt>
                <c:pt idx="2">
                  <c:v>57.9</c:v>
                </c:pt>
                <c:pt idx="3">
                  <c:v>62.4</c:v>
                </c:pt>
                <c:pt idx="4">
                  <c:v>66.400000000000006</c:v>
                </c:pt>
                <c:pt idx="5" formatCode="General">
                  <c:v>66.099999999999994</c:v>
                </c:pt>
                <c:pt idx="6" formatCode="General">
                  <c:v>66.7</c:v>
                </c:pt>
              </c:numCache>
            </c:numRef>
          </c:val>
          <c:smooth val="0"/>
          <c:extLst>
            <c:ext xmlns:c16="http://schemas.microsoft.com/office/drawing/2014/chart" uri="{C3380CC4-5D6E-409C-BE32-E72D297353CC}">
              <c16:uniqueId val="{00000004-CD49-4911-B465-20D8FA4CB844}"/>
            </c:ext>
          </c:extLst>
        </c:ser>
        <c:dLbls>
          <c:showLegendKey val="0"/>
          <c:showVal val="0"/>
          <c:showCatName val="0"/>
          <c:showSerName val="0"/>
          <c:showPercent val="0"/>
          <c:showBubbleSize val="0"/>
        </c:dLbls>
        <c:marker val="1"/>
        <c:smooth val="0"/>
        <c:axId val="329592560"/>
        <c:axId val="329589032"/>
      </c:lineChart>
      <c:catAx>
        <c:axId val="329592560"/>
        <c:scaling>
          <c:orientation val="minMax"/>
        </c:scaling>
        <c:delete val="0"/>
        <c:axPos val="b"/>
        <c:numFmt formatCode="General" sourceLinked="1"/>
        <c:majorTickMark val="out"/>
        <c:minorTickMark val="none"/>
        <c:tickLblPos val="nextTo"/>
        <c:crossAx val="329589032"/>
        <c:crosses val="autoZero"/>
        <c:auto val="1"/>
        <c:lblAlgn val="ctr"/>
        <c:lblOffset val="100"/>
        <c:noMultiLvlLbl val="0"/>
      </c:catAx>
      <c:valAx>
        <c:axId val="329589032"/>
        <c:scaling>
          <c:orientation val="minMax"/>
          <c:max val="70"/>
          <c:min val="35"/>
        </c:scaling>
        <c:delete val="0"/>
        <c:axPos val="l"/>
        <c:majorGridlines/>
        <c:numFmt formatCode="0.0" sourceLinked="1"/>
        <c:majorTickMark val="out"/>
        <c:minorTickMark val="none"/>
        <c:tickLblPos val="nextTo"/>
        <c:crossAx val="329592560"/>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B581B0-F06A-594F-AF21-DAFC906456D4}" type="datetimeFigureOut">
              <a:rPr lang="en-US" smtClean="0"/>
              <a:pPr/>
              <a:t>7/9/2018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6A5437-AC11-6346-997E-3F774645E818}" type="slidenum">
              <a:rPr lang="en-US" smtClean="0"/>
              <a:pPr/>
              <a:t>‹#›</a:t>
            </a:fld>
            <a:endParaRPr lang="en-US"/>
          </a:p>
        </p:txBody>
      </p:sp>
    </p:spTree>
    <p:extLst>
      <p:ext uri="{BB962C8B-B14F-4D97-AF65-F5344CB8AC3E}">
        <p14:creationId xmlns:p14="http://schemas.microsoft.com/office/powerpoint/2010/main" val="3003910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375D1-A7EF-4646-9D10-D249BFF916D3}" type="datetimeFigureOut">
              <a:rPr lang="en-US" smtClean="0"/>
              <a:pPr/>
              <a:t>7/9/2018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246B9-6A0E-4B4A-85AB-847EC13C4C2F}" type="slidenum">
              <a:rPr lang="en-US" smtClean="0"/>
              <a:pPr/>
              <a:t>‹#›</a:t>
            </a:fld>
            <a:endParaRPr lang="en-US"/>
          </a:p>
        </p:txBody>
      </p:sp>
    </p:spTree>
    <p:extLst>
      <p:ext uri="{BB962C8B-B14F-4D97-AF65-F5344CB8AC3E}">
        <p14:creationId xmlns:p14="http://schemas.microsoft.com/office/powerpoint/2010/main" val="25523493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T-Tests</a:t>
            </a:r>
            <a:r>
              <a:rPr lang="en-US" baseline="0" dirty="0"/>
              <a:t> were</a:t>
            </a:r>
            <a:r>
              <a:rPr lang="en-US" dirty="0"/>
              <a:t> necessary.</a:t>
            </a:r>
          </a:p>
        </p:txBody>
      </p:sp>
      <p:sp>
        <p:nvSpPr>
          <p:cNvPr id="4" name="Slide Number Placeholder 3"/>
          <p:cNvSpPr>
            <a:spLocks noGrp="1"/>
          </p:cNvSpPr>
          <p:nvPr>
            <p:ph type="sldNum" sz="quarter" idx="10"/>
          </p:nvPr>
        </p:nvSpPr>
        <p:spPr/>
        <p:txBody>
          <a:bodyPr/>
          <a:lstStyle/>
          <a:p>
            <a:fld id="{5CEA59CA-4453-4BC7-B613-75E810024494}" type="slidenum">
              <a:rPr lang="en-US" smtClean="0"/>
              <a:pPr/>
              <a:t>4</a:t>
            </a:fld>
            <a:endParaRPr lang="en-US"/>
          </a:p>
        </p:txBody>
      </p:sp>
    </p:spTree>
    <p:extLst>
      <p:ext uri="{BB962C8B-B14F-4D97-AF65-F5344CB8AC3E}">
        <p14:creationId xmlns:p14="http://schemas.microsoft.com/office/powerpoint/2010/main" val="133761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T-test were</a:t>
            </a:r>
            <a:r>
              <a:rPr lang="en-US" baseline="0" dirty="0"/>
              <a:t> done </a:t>
            </a:r>
            <a:r>
              <a:rPr lang="en-US" dirty="0"/>
              <a:t>on </a:t>
            </a:r>
            <a:r>
              <a:rPr lang="en-US" baseline="0" dirty="0"/>
              <a:t>combined Below Level 1, Level 1, and Level 2 estimates for White vs. Black; White vs. Hispanic; and White vs. Other race. </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17</a:t>
            </a:fld>
            <a:endParaRPr lang="en-US"/>
          </a:p>
        </p:txBody>
      </p:sp>
    </p:spTree>
    <p:extLst>
      <p:ext uri="{BB962C8B-B14F-4D97-AF65-F5344CB8AC3E}">
        <p14:creationId xmlns:p14="http://schemas.microsoft.com/office/powerpoint/2010/main" val="279845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T-tests were</a:t>
            </a:r>
            <a:r>
              <a:rPr lang="en-US" baseline="0" dirty="0"/>
              <a:t> done comparing the average reading index for each lower level vs. each higher level, comparing the average for Below Level 1 vs. Level 3; Below Level 1 vs. Level 4/5; Level 1 vs. Level 3; Level 1 vs. Level 4/5; Level 2 vs. Level 3; and Level 2 vs. Level 4/5. </a:t>
            </a:r>
            <a:endParaRPr lang="en-US" dirty="0"/>
          </a:p>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20</a:t>
            </a:fld>
            <a:endParaRPr lang="en-US"/>
          </a:p>
        </p:txBody>
      </p:sp>
    </p:spTree>
    <p:extLst>
      <p:ext uri="{BB962C8B-B14F-4D97-AF65-F5344CB8AC3E}">
        <p14:creationId xmlns:p14="http://schemas.microsoft.com/office/powerpoint/2010/main" val="2053692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T-tests were</a:t>
            </a:r>
            <a:r>
              <a:rPr lang="en-US" baseline="0" dirty="0"/>
              <a:t> done comparing the average writing index for each lower level vs. each higher level, comparing the average for Below Level 1 vs. Level 3; Below Level 1 vs. Level 4/5; Level 1 vs. Level 3; Level 1 vs. Level 4/5; Level 2 vs. Level 3; and Level 2 vs. Level 4/5. </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21</a:t>
            </a:fld>
            <a:endParaRPr lang="en-US"/>
          </a:p>
        </p:txBody>
      </p:sp>
    </p:spTree>
    <p:extLst>
      <p:ext uri="{BB962C8B-B14F-4D97-AF65-F5344CB8AC3E}">
        <p14:creationId xmlns:p14="http://schemas.microsoft.com/office/powerpoint/2010/main" val="1241409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T-tests were</a:t>
            </a:r>
            <a:r>
              <a:rPr lang="en-US" baseline="0" dirty="0"/>
              <a:t> done comparing the percentage in the combined top quintile + upper middle quintile for each lower level vs. each higher level, comparing the percentage for Below Level 1 vs. Level 3; Below Level 1 vs. Level 4/5; Level 1 vs. Level 3; Level 1 vs. Level 4/5; Level 2 vs. Level 3; and Level 2 vs. Level 4/5. </a:t>
            </a:r>
            <a:endParaRPr lang="en-US" dirty="0"/>
          </a:p>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23</a:t>
            </a:fld>
            <a:endParaRPr lang="en-US"/>
          </a:p>
        </p:txBody>
      </p:sp>
    </p:spTree>
    <p:extLst>
      <p:ext uri="{BB962C8B-B14F-4D97-AF65-F5344CB8AC3E}">
        <p14:creationId xmlns:p14="http://schemas.microsoft.com/office/powerpoint/2010/main" val="4097108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T-tests were done</a:t>
            </a:r>
            <a:r>
              <a:rPr lang="en-US" baseline="0" dirty="0"/>
              <a:t> comparing the percentage of low-skilled adults (combined Below Level 1, Level 1, Level 2) in the U.S. in the bottom quintile of income to the percentage of low-skilled adults (combined Below Level 1, Level 1, Level 2) in the International Average.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T-tests were also done</a:t>
            </a:r>
            <a:r>
              <a:rPr lang="en-US" baseline="0" dirty="0"/>
              <a:t> comparing the percentage of low-skilled adults (combined Below Level 1, Level 1, Level 2) in the U.S. in the bottom quintile of income to the percentage of low-skilled adults (combined Below Level 1, Level 1, Level 2) in each other country displayed here. The percentages in these other countries were not significantly different than in the U.S. </a:t>
            </a:r>
          </a:p>
          <a:p>
            <a:endParaRPr lang="en-US" dirty="0"/>
          </a:p>
          <a:p>
            <a:r>
              <a:rPr lang="en-US" dirty="0"/>
              <a:t>Countries</a:t>
            </a:r>
            <a:r>
              <a:rPr lang="en-US" baseline="0" dirty="0"/>
              <a:t> are listed in alphabetical order.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2278301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Coefficients from the OLS regression of log hourly wages (including bonuses, in PPP-adjusted USD) on years of education and proficiency, directly interpreted as percentage effects on wages. Coefficients adjusted for age, gender, foreign-born status and tenure. The wage distribution was trimmed to eliminate the 1st and 99th percentiles. All values are statistically significant. The regression sample includes only employees. Years of education have a standard deviation of 3.05, literacy has a standard deviation of 45.76.</a:t>
            </a:r>
          </a:p>
          <a:p>
            <a:r>
              <a:rPr lang="en-US" dirty="0"/>
              <a:t>Countries are ranked in descending order of the effect of proficiency.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2568483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Coefficients from the OLS regression of log hourly wages (including bonuses, in PPP-adjusted USD) on proficiency, directly interpreted as percentage effects on wages. Coefficients adjusted for age, gender, foreign-born status and tenure. The wage distribution was trimmed to eliminate the 1st and 99th percentiles. The regression sample includes only employees. Literacy has a standard deviation of 45.76</a:t>
            </a:r>
          </a:p>
          <a:p>
            <a:r>
              <a:rPr lang="en-US" dirty="0"/>
              <a:t>Countries are ranked in descending order of the effect of literacy proficiency on wages for upper secondary-educated employees.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2568483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Countries are ranked in descending order of the percentage of adults scoring below Level 1 in literacy in adult education and training during year prior to the survey. </a:t>
            </a:r>
            <a:r>
              <a:rPr lang="en-US" sz="1200" kern="1200" dirty="0">
                <a:solidFill>
                  <a:schemeClr val="tx1"/>
                </a:solidFill>
                <a:effectLst/>
                <a:latin typeface="+mn-lt"/>
                <a:ea typeface="+mn-ea"/>
                <a:cs typeface="+mn-cs"/>
              </a:rPr>
              <a:t>The participation rate in adult education and training is calculated by excluding students who are considered to still be in their first formal cycle of studies. However, youths aged 16-19 who recently completed or are still in a short duration ISCED 3C or below are considered as adult learners. Similarly, youths aged 20-24 who recently completed or are still in ISCED 3A,B,C or below are considered as adult learners.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28</a:t>
            </a:fld>
            <a:endParaRPr lang="en-US"/>
          </a:p>
        </p:txBody>
      </p:sp>
    </p:spTree>
    <p:extLst>
      <p:ext uri="{BB962C8B-B14F-4D97-AF65-F5344CB8AC3E}">
        <p14:creationId xmlns:p14="http://schemas.microsoft.com/office/powerpoint/2010/main" val="1033131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T-test was done comparing the percentage with 1-24 hours of non-formal education in the low-skilled population (combined Below Level 1, Level 1, </a:t>
            </a:r>
            <a:r>
              <a:rPr lang="en-US" dirty="0"/>
              <a:t>Level 2</a:t>
            </a:r>
            <a:r>
              <a:rPr lang="en-US" baseline="0" dirty="0"/>
              <a:t>) vs. the percentage in the high-skilled population (combined Level 3, Level 4/5).</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30</a:t>
            </a:fld>
            <a:endParaRPr lang="en-US"/>
          </a:p>
        </p:txBody>
      </p:sp>
    </p:spTree>
    <p:extLst>
      <p:ext uri="{BB962C8B-B14F-4D97-AF65-F5344CB8AC3E}">
        <p14:creationId xmlns:p14="http://schemas.microsoft.com/office/powerpoint/2010/main" val="3004966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T-tests were done</a:t>
            </a:r>
            <a:r>
              <a:rPr lang="en-US" sz="1200" b="0" i="0" u="none" strike="noStrike" kern="1200" baseline="0" dirty="0">
                <a:solidFill>
                  <a:schemeClr val="tx1"/>
                </a:solidFill>
                <a:effectLst/>
                <a:latin typeface="+mn-lt"/>
                <a:ea typeface="+mn-ea"/>
                <a:cs typeface="+mn-cs"/>
              </a:rPr>
              <a:t> comparing the percentage for each most common reason (too busy at work, cost, family responsibilities including childcare, and time that a course was offered) vs. each less common reason (other, something unexpected came up, lack of employer’s support, did not have prerequisites) for the population of workers. </a:t>
            </a:r>
            <a:endParaRPr lang="en-US" dirty="0"/>
          </a:p>
        </p:txBody>
      </p:sp>
      <p:sp>
        <p:nvSpPr>
          <p:cNvPr id="4" name="Slide Number Placeholder 3"/>
          <p:cNvSpPr>
            <a:spLocks noGrp="1"/>
          </p:cNvSpPr>
          <p:nvPr>
            <p:ph type="sldNum" sz="quarter" idx="10"/>
          </p:nvPr>
        </p:nvSpPr>
        <p:spPr/>
        <p:txBody>
          <a:bodyPr/>
          <a:lstStyle/>
          <a:p>
            <a:fld id="{4E2246B9-6A0E-4B4A-85AB-847EC13C4C2F}" type="slidenum">
              <a:rPr lang="en-US" smtClean="0"/>
              <a:pPr/>
              <a:t>32</a:t>
            </a:fld>
            <a:endParaRPr lang="en-US"/>
          </a:p>
        </p:txBody>
      </p:sp>
    </p:spTree>
    <p:extLst>
      <p:ext uri="{BB962C8B-B14F-4D97-AF65-F5344CB8AC3E}">
        <p14:creationId xmlns:p14="http://schemas.microsoft.com/office/powerpoint/2010/main" val="281801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T-tests were done on </a:t>
            </a:r>
            <a:r>
              <a:rPr lang="en-US" baseline="0" dirty="0"/>
              <a:t>combined Below Level 1, Level 1, and Level 2 estimates for employed full-time vs. employed part-time and employed full-time vs. unemployed.</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5</a:t>
            </a:fld>
            <a:endParaRPr lang="en-US"/>
          </a:p>
        </p:txBody>
      </p:sp>
    </p:spTree>
    <p:extLst>
      <p:ext uri="{BB962C8B-B14F-4D97-AF65-F5344CB8AC3E}">
        <p14:creationId xmlns:p14="http://schemas.microsoft.com/office/powerpoint/2010/main" val="1945071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T-tests were</a:t>
            </a:r>
            <a:r>
              <a:rPr lang="en-US" baseline="0" dirty="0"/>
              <a:t> done comparing the percentage of those who reported each of the reasons for not participating in education and training in the low-skilled population (combined Below Level 1, Level 1, </a:t>
            </a:r>
            <a:r>
              <a:rPr lang="en-US" dirty="0"/>
              <a:t>Level 2</a:t>
            </a:r>
            <a:r>
              <a:rPr lang="en-US" baseline="0" dirty="0"/>
              <a:t>) vs. the percentage in the combined high-skilled population (combined Level 3, Level 4/5).</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33</a:t>
            </a:fld>
            <a:endParaRPr lang="en-US"/>
          </a:p>
        </p:txBody>
      </p:sp>
    </p:spTree>
    <p:extLst>
      <p:ext uri="{BB962C8B-B14F-4D97-AF65-F5344CB8AC3E}">
        <p14:creationId xmlns:p14="http://schemas.microsoft.com/office/powerpoint/2010/main" val="181984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T-test was done</a:t>
            </a:r>
            <a:r>
              <a:rPr lang="en-US" baseline="0" dirty="0"/>
              <a:t> comparing the percentage whose employers paid expenses (totally + partly paid) in the low-skilled population (combined Below Level 1, Level 1, Level 2) vs. the percentage in the high-skilled population (combined Level 3, Level 4/5).</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34</a:t>
            </a:fld>
            <a:endParaRPr lang="en-US"/>
          </a:p>
        </p:txBody>
      </p:sp>
    </p:spTree>
    <p:extLst>
      <p:ext uri="{BB962C8B-B14F-4D97-AF65-F5344CB8AC3E}">
        <p14:creationId xmlns:p14="http://schemas.microsoft.com/office/powerpoint/2010/main" val="3565487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T-test was done</a:t>
            </a:r>
            <a:r>
              <a:rPr lang="en-US" baseline="0" dirty="0"/>
              <a:t> comparing the percentage whose employers paid expenses (totally + partly paid) in the low-skilled population (combined Below Level 1, Level 1, </a:t>
            </a:r>
            <a:r>
              <a:rPr lang="en-US" dirty="0"/>
              <a:t>Level 2)</a:t>
            </a:r>
            <a:r>
              <a:rPr lang="en-US" baseline="0" dirty="0"/>
              <a:t> vs. the percentage in the high-skilled population (combined Level 3, Level 4/5).</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35</a:t>
            </a:fld>
            <a:endParaRPr lang="en-US"/>
          </a:p>
        </p:txBody>
      </p:sp>
    </p:spTree>
    <p:extLst>
      <p:ext uri="{BB962C8B-B14F-4D97-AF65-F5344CB8AC3E}">
        <p14:creationId xmlns:p14="http://schemas.microsoft.com/office/powerpoint/2010/main" val="19840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212651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T-tests were done on </a:t>
            </a:r>
            <a:r>
              <a:rPr lang="en-US" baseline="0" dirty="0"/>
              <a:t>combined Below Level 1, Level 1, and Level 2 estimates for skilled workers in the U.S. and internationally vs 25% (a quarter) and semi-skilled white-collar workers in the U.S. and internationally vs 50% (a half).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231070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T-tests were</a:t>
            </a:r>
            <a:r>
              <a:rPr lang="en-US" baseline="0" dirty="0"/>
              <a:t> done </a:t>
            </a:r>
            <a:r>
              <a:rPr lang="en-US" dirty="0"/>
              <a:t>on </a:t>
            </a:r>
            <a:r>
              <a:rPr lang="en-US" baseline="0" dirty="0"/>
              <a:t>combined Below Level 1, Level 1, and Level 2 estimates for workers in skilled occupations vs. workers in semi-skilled white-collar occupations; workers in skilled occupations vs. workers in semi-skilled blue-collar occupations; and workers in skilled occupations vs. workers in unskilled occupations.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11</a:t>
            </a:fld>
            <a:endParaRPr lang="en-US"/>
          </a:p>
        </p:txBody>
      </p:sp>
    </p:spTree>
    <p:extLst>
      <p:ext uri="{BB962C8B-B14F-4D97-AF65-F5344CB8AC3E}">
        <p14:creationId xmlns:p14="http://schemas.microsoft.com/office/powerpoint/2010/main" val="2005019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Industry</a:t>
            </a:r>
            <a:r>
              <a:rPr lang="en-US" baseline="0" dirty="0"/>
              <a:t> categories were r</a:t>
            </a:r>
            <a:r>
              <a:rPr lang="en-US" dirty="0"/>
              <a:t>anked by percentage</a:t>
            </a:r>
            <a:r>
              <a:rPr lang="en-US" baseline="0" dirty="0"/>
              <a:t> of low-skilled population (</a:t>
            </a:r>
            <a:r>
              <a:rPr lang="en-US" dirty="0"/>
              <a:t>combined </a:t>
            </a:r>
            <a:r>
              <a:rPr lang="en-US" baseline="0" dirty="0"/>
              <a:t>Below Level 1, Level 1, </a:t>
            </a:r>
            <a:r>
              <a:rPr lang="en-US" dirty="0"/>
              <a:t>Level 2</a:t>
            </a:r>
            <a:r>
              <a:rPr lang="en-US" baseline="0" dirty="0"/>
              <a:t>); </a:t>
            </a:r>
            <a:r>
              <a:rPr lang="en-US" dirty="0"/>
              <a:t>ranking</a:t>
            </a:r>
            <a:r>
              <a:rPr lang="en-US" baseline="0" dirty="0"/>
              <a:t> is based on the unrounded estimates.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T-tests were done for each industry between the percentage of low-skilled population (combined Below level 1, Level 1, and Level 2) workers vs. average combined estimate for all workers (46%). </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12</a:t>
            </a:fld>
            <a:endParaRPr lang="en-US"/>
          </a:p>
        </p:txBody>
      </p:sp>
    </p:spTree>
    <p:extLst>
      <p:ext uri="{BB962C8B-B14F-4D97-AF65-F5344CB8AC3E}">
        <p14:creationId xmlns:p14="http://schemas.microsoft.com/office/powerpoint/2010/main" val="3127832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T-tests were done comparing the percentage of males in the total working population vs. the percentage of males in the low-skilled population (combined Below Level 1, Level 1, </a:t>
            </a:r>
            <a:r>
              <a:rPr lang="en-US" dirty="0"/>
              <a:t>Level 2</a:t>
            </a:r>
            <a:r>
              <a:rPr lang="en-US" baseline="0" dirty="0"/>
              <a:t>) and the percentage of females in the total working population vs. the percentage of females in the low-skilled population (combined Below Level 1, Level 1, </a:t>
            </a:r>
            <a:r>
              <a:rPr lang="en-US" dirty="0"/>
              <a:t>Level 2</a:t>
            </a:r>
            <a:r>
              <a:rPr lang="en-US" baseline="0" dirty="0"/>
              <a:t>). </a:t>
            </a:r>
          </a:p>
        </p:txBody>
      </p:sp>
      <p:sp>
        <p:nvSpPr>
          <p:cNvPr id="4" name="Slide Number Placeholder 3"/>
          <p:cNvSpPr>
            <a:spLocks noGrp="1"/>
          </p:cNvSpPr>
          <p:nvPr>
            <p:ph type="sldNum" sz="quarter" idx="10"/>
          </p:nvPr>
        </p:nvSpPr>
        <p:spPr/>
        <p:txBody>
          <a:bodyPr/>
          <a:lstStyle/>
          <a:p>
            <a:fld id="{5CEA59CA-4453-4BC7-B613-75E810024494}" type="slidenum">
              <a:rPr lang="en-US" smtClean="0"/>
              <a:pPr/>
              <a:t>14</a:t>
            </a:fld>
            <a:endParaRPr lang="en-US"/>
          </a:p>
        </p:txBody>
      </p:sp>
    </p:spTree>
    <p:extLst>
      <p:ext uri="{BB962C8B-B14F-4D97-AF65-F5344CB8AC3E}">
        <p14:creationId xmlns:p14="http://schemas.microsoft.com/office/powerpoint/2010/main" val="1305252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T-test were</a:t>
            </a:r>
            <a:r>
              <a:rPr lang="en-US" baseline="0" dirty="0"/>
              <a:t> done </a:t>
            </a:r>
            <a:r>
              <a:rPr lang="en-US" dirty="0"/>
              <a:t>on </a:t>
            </a:r>
            <a:r>
              <a:rPr lang="en-US" baseline="0" dirty="0"/>
              <a:t>combined Below Level 1, Level 1, and Level 2 estimates for workers ages 25-34 vs. workers 16-24; workers ages 25-34 vs. workers 35-44; workers ages 25-34 vs. workers 45-54;p and workers ages 25-34 vs. workers 55-65.</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15</a:t>
            </a:fld>
            <a:endParaRPr lang="en-US"/>
          </a:p>
        </p:txBody>
      </p:sp>
    </p:spTree>
    <p:extLst>
      <p:ext uri="{BB962C8B-B14F-4D97-AF65-F5344CB8AC3E}">
        <p14:creationId xmlns:p14="http://schemas.microsoft.com/office/powerpoint/2010/main" val="2364049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T-test was done comparing the percentage foreign born in the total working population vs. the percentage foreign born in the low-skilled population (combined Below Level 1, Level 1, </a:t>
            </a:r>
            <a:r>
              <a:rPr lang="en-US" dirty="0"/>
              <a:t>Level 2</a:t>
            </a:r>
            <a:r>
              <a:rPr lang="en-US" baseline="0" dirty="0"/>
              <a:t>). </a:t>
            </a:r>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16</a:t>
            </a:fld>
            <a:endParaRPr lang="en-US"/>
          </a:p>
        </p:txBody>
      </p:sp>
    </p:spTree>
    <p:extLst>
      <p:ext uri="{BB962C8B-B14F-4D97-AF65-F5344CB8AC3E}">
        <p14:creationId xmlns:p14="http://schemas.microsoft.com/office/powerpoint/2010/main" val="242057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84605-F59B-A347-BDC9-15C9FF0B2D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84605-F59B-A347-BDC9-15C9FF0B2D90}" type="slidenum">
              <a:rPr lang="en-US" smtClean="0"/>
              <a:pPr/>
              <a:t>‹#›</a:t>
            </a:fld>
            <a:endParaRPr lang="en-US" dirty="0"/>
          </a:p>
        </p:txBody>
      </p:sp>
      <p:pic>
        <p:nvPicPr>
          <p:cNvPr id="9" name="Picture 8" descr="Developed by AIR logo.jpg"/>
          <p:cNvPicPr>
            <a:picLocks noChangeAspect="1"/>
          </p:cNvPicPr>
          <p:nvPr userDrawn="1"/>
        </p:nvPicPr>
        <p:blipFill>
          <a:blip r:embed="rId13"/>
          <a:stretch>
            <a:fillRect/>
          </a:stretch>
        </p:blipFill>
        <p:spPr>
          <a:xfrm>
            <a:off x="255138" y="6229350"/>
            <a:ext cx="1457325" cy="628650"/>
          </a:xfrm>
          <a:prstGeom prst="rect">
            <a:avLst/>
          </a:prstGeom>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q"/>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nces.ed.gov/surveys/international/id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362" y="1844447"/>
            <a:ext cx="7772400" cy="1751184"/>
          </a:xfrm>
          <a:solidFill>
            <a:schemeClr val="bg1">
              <a:lumMod val="85000"/>
            </a:schemeClr>
          </a:solidFill>
          <a:ln w="19050">
            <a:solidFill>
              <a:srgbClr val="0070C0"/>
            </a:solidFill>
          </a:ln>
        </p:spPr>
        <p:txBody>
          <a:bodyPr>
            <a:noAutofit/>
          </a:bodyPr>
          <a:lstStyle/>
          <a:p>
            <a:r>
              <a:rPr lang="en-US" dirty="0">
                <a:solidFill>
                  <a:srgbClr val="000000"/>
                </a:solidFill>
              </a:rPr>
              <a:t>U.S. Low-Skilled Workers:</a:t>
            </a:r>
            <a:br>
              <a:rPr lang="en-US" dirty="0">
                <a:solidFill>
                  <a:srgbClr val="000000"/>
                </a:solidFill>
              </a:rPr>
            </a:br>
            <a:r>
              <a:rPr lang="en-US" sz="3600" dirty="0">
                <a:solidFill>
                  <a:srgbClr val="000000"/>
                </a:solidFill>
              </a:rPr>
              <a:t>Focus on Literacy Skills</a:t>
            </a:r>
            <a:endParaRPr lang="en-US" dirty="0">
              <a:solidFill>
                <a:srgbClr val="00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231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223"/>
            <a:ext cx="8229600" cy="1594969"/>
          </a:xfrm>
          <a:solidFill>
            <a:srgbClr val="D9D9D9"/>
          </a:solidFill>
          <a:ln>
            <a:solidFill>
              <a:srgbClr val="48709F"/>
            </a:solidFill>
          </a:ln>
        </p:spPr>
        <p:txBody>
          <a:bodyPr>
            <a:noAutofit/>
          </a:bodyPr>
          <a:lstStyle/>
          <a:p>
            <a:r>
              <a:rPr lang="en-US" dirty="0"/>
              <a:t>Where are low-skilled adults in the U.S. working?</a:t>
            </a:r>
          </a:p>
        </p:txBody>
      </p:sp>
      <p:sp>
        <p:nvSpPr>
          <p:cNvPr id="3" name="Slide Number Placeholder 2"/>
          <p:cNvSpPr>
            <a:spLocks noGrp="1"/>
          </p:cNvSpPr>
          <p:nvPr>
            <p:ph type="sldNum" sz="quarter" idx="12"/>
          </p:nvPr>
        </p:nvSpPr>
        <p:spPr/>
        <p:txBody>
          <a:bodyPr/>
          <a:lstStyle/>
          <a:p>
            <a:fld id="{FA884605-F59B-A347-BDC9-15C9FF0B2D90}" type="slidenum">
              <a:rPr lang="en-US" smtClean="0"/>
              <a:pPr/>
              <a:t>10</a:t>
            </a:fld>
            <a:endParaRPr lang="en-US"/>
          </a:p>
        </p:txBody>
      </p:sp>
    </p:spTree>
    <p:extLst>
      <p:ext uri="{BB962C8B-B14F-4D97-AF65-F5344CB8AC3E}">
        <p14:creationId xmlns:p14="http://schemas.microsoft.com/office/powerpoint/2010/main" val="259878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A91FCD-0BFE-46FA-BB7A-122E0C1AEC9B}"/>
              </a:ext>
            </a:extLst>
          </p:cNvPr>
          <p:cNvPicPr>
            <a:picLocks noChangeAspect="1"/>
          </p:cNvPicPr>
          <p:nvPr/>
        </p:nvPicPr>
        <p:blipFill>
          <a:blip r:embed="rId3"/>
          <a:stretch>
            <a:fillRect/>
          </a:stretch>
        </p:blipFill>
        <p:spPr>
          <a:xfrm>
            <a:off x="583494" y="1678625"/>
            <a:ext cx="8008831" cy="4677725"/>
          </a:xfrm>
          <a:prstGeom prst="rect">
            <a:avLst/>
          </a:prstGeom>
        </p:spPr>
      </p:pic>
      <p:sp>
        <p:nvSpPr>
          <p:cNvPr id="4" name="Slide Number Placeholder 3"/>
          <p:cNvSpPr>
            <a:spLocks noGrp="1"/>
          </p:cNvSpPr>
          <p:nvPr>
            <p:ph type="sldNum" sz="quarter" idx="12"/>
          </p:nvPr>
        </p:nvSpPr>
        <p:spPr/>
        <p:txBody>
          <a:bodyPr/>
          <a:lstStyle/>
          <a:p>
            <a:fld id="{FA884605-F59B-A347-BDC9-15C9FF0B2D90}" type="slidenum">
              <a:rPr lang="en-US" smtClean="0"/>
              <a:pPr/>
              <a:t>11</a:t>
            </a:fld>
            <a:endParaRPr lang="en-US"/>
          </a:p>
        </p:txBody>
      </p:sp>
      <p:sp>
        <p:nvSpPr>
          <p:cNvPr id="5" name="TextBox 4"/>
          <p:cNvSpPr txBox="1"/>
          <p:nvPr/>
        </p:nvSpPr>
        <p:spPr>
          <a:xfrm>
            <a:off x="516819" y="206755"/>
            <a:ext cx="8398581" cy="1569660"/>
          </a:xfrm>
          <a:prstGeom prst="rect">
            <a:avLst/>
          </a:prstGeom>
          <a:solidFill>
            <a:schemeClr val="bg1">
              <a:lumMod val="85000"/>
            </a:schemeClr>
          </a:solidFill>
          <a:ln>
            <a:solidFill>
              <a:srgbClr val="8EB4E3"/>
            </a:solidFill>
          </a:ln>
        </p:spPr>
        <p:txBody>
          <a:bodyPr wrap="square" rtlCol="0">
            <a:spAutoFit/>
          </a:bodyPr>
          <a:lstStyle/>
          <a:p>
            <a:r>
              <a:rPr lang="en-US" sz="3200" dirty="0"/>
              <a:t>Compared to workers in skilled occupations, a higher percentage of workers in elementary and semi-skilled occupations have low </a:t>
            </a:r>
            <a:r>
              <a:rPr lang="en-US" sz="3200" b="1" dirty="0"/>
              <a:t>literacy</a:t>
            </a:r>
            <a:r>
              <a:rPr lang="en-US" sz="3200" dirty="0"/>
              <a:t> skills.</a:t>
            </a:r>
          </a:p>
        </p:txBody>
      </p:sp>
      <p:cxnSp>
        <p:nvCxnSpPr>
          <p:cNvPr id="3" name="Straight Connector 2"/>
          <p:cNvCxnSpPr/>
          <p:nvPr/>
        </p:nvCxnSpPr>
        <p:spPr>
          <a:xfrm>
            <a:off x="3909981" y="4969408"/>
            <a:ext cx="0" cy="108301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161640" y="4969408"/>
            <a:ext cx="0" cy="108301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726737" y="4969408"/>
            <a:ext cx="0" cy="106809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453588" y="4969408"/>
            <a:ext cx="0" cy="106809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541341" y="4976869"/>
            <a:ext cx="0" cy="106809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525885" y="6424781"/>
            <a:ext cx="7391767" cy="461665"/>
          </a:xfrm>
          <a:prstGeom prst="rect">
            <a:avLst/>
          </a:prstGeom>
          <a:noFill/>
        </p:spPr>
        <p:txBody>
          <a:bodyPr wrap="none" rtlCol="0">
            <a:spAutoFit/>
          </a:bodyPr>
          <a:lstStyle/>
          <a:p>
            <a:r>
              <a:rPr lang="en-US" sz="1200" dirty="0"/>
              <a:t>NOTE: The numbers in the parenthesis show the percentage distribution of the characteristic within the population.</a:t>
            </a:r>
          </a:p>
          <a:p>
            <a:r>
              <a:rPr lang="en-US" sz="1200" dirty="0"/>
              <a:t># Rounds to zero.</a:t>
            </a:r>
          </a:p>
        </p:txBody>
      </p:sp>
    </p:spTree>
    <p:extLst>
      <p:ext uri="{BB962C8B-B14F-4D97-AF65-F5344CB8AC3E}">
        <p14:creationId xmlns:p14="http://schemas.microsoft.com/office/powerpoint/2010/main" val="130652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41799" y="2239855"/>
            <a:ext cx="7991061" cy="3507160"/>
          </a:xfrm>
          <a:prstGeom prst="rect">
            <a:avLst/>
          </a:prstGeom>
        </p:spPr>
      </p:pic>
      <p:sp>
        <p:nvSpPr>
          <p:cNvPr id="2" name="Rectangle 1"/>
          <p:cNvSpPr/>
          <p:nvPr/>
        </p:nvSpPr>
        <p:spPr>
          <a:xfrm>
            <a:off x="470185" y="292696"/>
            <a:ext cx="8431528" cy="1569660"/>
          </a:xfrm>
          <a:prstGeom prst="rect">
            <a:avLst/>
          </a:prstGeom>
          <a:solidFill>
            <a:schemeClr val="bg1">
              <a:lumMod val="85000"/>
            </a:schemeClr>
          </a:solidFill>
          <a:ln>
            <a:solidFill>
              <a:srgbClr val="8EB4E3"/>
            </a:solidFill>
          </a:ln>
        </p:spPr>
        <p:txBody>
          <a:bodyPr wrap="square">
            <a:spAutoFit/>
          </a:bodyPr>
          <a:lstStyle/>
          <a:p>
            <a:r>
              <a:rPr lang="en-US" sz="3200" dirty="0">
                <a:solidFill>
                  <a:srgbClr val="000000"/>
                </a:solidFill>
                <a:latin typeface="+mj-lt"/>
                <a:ea typeface="ＭＳ Ｐゴシック" charset="0"/>
                <a:cs typeface="Arial Narrow" pitchFamily="34" charset="0"/>
              </a:rPr>
              <a:t>Higher than average percent of low-skilled adults in </a:t>
            </a:r>
            <a:r>
              <a:rPr lang="en-US" sz="3200" b="1" dirty="0">
                <a:solidFill>
                  <a:srgbClr val="000000"/>
                </a:solidFill>
                <a:latin typeface="+mj-lt"/>
                <a:ea typeface="ＭＳ Ｐゴシック" charset="0"/>
                <a:cs typeface="Arial Narrow" pitchFamily="34" charset="0"/>
              </a:rPr>
              <a:t>literacy</a:t>
            </a:r>
            <a:r>
              <a:rPr lang="en-US" sz="3200" dirty="0">
                <a:solidFill>
                  <a:srgbClr val="000000"/>
                </a:solidFill>
                <a:latin typeface="+mj-lt"/>
                <a:ea typeface="ＭＳ Ｐゴシック" charset="0"/>
                <a:cs typeface="Arial Narrow" pitchFamily="34" charset="0"/>
              </a:rPr>
              <a:t> worked </a:t>
            </a:r>
            <a:r>
              <a:rPr lang="en-US" sz="3200" dirty="0">
                <a:solidFill>
                  <a:srgbClr val="000000"/>
                </a:solidFill>
                <a:ea typeface="ＭＳ Ｐゴシック" charset="0"/>
                <a:cs typeface="Arial Narrow" pitchFamily="34" charset="0"/>
              </a:rPr>
              <a:t>in construction, </a:t>
            </a:r>
            <a:r>
              <a:rPr lang="en-US" sz="3200" dirty="0">
                <a:solidFill>
                  <a:srgbClr val="000000"/>
                </a:solidFill>
                <a:latin typeface="+mj-lt"/>
                <a:ea typeface="ＭＳ Ｐゴシック" charset="0"/>
                <a:cs typeface="Arial Narrow" pitchFamily="34" charset="0"/>
              </a:rPr>
              <a:t>administrative, transportation, hospitality &amp; retail industries.</a:t>
            </a:r>
          </a:p>
        </p:txBody>
      </p:sp>
      <p:sp>
        <p:nvSpPr>
          <p:cNvPr id="4" name="Slide Number Placeholder 3"/>
          <p:cNvSpPr>
            <a:spLocks noGrp="1"/>
          </p:cNvSpPr>
          <p:nvPr>
            <p:ph type="sldNum" sz="quarter" idx="12"/>
          </p:nvPr>
        </p:nvSpPr>
        <p:spPr/>
        <p:txBody>
          <a:bodyPr/>
          <a:lstStyle/>
          <a:p>
            <a:fld id="{FA884605-F59B-A347-BDC9-15C9FF0B2D90}" type="slidenum">
              <a:rPr lang="en-US" smtClean="0"/>
              <a:pPr/>
              <a:t>12</a:t>
            </a:fld>
            <a:endParaRPr lang="en-US"/>
          </a:p>
        </p:txBody>
      </p:sp>
      <p:cxnSp>
        <p:nvCxnSpPr>
          <p:cNvPr id="8" name="Straight Connector 7"/>
          <p:cNvCxnSpPr/>
          <p:nvPr/>
        </p:nvCxnSpPr>
        <p:spPr>
          <a:xfrm flipV="1">
            <a:off x="1844107" y="1963663"/>
            <a:ext cx="7620" cy="2325954"/>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43182" y="4291914"/>
            <a:ext cx="1508545" cy="1455101"/>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614375" y="6588186"/>
            <a:ext cx="7529625" cy="276999"/>
          </a:xfrm>
          <a:prstGeom prst="rect">
            <a:avLst/>
          </a:prstGeom>
          <a:noFill/>
        </p:spPr>
        <p:txBody>
          <a:bodyPr wrap="none" rtlCol="0">
            <a:spAutoFit/>
          </a:bodyPr>
          <a:lstStyle/>
          <a:p>
            <a:r>
              <a:rPr lang="en-US" sz="1200" dirty="0"/>
              <a:t>NOTE: The numbers in the parenthesis show the percentage distribution of the characteristic within the population.</a:t>
            </a:r>
          </a:p>
        </p:txBody>
      </p:sp>
    </p:spTree>
    <p:extLst>
      <p:ext uri="{BB962C8B-B14F-4D97-AF65-F5344CB8AC3E}">
        <p14:creationId xmlns:p14="http://schemas.microsoft.com/office/powerpoint/2010/main" val="1342958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944618"/>
          </a:xfrm>
          <a:solidFill>
            <a:srgbClr val="D9D9D9"/>
          </a:solidFill>
          <a:ln>
            <a:solidFill>
              <a:srgbClr val="48709F"/>
            </a:solidFill>
          </a:ln>
        </p:spPr>
        <p:txBody>
          <a:bodyPr>
            <a:normAutofit fontScale="90000"/>
          </a:bodyPr>
          <a:lstStyle/>
          <a:p>
            <a:r>
              <a:rPr lang="en-US" dirty="0"/>
              <a:t>How do the skills of U.S. workers differ by gender, age, nativity, and race/ethnicity?</a:t>
            </a:r>
          </a:p>
        </p:txBody>
      </p:sp>
    </p:spTree>
    <p:extLst>
      <p:ext uri="{BB962C8B-B14F-4D97-AF65-F5344CB8AC3E}">
        <p14:creationId xmlns:p14="http://schemas.microsoft.com/office/powerpoint/2010/main" val="1280219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228599"/>
            <a:ext cx="8610600" cy="1454227"/>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Compared to all workers, there is no significant difference in the percentage of male or female U.S. workers who are low-skilled in </a:t>
            </a:r>
            <a:r>
              <a:rPr lang="en-US" sz="3200" b="1" dirty="0"/>
              <a:t>literacy</a:t>
            </a:r>
            <a:r>
              <a:rPr lang="en-US" sz="3200" dirty="0"/>
              <a:t>.</a:t>
            </a:r>
          </a:p>
        </p:txBody>
      </p:sp>
      <p:sp>
        <p:nvSpPr>
          <p:cNvPr id="4" name="Slide Number Placeholder 3"/>
          <p:cNvSpPr>
            <a:spLocks noGrp="1"/>
          </p:cNvSpPr>
          <p:nvPr>
            <p:ph type="sldNum" sz="quarter" idx="12"/>
          </p:nvPr>
        </p:nvSpPr>
        <p:spPr/>
        <p:txBody>
          <a:bodyPr/>
          <a:lstStyle/>
          <a:p>
            <a:fld id="{FA884605-F59B-A347-BDC9-15C9FF0B2D90}" type="slidenum">
              <a:rPr lang="en-US" smtClean="0"/>
              <a:pPr/>
              <a:t>14</a:t>
            </a:fld>
            <a:endParaRPr lang="en-US"/>
          </a:p>
        </p:txBody>
      </p:sp>
      <p:pic>
        <p:nvPicPr>
          <p:cNvPr id="3" name="Picture 2"/>
          <p:cNvPicPr>
            <a:picLocks noChangeAspect="1"/>
          </p:cNvPicPr>
          <p:nvPr/>
        </p:nvPicPr>
        <p:blipFill>
          <a:blip r:embed="rId3"/>
          <a:stretch>
            <a:fillRect/>
          </a:stretch>
        </p:blipFill>
        <p:spPr>
          <a:xfrm>
            <a:off x="529605" y="1732822"/>
            <a:ext cx="8614395" cy="4487045"/>
          </a:xfrm>
          <a:prstGeom prst="rect">
            <a:avLst/>
          </a:prstGeom>
        </p:spPr>
      </p:pic>
      <p:cxnSp>
        <p:nvCxnSpPr>
          <p:cNvPr id="5" name="Straight Connector 4"/>
          <p:cNvCxnSpPr/>
          <p:nvPr/>
        </p:nvCxnSpPr>
        <p:spPr>
          <a:xfrm flipH="1">
            <a:off x="442452" y="2535739"/>
            <a:ext cx="736534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369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911164"/>
            <a:ext cx="8461981" cy="4383404"/>
          </a:xfrm>
          <a:prstGeom prst="rect">
            <a:avLst/>
          </a:prstGeom>
        </p:spPr>
      </p:pic>
      <p:sp>
        <p:nvSpPr>
          <p:cNvPr id="7" name="Title 1"/>
          <p:cNvSpPr txBox="1">
            <a:spLocks/>
          </p:cNvSpPr>
          <p:nvPr/>
        </p:nvSpPr>
        <p:spPr>
          <a:xfrm>
            <a:off x="228600" y="228599"/>
            <a:ext cx="8610600" cy="1454227"/>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rgbClr r="0" g="0" b="0"/>
                </a:solidFill>
              </a:rPr>
              <a:t>Compared to the other age groups (except 35-44 year olds), those ages 25-34 have the lowest percentage of low-skilled workers in </a:t>
            </a:r>
            <a:r>
              <a:rPr lang="en-US" sz="3200" b="1" dirty="0">
                <a:solidFill>
                  <a:scrgbClr r="0" g="0" b="0"/>
                </a:solidFill>
              </a:rPr>
              <a:t>literacy</a:t>
            </a:r>
            <a:r>
              <a:rPr lang="en-US" sz="3200" dirty="0">
                <a:solidFill>
                  <a:scrgbClr r="0" g="0" b="0"/>
                </a:solidFill>
              </a:rPr>
              <a:t>.</a:t>
            </a:r>
          </a:p>
        </p:txBody>
      </p:sp>
      <p:sp>
        <p:nvSpPr>
          <p:cNvPr id="4" name="Slide Number Placeholder 3"/>
          <p:cNvSpPr>
            <a:spLocks noGrp="1"/>
          </p:cNvSpPr>
          <p:nvPr>
            <p:ph type="sldNum" sz="quarter" idx="12"/>
          </p:nvPr>
        </p:nvSpPr>
        <p:spPr/>
        <p:txBody>
          <a:bodyPr/>
          <a:lstStyle/>
          <a:p>
            <a:fld id="{FA884605-F59B-A347-BDC9-15C9FF0B2D90}" type="slidenum">
              <a:rPr lang="en-US" smtClean="0"/>
              <a:pPr/>
              <a:t>15</a:t>
            </a:fld>
            <a:endParaRPr lang="en-US"/>
          </a:p>
        </p:txBody>
      </p:sp>
      <p:pic>
        <p:nvPicPr>
          <p:cNvPr id="8" name="Picture 7"/>
          <p:cNvPicPr>
            <a:picLocks noChangeAspect="1"/>
          </p:cNvPicPr>
          <p:nvPr/>
        </p:nvPicPr>
        <p:blipFill>
          <a:blip r:embed="rId4"/>
          <a:stretch>
            <a:fillRect/>
          </a:stretch>
        </p:blipFill>
        <p:spPr>
          <a:xfrm>
            <a:off x="3332882" y="6294568"/>
            <a:ext cx="2402032" cy="237765"/>
          </a:xfrm>
          <a:prstGeom prst="rect">
            <a:avLst/>
          </a:prstGeom>
        </p:spPr>
      </p:pic>
    </p:spTree>
    <p:extLst>
      <p:ext uri="{BB962C8B-B14F-4D97-AF65-F5344CB8AC3E}">
        <p14:creationId xmlns:p14="http://schemas.microsoft.com/office/powerpoint/2010/main" val="31532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228599"/>
            <a:ext cx="8610600" cy="1456349"/>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t>Compared to native-born, a greater percentage of foreign-born U.S. workers are low-skilled </a:t>
            </a:r>
            <a:r>
              <a:rPr lang="en-US" sz="3000"/>
              <a:t>in </a:t>
            </a:r>
            <a:r>
              <a:rPr lang="en-US" sz="3000" b="1"/>
              <a:t>literacy</a:t>
            </a:r>
            <a:r>
              <a:rPr lang="en-US" sz="3000"/>
              <a:t>.</a:t>
            </a:r>
            <a:endParaRPr lang="en-US" sz="3000" dirty="0"/>
          </a:p>
        </p:txBody>
      </p:sp>
      <p:sp>
        <p:nvSpPr>
          <p:cNvPr id="4" name="Slide Number Placeholder 3"/>
          <p:cNvSpPr>
            <a:spLocks noGrp="1"/>
          </p:cNvSpPr>
          <p:nvPr>
            <p:ph type="sldNum" sz="quarter" idx="12"/>
          </p:nvPr>
        </p:nvSpPr>
        <p:spPr/>
        <p:txBody>
          <a:bodyPr/>
          <a:lstStyle/>
          <a:p>
            <a:fld id="{FA884605-F59B-A347-BDC9-15C9FF0B2D90}" type="slidenum">
              <a:rPr lang="en-US" smtClean="0"/>
              <a:pPr/>
              <a:t>16</a:t>
            </a:fld>
            <a:endParaRPr lang="en-US"/>
          </a:p>
        </p:txBody>
      </p:sp>
      <p:pic>
        <p:nvPicPr>
          <p:cNvPr id="5" name="Picture 4">
            <a:extLst>
              <a:ext uri="{FF2B5EF4-FFF2-40B4-BE49-F238E27FC236}">
                <a16:creationId xmlns:a16="http://schemas.microsoft.com/office/drawing/2014/main" id="{64ACA24A-D2F0-4B6D-AC47-EB14C8BAD077}"/>
              </a:ext>
            </a:extLst>
          </p:cNvPr>
          <p:cNvPicPr>
            <a:picLocks noChangeAspect="1"/>
          </p:cNvPicPr>
          <p:nvPr/>
        </p:nvPicPr>
        <p:blipFill>
          <a:blip r:embed="rId3"/>
          <a:stretch>
            <a:fillRect/>
          </a:stretch>
        </p:blipFill>
        <p:spPr>
          <a:xfrm>
            <a:off x="3370984" y="6458926"/>
            <a:ext cx="2402032" cy="237765"/>
          </a:xfrm>
          <a:prstGeom prst="rect">
            <a:avLst/>
          </a:prstGeom>
        </p:spPr>
      </p:pic>
      <p:pic>
        <p:nvPicPr>
          <p:cNvPr id="3" name="Picture 2"/>
          <p:cNvPicPr>
            <a:picLocks noChangeAspect="1"/>
          </p:cNvPicPr>
          <p:nvPr/>
        </p:nvPicPr>
        <p:blipFill>
          <a:blip r:embed="rId4"/>
          <a:stretch>
            <a:fillRect/>
          </a:stretch>
        </p:blipFill>
        <p:spPr>
          <a:xfrm>
            <a:off x="210129" y="2062066"/>
            <a:ext cx="8895235" cy="4396860"/>
          </a:xfrm>
          <a:prstGeom prst="rect">
            <a:avLst/>
          </a:prstGeom>
        </p:spPr>
      </p:pic>
    </p:spTree>
    <p:extLst>
      <p:ext uri="{BB962C8B-B14F-4D97-AF65-F5344CB8AC3E}">
        <p14:creationId xmlns:p14="http://schemas.microsoft.com/office/powerpoint/2010/main" val="1493545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228599"/>
            <a:ext cx="8610600" cy="1454227"/>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rgbClr r="0" g="0" b="0"/>
                </a:solidFill>
              </a:rPr>
              <a:t>Among U.S. workers, those who are Hispanic, Black and Other race are more likely to be low-skilled in </a:t>
            </a:r>
            <a:r>
              <a:rPr lang="en-US" sz="3200" b="1" dirty="0">
                <a:solidFill>
                  <a:scrgbClr r="0" g="0" b="0"/>
                </a:solidFill>
              </a:rPr>
              <a:t>literacy </a:t>
            </a:r>
            <a:r>
              <a:rPr lang="en-US" sz="3200" dirty="0">
                <a:solidFill>
                  <a:scrgbClr r="0" g="0" b="0"/>
                </a:solidFill>
              </a:rPr>
              <a:t>than those who are White.</a:t>
            </a:r>
          </a:p>
        </p:txBody>
      </p:sp>
      <p:sp>
        <p:nvSpPr>
          <p:cNvPr id="4" name="Slide Number Placeholder 3"/>
          <p:cNvSpPr>
            <a:spLocks noGrp="1"/>
          </p:cNvSpPr>
          <p:nvPr>
            <p:ph type="sldNum" sz="quarter" idx="12"/>
          </p:nvPr>
        </p:nvSpPr>
        <p:spPr/>
        <p:txBody>
          <a:bodyPr/>
          <a:lstStyle/>
          <a:p>
            <a:fld id="{FA884605-F59B-A347-BDC9-15C9FF0B2D90}" type="slidenum">
              <a:rPr lang="en-US" smtClean="0"/>
              <a:pPr/>
              <a:t>17</a:t>
            </a:fld>
            <a:endParaRPr lang="en-US"/>
          </a:p>
        </p:txBody>
      </p:sp>
      <p:pic>
        <p:nvPicPr>
          <p:cNvPr id="8" name="Picture 7"/>
          <p:cNvPicPr>
            <a:picLocks noChangeAspect="1"/>
          </p:cNvPicPr>
          <p:nvPr/>
        </p:nvPicPr>
        <p:blipFill>
          <a:blip r:embed="rId3"/>
          <a:stretch>
            <a:fillRect/>
          </a:stretch>
        </p:blipFill>
        <p:spPr>
          <a:xfrm>
            <a:off x="3332884" y="6420029"/>
            <a:ext cx="2402032" cy="237765"/>
          </a:xfrm>
          <a:prstGeom prst="rect">
            <a:avLst/>
          </a:prstGeom>
        </p:spPr>
      </p:pic>
      <p:pic>
        <p:nvPicPr>
          <p:cNvPr id="5" name="Picture 4">
            <a:extLst>
              <a:ext uri="{FF2B5EF4-FFF2-40B4-BE49-F238E27FC236}">
                <a16:creationId xmlns:a16="http://schemas.microsoft.com/office/drawing/2014/main" id="{D4DE68B6-49A0-4DB6-84FF-954D233FE782}"/>
              </a:ext>
            </a:extLst>
          </p:cNvPr>
          <p:cNvPicPr>
            <a:picLocks noChangeAspect="1"/>
          </p:cNvPicPr>
          <p:nvPr/>
        </p:nvPicPr>
        <p:blipFill>
          <a:blip r:embed="rId4"/>
          <a:stretch>
            <a:fillRect/>
          </a:stretch>
        </p:blipFill>
        <p:spPr>
          <a:xfrm>
            <a:off x="0" y="1664737"/>
            <a:ext cx="8937511" cy="4993057"/>
          </a:xfrm>
          <a:prstGeom prst="rect">
            <a:avLst/>
          </a:prstGeom>
        </p:spPr>
      </p:pic>
    </p:spTree>
    <p:extLst>
      <p:ext uri="{BB962C8B-B14F-4D97-AF65-F5344CB8AC3E}">
        <p14:creationId xmlns:p14="http://schemas.microsoft.com/office/powerpoint/2010/main" val="606449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1998041"/>
          </a:xfrm>
          <a:solidFill>
            <a:srgbClr val="D9D9D9"/>
          </a:solidFill>
          <a:ln>
            <a:solidFill>
              <a:srgbClr val="48709F"/>
            </a:solidFill>
          </a:ln>
        </p:spPr>
        <p:txBody>
          <a:bodyPr anchor="t">
            <a:noAutofit/>
          </a:bodyPr>
          <a:lstStyle/>
          <a:p>
            <a:pPr algn="l"/>
            <a:r>
              <a:rPr lang="en-US" sz="3200" dirty="0"/>
              <a:t>U.S. demographic trend requires targeted policies to promote education and training of racial/ethnic populations with high concentration of low-skilled workers.</a:t>
            </a:r>
            <a:endParaRPr lang="en-US" sz="3000" dirty="0"/>
          </a:p>
        </p:txBody>
      </p:sp>
      <p:pic>
        <p:nvPicPr>
          <p:cNvPr id="4" name="Content Placeholder 3" descr="Screen Shot 2014-07-07 at 2.20.4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78" r="868"/>
          <a:stretch/>
        </p:blipFill>
        <p:spPr>
          <a:xfrm>
            <a:off x="2124154" y="2355056"/>
            <a:ext cx="4895692" cy="4266234"/>
          </a:xfrm>
        </p:spPr>
      </p:pic>
      <p:sp>
        <p:nvSpPr>
          <p:cNvPr id="5" name="Slide Number Placeholder 4"/>
          <p:cNvSpPr>
            <a:spLocks noGrp="1"/>
          </p:cNvSpPr>
          <p:nvPr>
            <p:ph type="sldNum" sz="quarter" idx="12"/>
          </p:nvPr>
        </p:nvSpPr>
        <p:spPr/>
        <p:txBody>
          <a:bodyPr/>
          <a:lstStyle/>
          <a:p>
            <a:fld id="{FA884605-F59B-A347-BDC9-15C9FF0B2D90}" type="slidenum">
              <a:rPr lang="en-US" smtClean="0"/>
              <a:pPr/>
              <a:t>18</a:t>
            </a:fld>
            <a:endParaRPr lang="en-US"/>
          </a:p>
        </p:txBody>
      </p:sp>
    </p:spTree>
    <p:extLst>
      <p:ext uri="{BB962C8B-B14F-4D97-AF65-F5344CB8AC3E}">
        <p14:creationId xmlns:p14="http://schemas.microsoft.com/office/powerpoint/2010/main" val="2107471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rgbClr val="D9D9D9"/>
          </a:solidFill>
          <a:ln>
            <a:solidFill>
              <a:srgbClr val="48709F"/>
            </a:solidFill>
          </a:ln>
        </p:spPr>
        <p:txBody>
          <a:bodyPr>
            <a:normAutofit/>
          </a:bodyPr>
          <a:lstStyle/>
          <a:p>
            <a:r>
              <a:rPr lang="en-US" sz="4000" dirty="0"/>
              <a:t>How does skill level affect the use of skills at work?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Guidelines for building your presentation:</a:t>
            </a:r>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pPr>
              <a:buNone/>
            </a:pPr>
            <a:r>
              <a:rPr lang="en-US" dirty="0"/>
              <a:t>Add this slide module to the following slide modules to create the full PIAAC story:</a:t>
            </a:r>
          </a:p>
          <a:p>
            <a:pPr lvl="1">
              <a:buFont typeface="Wingdings" charset="2"/>
              <a:buChar char="q"/>
            </a:pPr>
            <a:r>
              <a:rPr lang="en-US" dirty="0"/>
              <a:t> </a:t>
            </a:r>
            <a:r>
              <a:rPr lang="en-US" i="1" dirty="0"/>
              <a:t>What is PIAAC</a:t>
            </a:r>
          </a:p>
          <a:p>
            <a:pPr lvl="1">
              <a:buFont typeface="Wingdings" charset="2"/>
              <a:buChar char="q"/>
            </a:pPr>
            <a:r>
              <a:rPr lang="en-US" dirty="0"/>
              <a:t> </a:t>
            </a:r>
            <a:r>
              <a:rPr lang="en-US" i="1" dirty="0"/>
              <a:t>Results Overview: Focus on Literacy </a:t>
            </a:r>
            <a:r>
              <a:rPr lang="en-US" dirty="0"/>
              <a:t>(slides 1-11)</a:t>
            </a:r>
          </a:p>
          <a:p>
            <a:pPr>
              <a:buNone/>
            </a:pPr>
            <a:endParaRPr lang="en-US" dirty="0"/>
          </a:p>
          <a:p>
            <a:pPr>
              <a:buNone/>
            </a:pPr>
            <a:r>
              <a:rPr lang="en-US" dirty="0"/>
              <a:t>You can also add:</a:t>
            </a:r>
          </a:p>
          <a:p>
            <a:pPr lvl="1">
              <a:buFont typeface="Wingdings" charset="2"/>
              <a:buChar char="q"/>
            </a:pPr>
            <a:r>
              <a:rPr lang="en-US" dirty="0"/>
              <a:t> selections from </a:t>
            </a:r>
            <a:r>
              <a:rPr lang="en-US" i="1" dirty="0"/>
              <a:t>Sample PIAAC Tasks</a:t>
            </a:r>
          </a:p>
          <a:p>
            <a:pPr lvl="1">
              <a:buFont typeface="Wingdings" charset="2"/>
              <a:buChar char="q"/>
            </a:pPr>
            <a:r>
              <a:rPr lang="en-US" dirty="0"/>
              <a:t> </a:t>
            </a:r>
            <a:r>
              <a:rPr lang="en-US" i="1" dirty="0"/>
              <a:t>Gateway &amp; Other Resources</a:t>
            </a:r>
          </a:p>
          <a:p>
            <a:pPr lvl="1">
              <a:buFont typeface="Wingdings" charset="2"/>
              <a:buChar char="q"/>
            </a:pPr>
            <a:r>
              <a:rPr lang="en-US" dirty="0"/>
              <a:t> </a:t>
            </a:r>
            <a:r>
              <a:rPr lang="en-US" i="1" dirty="0"/>
              <a:t>Education &amp; Skills Online (ESO)</a:t>
            </a:r>
          </a:p>
          <a:p>
            <a:pPr lvl="1">
              <a:buFont typeface="Wingdings" charset="2"/>
              <a:buChar char="q"/>
            </a:pPr>
            <a:r>
              <a:rPr lang="en-US" dirty="0"/>
              <a:t> selections from </a:t>
            </a:r>
            <a:r>
              <a:rPr lang="en-US" i="1" dirty="0"/>
              <a:t>State of the U.S. Workforce: Focus on Literacy Skills</a:t>
            </a:r>
          </a:p>
          <a:p>
            <a:pPr lvl="1">
              <a:buFont typeface="Wingdings" charset="2"/>
              <a:buChar char="q"/>
            </a:pPr>
            <a:endParaRPr lang="en-US" dirty="0"/>
          </a:p>
          <a:p>
            <a:pPr lvl="1">
              <a:buNone/>
            </a:pPr>
            <a:endParaRPr lang="en-US" dirty="0"/>
          </a:p>
        </p:txBody>
      </p:sp>
      <p:sp>
        <p:nvSpPr>
          <p:cNvPr id="4" name="Slide Number Placeholder 3"/>
          <p:cNvSpPr>
            <a:spLocks noGrp="1"/>
          </p:cNvSpPr>
          <p:nvPr>
            <p:ph type="sldNum" sz="quarter" idx="12"/>
          </p:nvPr>
        </p:nvSpPr>
        <p:spPr/>
        <p:txBody>
          <a:bodyPr/>
          <a:lstStyle/>
          <a:p>
            <a:fld id="{FA884605-F59B-A347-BDC9-15C9FF0B2D90}"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228600"/>
            <a:ext cx="8610600" cy="1556618"/>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rgbClr r="0" g="0" b="0"/>
                </a:solidFill>
              </a:rPr>
              <a:t>U.S. workers who are low-skilled in </a:t>
            </a:r>
            <a:r>
              <a:rPr lang="en-US" sz="3200" b="1" dirty="0">
                <a:solidFill>
                  <a:scrgbClr r="0" g="0" b="0"/>
                </a:solidFill>
              </a:rPr>
              <a:t>literacy</a:t>
            </a:r>
            <a:r>
              <a:rPr lang="en-US" sz="3200" dirty="0">
                <a:solidFill>
                  <a:scrgbClr r="0" g="0" b="0"/>
                </a:solidFill>
              </a:rPr>
              <a:t> use their </a:t>
            </a:r>
            <a:r>
              <a:rPr lang="en-US" sz="3200" b="1" dirty="0">
                <a:solidFill>
                  <a:scrgbClr r="0" g="0" b="0"/>
                </a:solidFill>
              </a:rPr>
              <a:t>reading skills </a:t>
            </a:r>
            <a:r>
              <a:rPr lang="en-US" sz="3200" dirty="0">
                <a:solidFill>
                  <a:scrgbClr r="0" g="0" b="0"/>
                </a:solidFill>
              </a:rPr>
              <a:t>at work less frequently than those with high </a:t>
            </a:r>
            <a:r>
              <a:rPr lang="en-US" sz="3200" b="1" dirty="0">
                <a:solidFill>
                  <a:scrgbClr r="0" g="0" b="0"/>
                </a:solidFill>
              </a:rPr>
              <a:t>literacy</a:t>
            </a:r>
            <a:r>
              <a:rPr lang="en-US" sz="3200" dirty="0">
                <a:solidFill>
                  <a:scrgbClr r="0" g="0" b="0"/>
                </a:solidFill>
              </a:rPr>
              <a:t> skills.</a:t>
            </a:r>
          </a:p>
        </p:txBody>
      </p:sp>
      <p:sp>
        <p:nvSpPr>
          <p:cNvPr id="4" name="Slide Number Placeholder 3"/>
          <p:cNvSpPr>
            <a:spLocks noGrp="1"/>
          </p:cNvSpPr>
          <p:nvPr>
            <p:ph type="sldNum" sz="quarter" idx="12"/>
          </p:nvPr>
        </p:nvSpPr>
        <p:spPr/>
        <p:txBody>
          <a:bodyPr/>
          <a:lstStyle/>
          <a:p>
            <a:fld id="{FA884605-F59B-A347-BDC9-15C9FF0B2D90}" type="slidenum">
              <a:rPr lang="en-US" smtClean="0"/>
              <a:pPr/>
              <a:t>20</a:t>
            </a:fld>
            <a:endParaRPr lang="en-US" dirty="0"/>
          </a:p>
        </p:txBody>
      </p:sp>
      <p:pic>
        <p:nvPicPr>
          <p:cNvPr id="6" name="Picture 5"/>
          <p:cNvPicPr>
            <a:picLocks noChangeAspect="1"/>
          </p:cNvPicPr>
          <p:nvPr/>
        </p:nvPicPr>
        <p:blipFill>
          <a:blip r:embed="rId3"/>
          <a:stretch>
            <a:fillRect/>
          </a:stretch>
        </p:blipFill>
        <p:spPr>
          <a:xfrm>
            <a:off x="3332884" y="6420029"/>
            <a:ext cx="2402032" cy="237765"/>
          </a:xfrm>
          <a:prstGeom prst="rect">
            <a:avLst/>
          </a:prstGeom>
        </p:spPr>
      </p:pic>
      <p:pic>
        <p:nvPicPr>
          <p:cNvPr id="9" name="Picture 8"/>
          <p:cNvPicPr>
            <a:picLocks noChangeAspect="1"/>
          </p:cNvPicPr>
          <p:nvPr/>
        </p:nvPicPr>
        <p:blipFill rotWithShape="1">
          <a:blip r:embed="rId4"/>
          <a:srcRect r="34940"/>
          <a:stretch/>
        </p:blipFill>
        <p:spPr>
          <a:xfrm>
            <a:off x="228600" y="1785217"/>
            <a:ext cx="5602045" cy="4634811"/>
          </a:xfrm>
          <a:prstGeom prst="rect">
            <a:avLst/>
          </a:prstGeom>
        </p:spPr>
      </p:pic>
      <p:pic>
        <p:nvPicPr>
          <p:cNvPr id="11" name="Picture 10"/>
          <p:cNvPicPr>
            <a:picLocks noChangeAspect="1"/>
          </p:cNvPicPr>
          <p:nvPr/>
        </p:nvPicPr>
        <p:blipFill rotWithShape="1">
          <a:blip r:embed="rId5"/>
          <a:srcRect l="64060"/>
          <a:stretch/>
        </p:blipFill>
        <p:spPr>
          <a:xfrm>
            <a:off x="5744584" y="1785216"/>
            <a:ext cx="3094616" cy="4634813"/>
          </a:xfrm>
          <a:prstGeom prst="rect">
            <a:avLst/>
          </a:prstGeom>
        </p:spPr>
      </p:pic>
    </p:spTree>
    <p:extLst>
      <p:ext uri="{BB962C8B-B14F-4D97-AF65-F5344CB8AC3E}">
        <p14:creationId xmlns:p14="http://schemas.microsoft.com/office/powerpoint/2010/main" val="3129713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228600"/>
            <a:ext cx="8610600" cy="1401792"/>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rgbClr r="0" g="0" b="0"/>
                </a:solidFill>
              </a:rPr>
              <a:t>U.S. workers who are low-skilled in</a:t>
            </a:r>
            <a:r>
              <a:rPr lang="en-US" sz="3200" b="1" dirty="0">
                <a:solidFill>
                  <a:scrgbClr r="0" g="0" b="0"/>
                </a:solidFill>
              </a:rPr>
              <a:t> literacy </a:t>
            </a:r>
            <a:r>
              <a:rPr lang="en-US" sz="3200" dirty="0">
                <a:solidFill>
                  <a:scrgbClr r="0" g="0" b="0"/>
                </a:solidFill>
              </a:rPr>
              <a:t>also</a:t>
            </a:r>
            <a:r>
              <a:rPr lang="en-US" sz="3200" b="1" dirty="0">
                <a:solidFill>
                  <a:scrgbClr r="0" g="0" b="0"/>
                </a:solidFill>
              </a:rPr>
              <a:t> </a:t>
            </a:r>
            <a:r>
              <a:rPr lang="en-US" sz="3200" dirty="0">
                <a:solidFill>
                  <a:scrgbClr r="0" g="0" b="0"/>
                </a:solidFill>
              </a:rPr>
              <a:t>use their </a:t>
            </a:r>
            <a:r>
              <a:rPr lang="en-US" sz="3200" b="1" dirty="0">
                <a:solidFill>
                  <a:scrgbClr r="0" g="0" b="0"/>
                </a:solidFill>
              </a:rPr>
              <a:t>writing skills </a:t>
            </a:r>
            <a:r>
              <a:rPr lang="en-US" sz="3200" dirty="0">
                <a:solidFill>
                  <a:scrgbClr r="0" g="0" b="0"/>
                </a:solidFill>
              </a:rPr>
              <a:t>at work less frequently than those with high </a:t>
            </a:r>
            <a:r>
              <a:rPr lang="en-US" sz="3200" b="1" dirty="0">
                <a:solidFill>
                  <a:scrgbClr r="0" g="0" b="0"/>
                </a:solidFill>
              </a:rPr>
              <a:t>literacy</a:t>
            </a:r>
            <a:r>
              <a:rPr lang="en-US" sz="3200" dirty="0">
                <a:solidFill>
                  <a:scrgbClr r="0" g="0" b="0"/>
                </a:solidFill>
              </a:rPr>
              <a:t> skills.</a:t>
            </a:r>
          </a:p>
        </p:txBody>
      </p:sp>
      <p:sp>
        <p:nvSpPr>
          <p:cNvPr id="4" name="Slide Number Placeholder 3"/>
          <p:cNvSpPr>
            <a:spLocks noGrp="1"/>
          </p:cNvSpPr>
          <p:nvPr>
            <p:ph type="sldNum" sz="quarter" idx="12"/>
          </p:nvPr>
        </p:nvSpPr>
        <p:spPr/>
        <p:txBody>
          <a:bodyPr/>
          <a:lstStyle/>
          <a:p>
            <a:fld id="{FA884605-F59B-A347-BDC9-15C9FF0B2D90}" type="slidenum">
              <a:rPr lang="en-US" smtClean="0"/>
              <a:pPr/>
              <a:t>21</a:t>
            </a:fld>
            <a:endParaRPr lang="en-US"/>
          </a:p>
        </p:txBody>
      </p:sp>
      <p:pic>
        <p:nvPicPr>
          <p:cNvPr id="6" name="Picture 5"/>
          <p:cNvPicPr>
            <a:picLocks noChangeAspect="1"/>
          </p:cNvPicPr>
          <p:nvPr/>
        </p:nvPicPr>
        <p:blipFill>
          <a:blip r:embed="rId3"/>
          <a:stretch>
            <a:fillRect/>
          </a:stretch>
        </p:blipFill>
        <p:spPr>
          <a:xfrm>
            <a:off x="3332884" y="6420029"/>
            <a:ext cx="2402032" cy="237765"/>
          </a:xfrm>
          <a:prstGeom prst="rect">
            <a:avLst/>
          </a:prstGeom>
        </p:spPr>
      </p:pic>
      <p:pic>
        <p:nvPicPr>
          <p:cNvPr id="2" name="Picture 1"/>
          <p:cNvPicPr>
            <a:picLocks noChangeAspect="1"/>
          </p:cNvPicPr>
          <p:nvPr/>
        </p:nvPicPr>
        <p:blipFill rotWithShape="1">
          <a:blip r:embed="rId4"/>
          <a:srcRect r="34690"/>
          <a:stretch/>
        </p:blipFill>
        <p:spPr>
          <a:xfrm>
            <a:off x="228600" y="1630392"/>
            <a:ext cx="5623560" cy="4789637"/>
          </a:xfrm>
          <a:prstGeom prst="rect">
            <a:avLst/>
          </a:prstGeom>
        </p:spPr>
      </p:pic>
      <p:pic>
        <p:nvPicPr>
          <p:cNvPr id="9" name="Picture 8"/>
          <p:cNvPicPr>
            <a:picLocks noChangeAspect="1"/>
          </p:cNvPicPr>
          <p:nvPr/>
        </p:nvPicPr>
        <p:blipFill rotWithShape="1">
          <a:blip r:embed="rId5"/>
          <a:srcRect l="64310"/>
          <a:stretch/>
        </p:blipFill>
        <p:spPr>
          <a:xfrm>
            <a:off x="5766098" y="1630391"/>
            <a:ext cx="3073101" cy="4789638"/>
          </a:xfrm>
          <a:prstGeom prst="rect">
            <a:avLst/>
          </a:prstGeom>
        </p:spPr>
      </p:pic>
    </p:spTree>
    <p:extLst>
      <p:ext uri="{BB962C8B-B14F-4D97-AF65-F5344CB8AC3E}">
        <p14:creationId xmlns:p14="http://schemas.microsoft.com/office/powerpoint/2010/main" val="793821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rgbClr val="D9D9D9"/>
          </a:solidFill>
          <a:ln>
            <a:solidFill>
              <a:srgbClr val="48709F"/>
            </a:solidFill>
          </a:ln>
        </p:spPr>
        <p:txBody>
          <a:bodyPr>
            <a:normAutofit/>
          </a:bodyPr>
          <a:lstStyle/>
          <a:p>
            <a:r>
              <a:rPr lang="en-US" sz="4000" dirty="0"/>
              <a:t>What is the impact of skill level on income?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121186"/>
            <a:ext cx="8610600" cy="1515597"/>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7200" algn="l">
              <a:spcBef>
                <a:spcPts val="600"/>
              </a:spcBef>
              <a:spcAft>
                <a:spcPts val="600"/>
              </a:spcAft>
            </a:pPr>
            <a:r>
              <a:rPr lang="en-US" sz="3200" dirty="0"/>
              <a:t>Low-skilled adults in </a:t>
            </a:r>
            <a:r>
              <a:rPr lang="en-US" sz="3200" b="1" dirty="0"/>
              <a:t>literacy</a:t>
            </a:r>
            <a:r>
              <a:rPr lang="en-US" sz="3200" dirty="0"/>
              <a:t> are less likely to have earnings in the upper income quintiles than adults with higher level skills.</a:t>
            </a:r>
          </a:p>
        </p:txBody>
      </p:sp>
      <p:sp>
        <p:nvSpPr>
          <p:cNvPr id="4" name="Slide Number Placeholder 3"/>
          <p:cNvSpPr>
            <a:spLocks noGrp="1"/>
          </p:cNvSpPr>
          <p:nvPr>
            <p:ph type="sldNum" sz="quarter" idx="12"/>
          </p:nvPr>
        </p:nvSpPr>
        <p:spPr/>
        <p:txBody>
          <a:bodyPr/>
          <a:lstStyle/>
          <a:p>
            <a:fld id="{FA884605-F59B-A347-BDC9-15C9FF0B2D90}" type="slidenum">
              <a:rPr lang="en-US" smtClean="0"/>
              <a:pPr/>
              <a:t>23</a:t>
            </a:fld>
            <a:endParaRPr lang="en-US"/>
          </a:p>
        </p:txBody>
      </p:sp>
      <p:pic>
        <p:nvPicPr>
          <p:cNvPr id="6" name="Picture 5"/>
          <p:cNvPicPr>
            <a:picLocks noChangeAspect="1"/>
          </p:cNvPicPr>
          <p:nvPr/>
        </p:nvPicPr>
        <p:blipFill>
          <a:blip r:embed="rId3"/>
          <a:stretch>
            <a:fillRect/>
          </a:stretch>
        </p:blipFill>
        <p:spPr>
          <a:xfrm>
            <a:off x="228601" y="1636782"/>
            <a:ext cx="8610600" cy="5084693"/>
          </a:xfrm>
          <a:prstGeom prst="rect">
            <a:avLst/>
          </a:prstGeom>
        </p:spPr>
      </p:pic>
    </p:spTree>
    <p:extLst>
      <p:ext uri="{BB962C8B-B14F-4D97-AF65-F5344CB8AC3E}">
        <p14:creationId xmlns:p14="http://schemas.microsoft.com/office/powerpoint/2010/main" val="339882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78130" y="1910222"/>
            <a:ext cx="8797290" cy="4279763"/>
          </a:xfrm>
          <a:prstGeom prst="rect">
            <a:avLst/>
          </a:prstGeom>
        </p:spPr>
      </p:pic>
      <p:sp>
        <p:nvSpPr>
          <p:cNvPr id="4" name="Title 1"/>
          <p:cNvSpPr txBox="1">
            <a:spLocks/>
          </p:cNvSpPr>
          <p:nvPr/>
        </p:nvSpPr>
        <p:spPr>
          <a:xfrm>
            <a:off x="381000" y="353683"/>
            <a:ext cx="8458200" cy="1534246"/>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3000" dirty="0"/>
              <a:t>Similar to the international average, about one quarter of low-skilled adults in the U.S. have earnings in the bottom quintile of the income distribution.</a:t>
            </a:r>
          </a:p>
        </p:txBody>
      </p:sp>
      <p:sp>
        <p:nvSpPr>
          <p:cNvPr id="5" name="Slide Number Placeholder 4"/>
          <p:cNvSpPr>
            <a:spLocks noGrp="1"/>
          </p:cNvSpPr>
          <p:nvPr>
            <p:ph type="sldNum" sz="quarter" idx="12"/>
          </p:nvPr>
        </p:nvSpPr>
        <p:spPr/>
        <p:txBody>
          <a:bodyPr/>
          <a:lstStyle/>
          <a:p>
            <a:fld id="{FA884605-F59B-A347-BDC9-15C9FF0B2D90}" type="slidenum">
              <a:rPr lang="en-US" smtClean="0"/>
              <a:pPr/>
              <a:t>24</a:t>
            </a:fld>
            <a:endParaRPr lang="en-US"/>
          </a:p>
        </p:txBody>
      </p:sp>
      <p:sp>
        <p:nvSpPr>
          <p:cNvPr id="3" name="TextBox 2"/>
          <p:cNvSpPr txBox="1"/>
          <p:nvPr/>
        </p:nvSpPr>
        <p:spPr>
          <a:xfrm>
            <a:off x="7620000" y="2617670"/>
            <a:ext cx="1405081" cy="830997"/>
          </a:xfrm>
          <a:prstGeom prst="rect">
            <a:avLst/>
          </a:prstGeom>
          <a:noFill/>
        </p:spPr>
        <p:txBody>
          <a:bodyPr wrap="square" rtlCol="0">
            <a:spAutoFit/>
          </a:bodyPr>
          <a:lstStyle/>
          <a:p>
            <a:r>
              <a:rPr lang="en-US" sz="1600" dirty="0">
                <a:solidFill>
                  <a:schemeClr val="tx1">
                    <a:lumMod val="75000"/>
                    <a:lumOff val="25000"/>
                  </a:schemeClr>
                </a:solidFill>
              </a:rPr>
              <a:t>Percent of Low-skilled Adults in:</a:t>
            </a:r>
          </a:p>
        </p:txBody>
      </p:sp>
      <p:sp>
        <p:nvSpPr>
          <p:cNvPr id="7" name="TextBox 6">
            <a:extLst>
              <a:ext uri="{FF2B5EF4-FFF2-40B4-BE49-F238E27FC236}">
                <a16:creationId xmlns:a16="http://schemas.microsoft.com/office/drawing/2014/main" id="{9586773A-1674-42F2-BB8B-1B353BB0878E}"/>
              </a:ext>
            </a:extLst>
          </p:cNvPr>
          <p:cNvSpPr txBox="1"/>
          <p:nvPr/>
        </p:nvSpPr>
        <p:spPr>
          <a:xfrm>
            <a:off x="1880484" y="6290588"/>
            <a:ext cx="6629400" cy="400110"/>
          </a:xfrm>
          <a:prstGeom prst="rect">
            <a:avLst/>
          </a:prstGeom>
          <a:noFill/>
        </p:spPr>
        <p:txBody>
          <a:bodyPr wrap="square" rtlCol="0">
            <a:spAutoFit/>
          </a:bodyPr>
          <a:lstStyle/>
          <a:p>
            <a:r>
              <a:rPr lang="en-US" sz="1000" dirty="0"/>
              <a:t>Note: International Average includes Round 1 countries included in the National Center for Education Statistics PIAAC International Data Explorer (</a:t>
            </a:r>
            <a:r>
              <a:rPr lang="en-US" sz="1000" dirty="0">
                <a:hlinkClick r:id="rId4"/>
              </a:rPr>
              <a:t>NCES PIAAC IDE</a:t>
            </a:r>
            <a:r>
              <a:rPr lang="en-US" sz="1000" dirty="0"/>
              <a:t>). </a:t>
            </a:r>
          </a:p>
        </p:txBody>
      </p:sp>
    </p:spTree>
    <p:extLst>
      <p:ext uri="{BB962C8B-B14F-4D97-AF65-F5344CB8AC3E}">
        <p14:creationId xmlns:p14="http://schemas.microsoft.com/office/powerpoint/2010/main" val="4159615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20"/>
          <a:stretch/>
        </p:blipFill>
        <p:spPr bwMode="auto">
          <a:xfrm>
            <a:off x="1526874" y="1295400"/>
            <a:ext cx="7215632"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143219" y="191987"/>
            <a:ext cx="8879595" cy="1103413"/>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7200" algn="l">
              <a:spcBef>
                <a:spcPts val="600"/>
              </a:spcBef>
              <a:spcAft>
                <a:spcPts val="600"/>
              </a:spcAft>
            </a:pPr>
            <a:r>
              <a:rPr lang="en-US" sz="3000" dirty="0"/>
              <a:t>Among countries participating in PIAAC Round 1, the U.S. has one of the highest wage premiums for skills…</a:t>
            </a:r>
          </a:p>
        </p:txBody>
      </p:sp>
      <p:sp>
        <p:nvSpPr>
          <p:cNvPr id="5" name="Slide Number Placeholder 4"/>
          <p:cNvSpPr>
            <a:spLocks noGrp="1"/>
          </p:cNvSpPr>
          <p:nvPr>
            <p:ph type="sldNum" sz="quarter" idx="12"/>
          </p:nvPr>
        </p:nvSpPr>
        <p:spPr/>
        <p:txBody>
          <a:bodyPr/>
          <a:lstStyle/>
          <a:p>
            <a:fld id="{FA884605-F59B-A347-BDC9-15C9FF0B2D90}" type="slidenum">
              <a:rPr lang="en-US" smtClean="0"/>
              <a:pPr/>
              <a:t>25</a:t>
            </a:fld>
            <a:endParaRPr lang="en-US"/>
          </a:p>
        </p:txBody>
      </p:sp>
      <p:sp>
        <p:nvSpPr>
          <p:cNvPr id="3" name="TextBox 2"/>
          <p:cNvSpPr txBox="1"/>
          <p:nvPr/>
        </p:nvSpPr>
        <p:spPr>
          <a:xfrm>
            <a:off x="7133151" y="4585790"/>
            <a:ext cx="1953274" cy="1938992"/>
          </a:xfrm>
          <a:prstGeom prst="rect">
            <a:avLst/>
          </a:prstGeom>
          <a:noFill/>
        </p:spPr>
        <p:txBody>
          <a:bodyPr wrap="square" rtlCol="0">
            <a:spAutoFit/>
          </a:bodyPr>
          <a:lstStyle/>
          <a:p>
            <a:r>
              <a:rPr lang="en-US" sz="1200" dirty="0"/>
              <a:t>DATA SOURCE: Figure 6.7, OECD Skill Outlook 2013, Organization for </a:t>
            </a:r>
          </a:p>
          <a:p>
            <a:r>
              <a:rPr lang="en-US" sz="1200" dirty="0"/>
              <a:t>Economic Cooperation and </a:t>
            </a:r>
          </a:p>
          <a:p>
            <a:r>
              <a:rPr lang="en-US" sz="1200" dirty="0"/>
              <a:t>Development (OECD), </a:t>
            </a:r>
          </a:p>
          <a:p>
            <a:r>
              <a:rPr lang="en-US" sz="1200" dirty="0"/>
              <a:t>Program for the International </a:t>
            </a:r>
          </a:p>
          <a:p>
            <a:r>
              <a:rPr lang="en-US" sz="1200" dirty="0"/>
              <a:t>Assessment of Adult </a:t>
            </a:r>
          </a:p>
          <a:p>
            <a:r>
              <a:rPr lang="en-US" sz="1200" dirty="0"/>
              <a:t>Competencies (PIAAC), 2012.</a:t>
            </a:r>
          </a:p>
        </p:txBody>
      </p:sp>
    </p:spTree>
    <p:extLst>
      <p:ext uri="{BB962C8B-B14F-4D97-AF65-F5344CB8AC3E}">
        <p14:creationId xmlns:p14="http://schemas.microsoft.com/office/powerpoint/2010/main" val="2940438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878" y="1381664"/>
            <a:ext cx="7227122" cy="5395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143219" y="57749"/>
            <a:ext cx="8923663" cy="1110040"/>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3200" dirty="0"/>
              <a:t>…and one of the highest wage premiums for educational attainment.</a:t>
            </a:r>
          </a:p>
        </p:txBody>
      </p:sp>
      <p:sp>
        <p:nvSpPr>
          <p:cNvPr id="5" name="Slide Number Placeholder 4"/>
          <p:cNvSpPr>
            <a:spLocks noGrp="1"/>
          </p:cNvSpPr>
          <p:nvPr>
            <p:ph type="sldNum" sz="quarter" idx="12"/>
          </p:nvPr>
        </p:nvSpPr>
        <p:spPr/>
        <p:txBody>
          <a:bodyPr/>
          <a:lstStyle/>
          <a:p>
            <a:fld id="{FA884605-F59B-A347-BDC9-15C9FF0B2D90}" type="slidenum">
              <a:rPr lang="en-US" smtClean="0"/>
              <a:pPr/>
              <a:t>26</a:t>
            </a:fld>
            <a:endParaRPr lang="en-US"/>
          </a:p>
        </p:txBody>
      </p:sp>
      <p:sp>
        <p:nvSpPr>
          <p:cNvPr id="6" name="TextBox 5"/>
          <p:cNvSpPr txBox="1"/>
          <p:nvPr/>
        </p:nvSpPr>
        <p:spPr>
          <a:xfrm>
            <a:off x="7069541" y="4598442"/>
            <a:ext cx="1997342" cy="1569660"/>
          </a:xfrm>
          <a:prstGeom prst="rect">
            <a:avLst/>
          </a:prstGeom>
          <a:noFill/>
        </p:spPr>
        <p:txBody>
          <a:bodyPr wrap="square" rtlCol="0">
            <a:spAutoFit/>
          </a:bodyPr>
          <a:lstStyle/>
          <a:p>
            <a:r>
              <a:rPr lang="en-US" sz="1200" dirty="0"/>
              <a:t>DATA SOURCE: Figure 6.8, OECD Skill Outlook 2013, Organization for </a:t>
            </a:r>
          </a:p>
          <a:p>
            <a:r>
              <a:rPr lang="en-US" sz="1200" dirty="0"/>
              <a:t>Economic Cooperation and </a:t>
            </a:r>
          </a:p>
          <a:p>
            <a:r>
              <a:rPr lang="en-US" sz="1200" dirty="0"/>
              <a:t>Development (OECD), </a:t>
            </a:r>
          </a:p>
          <a:p>
            <a:r>
              <a:rPr lang="en-US" sz="1200" dirty="0"/>
              <a:t>Program for the International </a:t>
            </a:r>
          </a:p>
          <a:p>
            <a:r>
              <a:rPr lang="en-US" sz="1200" dirty="0"/>
              <a:t>Assessment of Adult </a:t>
            </a:r>
          </a:p>
          <a:p>
            <a:r>
              <a:rPr lang="en-US" sz="1200" dirty="0"/>
              <a:t>Competencies (PIAAC), 2012.</a:t>
            </a:r>
          </a:p>
        </p:txBody>
      </p:sp>
    </p:spTree>
    <p:extLst>
      <p:ext uri="{BB962C8B-B14F-4D97-AF65-F5344CB8AC3E}">
        <p14:creationId xmlns:p14="http://schemas.microsoft.com/office/powerpoint/2010/main" val="298767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solidFill>
            <a:srgbClr val="D9D9D9"/>
          </a:solidFill>
          <a:ln>
            <a:solidFill>
              <a:srgbClr val="48709F"/>
            </a:solidFill>
          </a:ln>
        </p:spPr>
        <p:txBody>
          <a:bodyPr>
            <a:normAutofit fontScale="90000"/>
          </a:bodyPr>
          <a:lstStyle/>
          <a:p>
            <a:r>
              <a:rPr lang="en-US" dirty="0"/>
              <a:t>What can we do to raise the skills of low-skilled workers in the U.S.?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6206" y="191987"/>
            <a:ext cx="8707842" cy="1477328"/>
          </a:xfrm>
          <a:prstGeom prst="rect">
            <a:avLst/>
          </a:prstGeom>
          <a:solidFill>
            <a:srgbClr val="D9D9D9"/>
          </a:solidFill>
          <a:ln>
            <a:solidFill>
              <a:srgbClr val="48709F"/>
            </a:solidFill>
          </a:ln>
        </p:spPr>
        <p:txBody>
          <a:bodyPr wrap="square" rtlCol="0">
            <a:spAutoFit/>
          </a:bodyPr>
          <a:lstStyle/>
          <a:p>
            <a:r>
              <a:rPr lang="en-US" sz="3000" dirty="0">
                <a:solidFill>
                  <a:srgbClr val="000000"/>
                </a:solidFill>
              </a:rPr>
              <a:t>Participation in adult education and training is higher in the U.S. than most countries, but low-skilled adults are less likely to participate than those with high skills.</a:t>
            </a:r>
          </a:p>
        </p:txBody>
      </p:sp>
      <p:sp>
        <p:nvSpPr>
          <p:cNvPr id="4" name="Slide Number Placeholder 3"/>
          <p:cNvSpPr>
            <a:spLocks noGrp="1"/>
          </p:cNvSpPr>
          <p:nvPr>
            <p:ph type="sldNum" sz="quarter" idx="12"/>
          </p:nvPr>
        </p:nvSpPr>
        <p:spPr/>
        <p:txBody>
          <a:bodyPr/>
          <a:lstStyle/>
          <a:p>
            <a:fld id="{FA884605-F59B-A347-BDC9-15C9FF0B2D90}" type="slidenum">
              <a:rPr lang="en-US" smtClean="0"/>
              <a:pPr/>
              <a:t>28</a:t>
            </a:fld>
            <a:endParaRPr lang="en-US"/>
          </a:p>
        </p:txBody>
      </p:sp>
      <p:sp>
        <p:nvSpPr>
          <p:cNvPr id="5" name="TextBox 4"/>
          <p:cNvSpPr txBox="1"/>
          <p:nvPr/>
        </p:nvSpPr>
        <p:spPr>
          <a:xfrm>
            <a:off x="251865" y="4371983"/>
            <a:ext cx="2101721" cy="1569660"/>
          </a:xfrm>
          <a:prstGeom prst="rect">
            <a:avLst/>
          </a:prstGeom>
          <a:noFill/>
        </p:spPr>
        <p:txBody>
          <a:bodyPr wrap="square" rtlCol="0">
            <a:spAutoFit/>
          </a:bodyPr>
          <a:lstStyle/>
          <a:p>
            <a:r>
              <a:rPr lang="en-US" sz="1200" dirty="0"/>
              <a:t>DATA SOURCE: Figure 5.7, OECD Skill Outlook 2013, Organization for </a:t>
            </a:r>
          </a:p>
          <a:p>
            <a:r>
              <a:rPr lang="en-US" sz="1200" dirty="0"/>
              <a:t>Economic Cooperation and </a:t>
            </a:r>
          </a:p>
          <a:p>
            <a:r>
              <a:rPr lang="en-US" sz="1200" dirty="0"/>
              <a:t>Development (OECD), </a:t>
            </a:r>
          </a:p>
          <a:p>
            <a:r>
              <a:rPr lang="en-US" sz="1200" dirty="0"/>
              <a:t>Program for the International </a:t>
            </a:r>
          </a:p>
          <a:p>
            <a:r>
              <a:rPr lang="en-US" sz="1200" dirty="0"/>
              <a:t>Assessment of Adult </a:t>
            </a:r>
          </a:p>
          <a:p>
            <a:r>
              <a:rPr lang="en-US" sz="1200" dirty="0"/>
              <a:t>Competencies (PIAAC), 2012.</a:t>
            </a:r>
          </a:p>
        </p:txBody>
      </p:sp>
      <p:sp>
        <p:nvSpPr>
          <p:cNvPr id="3" name="TextBox 2"/>
          <p:cNvSpPr txBox="1"/>
          <p:nvPr/>
        </p:nvSpPr>
        <p:spPr>
          <a:xfrm>
            <a:off x="3299447" y="1790943"/>
            <a:ext cx="4985660" cy="276999"/>
          </a:xfrm>
          <a:prstGeom prst="rect">
            <a:avLst/>
          </a:prstGeom>
          <a:noFill/>
        </p:spPr>
        <p:txBody>
          <a:bodyPr wrap="none" rtlCol="0">
            <a:spAutoFit/>
          </a:bodyPr>
          <a:lstStyle/>
          <a:p>
            <a:r>
              <a:rPr lang="en-US" sz="1200" b="1" dirty="0">
                <a:solidFill>
                  <a:schemeClr val="accent1"/>
                </a:solidFill>
                <a:latin typeface="Arial" panose="020B0604020202020204" pitchFamily="34" charset="0"/>
                <a:cs typeface="Arial" panose="020B0604020202020204" pitchFamily="34" charset="0"/>
              </a:rPr>
              <a:t>Participation rate in adult education, by literacy proficiency levels</a:t>
            </a:r>
          </a:p>
        </p:txBody>
      </p:sp>
      <p:sp>
        <p:nvSpPr>
          <p:cNvPr id="7" name="TextBox 6"/>
          <p:cNvSpPr txBox="1"/>
          <p:nvPr/>
        </p:nvSpPr>
        <p:spPr>
          <a:xfrm>
            <a:off x="3750692" y="2018900"/>
            <a:ext cx="4083169" cy="400110"/>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Percentage of adults who participated in adult education and training </a:t>
            </a:r>
          </a:p>
          <a:p>
            <a:r>
              <a:rPr lang="en-US" sz="1000" dirty="0">
                <a:latin typeface="Arial" panose="020B0604020202020204" pitchFamily="34" charset="0"/>
                <a:cs typeface="Arial" panose="020B0604020202020204" pitchFamily="34" charset="0"/>
              </a:rPr>
              <a:t>during year prior to the survey, by level of proficiency in literacy </a:t>
            </a:r>
          </a:p>
        </p:txBody>
      </p:sp>
      <p:pic>
        <p:nvPicPr>
          <p:cNvPr id="14" name="Picture 13"/>
          <p:cNvPicPr>
            <a:picLocks noChangeAspect="1"/>
          </p:cNvPicPr>
          <p:nvPr/>
        </p:nvPicPr>
        <p:blipFill>
          <a:blip r:embed="rId3"/>
          <a:stretch>
            <a:fillRect/>
          </a:stretch>
        </p:blipFill>
        <p:spPr>
          <a:xfrm rot="5400000">
            <a:off x="5570026" y="4685901"/>
            <a:ext cx="237765" cy="3340898"/>
          </a:xfrm>
          <a:prstGeom prst="rect">
            <a:avLst/>
          </a:prstGeom>
        </p:spPr>
      </p:pic>
      <p:sp>
        <p:nvSpPr>
          <p:cNvPr id="16" name="TextBox 1"/>
          <p:cNvSpPr txBox="1"/>
          <p:nvPr/>
        </p:nvSpPr>
        <p:spPr>
          <a:xfrm rot="16200000">
            <a:off x="8530338" y="4812605"/>
            <a:ext cx="312924" cy="127064"/>
          </a:xfrm>
          <a:prstGeom prst="rect">
            <a:avLst/>
          </a:prstGeom>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a:t>Percent</a:t>
            </a:r>
          </a:p>
        </p:txBody>
      </p:sp>
      <p:sp>
        <p:nvSpPr>
          <p:cNvPr id="11" name="TextBox 10"/>
          <p:cNvSpPr txBox="1"/>
          <p:nvPr/>
        </p:nvSpPr>
        <p:spPr>
          <a:xfrm>
            <a:off x="162438" y="1924562"/>
            <a:ext cx="3362632" cy="369332"/>
          </a:xfrm>
          <a:prstGeom prst="rect">
            <a:avLst/>
          </a:prstGeom>
          <a:noFill/>
        </p:spPr>
        <p:txBody>
          <a:bodyPr wrap="square" rtlCol="0">
            <a:spAutoFit/>
          </a:bodyPr>
          <a:lstStyle/>
          <a:p>
            <a:r>
              <a:rPr lang="en-US" dirty="0"/>
              <a:t>Add ‘International’ to the Average</a:t>
            </a:r>
          </a:p>
        </p:txBody>
      </p:sp>
      <p:pic>
        <p:nvPicPr>
          <p:cNvPr id="2" name="Picture 1"/>
          <p:cNvPicPr>
            <a:picLocks noChangeAspect="1"/>
          </p:cNvPicPr>
          <p:nvPr/>
        </p:nvPicPr>
        <p:blipFill>
          <a:blip r:embed="rId4"/>
          <a:stretch>
            <a:fillRect/>
          </a:stretch>
        </p:blipFill>
        <p:spPr>
          <a:xfrm>
            <a:off x="2680970" y="2532120"/>
            <a:ext cx="5942298" cy="3750358"/>
          </a:xfrm>
          <a:prstGeom prst="rect">
            <a:avLst/>
          </a:prstGeom>
        </p:spPr>
      </p:pic>
    </p:spTree>
    <p:extLst>
      <p:ext uri="{BB962C8B-B14F-4D97-AF65-F5344CB8AC3E}">
        <p14:creationId xmlns:p14="http://schemas.microsoft.com/office/powerpoint/2010/main" val="1428489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3455" y="2130425"/>
            <a:ext cx="8269099" cy="2122827"/>
          </a:xfrm>
          <a:solidFill>
            <a:srgbClr val="D9D9D9"/>
          </a:solidFill>
          <a:ln>
            <a:solidFill>
              <a:srgbClr val="48709F"/>
            </a:solidFill>
          </a:ln>
        </p:spPr>
        <p:txBody>
          <a:bodyPr>
            <a:normAutofit/>
          </a:bodyPr>
          <a:lstStyle/>
          <a:p>
            <a:r>
              <a:rPr lang="en-US" sz="3600" dirty="0"/>
              <a:t>What is the relationship between skill level and participation in ongoing formal and non-formal education?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lumMod val="85000"/>
            </a:schemeClr>
          </a:solidFill>
          <a:ln>
            <a:solidFill>
              <a:srgbClr val="48709F"/>
            </a:solidFill>
          </a:ln>
        </p:spPr>
        <p:txBody>
          <a:bodyPr>
            <a:normAutofit/>
          </a:bodyPr>
          <a:lstStyle/>
          <a:p>
            <a:r>
              <a:rPr lang="en-US" dirty="0"/>
              <a:t>Skill level of U.S. adults</a:t>
            </a:r>
          </a:p>
        </p:txBody>
      </p:sp>
      <p:sp>
        <p:nvSpPr>
          <p:cNvPr id="3" name="Subtitle 2"/>
          <p:cNvSpPr>
            <a:spLocks noGrp="1"/>
          </p:cNvSpPr>
          <p:nvPr>
            <p:ph type="subTitle" idx="1"/>
          </p:nvPr>
        </p:nvSpPr>
        <p:spPr>
          <a:xfrm>
            <a:off x="1371600" y="3886200"/>
            <a:ext cx="6400800" cy="2213082"/>
          </a:xfrm>
        </p:spPr>
        <p:txBody>
          <a:bodyPr>
            <a:normAutofit/>
          </a:bodyPr>
          <a:lstStyle/>
          <a:p>
            <a:endParaRPr lang="en-US" dirty="0"/>
          </a:p>
          <a:p>
            <a:endParaRPr lang="en-US" dirty="0"/>
          </a:p>
        </p:txBody>
      </p:sp>
    </p:spTree>
    <p:extLst>
      <p:ext uri="{BB962C8B-B14F-4D97-AF65-F5344CB8AC3E}">
        <p14:creationId xmlns:p14="http://schemas.microsoft.com/office/powerpoint/2010/main" val="1350237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2149079"/>
            <a:ext cx="8608298" cy="4572396"/>
          </a:xfrm>
          <a:prstGeom prst="rect">
            <a:avLst/>
          </a:prstGeom>
        </p:spPr>
      </p:pic>
      <p:sp>
        <p:nvSpPr>
          <p:cNvPr id="7" name="Title 1"/>
          <p:cNvSpPr txBox="1">
            <a:spLocks/>
          </p:cNvSpPr>
          <p:nvPr/>
        </p:nvSpPr>
        <p:spPr>
          <a:xfrm>
            <a:off x="228600" y="228600"/>
            <a:ext cx="8610600" cy="1902686"/>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U.S. working adults with low skills in </a:t>
            </a:r>
            <a:r>
              <a:rPr lang="en-US" sz="3200" b="1" dirty="0"/>
              <a:t>literacy </a:t>
            </a:r>
            <a:r>
              <a:rPr lang="en-US" sz="3200" dirty="0"/>
              <a:t>were more likely to participate in less than 25 hours</a:t>
            </a:r>
            <a:r>
              <a:rPr lang="en-US" sz="3200" dirty="0">
                <a:solidFill>
                  <a:srgbClr val="00B050"/>
                </a:solidFill>
              </a:rPr>
              <a:t> </a:t>
            </a:r>
            <a:r>
              <a:rPr lang="en-US" sz="3200" dirty="0"/>
              <a:t>of non-formal education in the past 12 months than those with higher skills in </a:t>
            </a:r>
            <a:r>
              <a:rPr lang="en-US" sz="3200" b="1" dirty="0"/>
              <a:t>literacy</a:t>
            </a:r>
            <a:r>
              <a:rPr lang="en-US" sz="3200" dirty="0"/>
              <a:t>.</a:t>
            </a:r>
          </a:p>
        </p:txBody>
      </p:sp>
      <p:sp>
        <p:nvSpPr>
          <p:cNvPr id="6" name="Slide Number Placeholder 5"/>
          <p:cNvSpPr>
            <a:spLocks noGrp="1"/>
          </p:cNvSpPr>
          <p:nvPr>
            <p:ph type="sldNum" sz="quarter" idx="12"/>
          </p:nvPr>
        </p:nvSpPr>
        <p:spPr/>
        <p:txBody>
          <a:bodyPr/>
          <a:lstStyle/>
          <a:p>
            <a:fld id="{FA884605-F59B-A347-BDC9-15C9FF0B2D90}" type="slidenum">
              <a:rPr lang="en-US" smtClean="0"/>
              <a:pPr/>
              <a:t>30</a:t>
            </a:fld>
            <a:endParaRPr lang="en-US"/>
          </a:p>
        </p:txBody>
      </p:sp>
      <p:cxnSp>
        <p:nvCxnSpPr>
          <p:cNvPr id="8" name="Straight Connector 7"/>
          <p:cNvCxnSpPr/>
          <p:nvPr/>
        </p:nvCxnSpPr>
        <p:spPr>
          <a:xfrm flipH="1">
            <a:off x="228606" y="2866017"/>
            <a:ext cx="8458194"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003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3455" y="2130425"/>
            <a:ext cx="8269099" cy="2122827"/>
          </a:xfrm>
          <a:solidFill>
            <a:srgbClr val="D9D9D9"/>
          </a:solidFill>
          <a:ln>
            <a:solidFill>
              <a:srgbClr val="48709F"/>
            </a:solidFill>
          </a:ln>
        </p:spPr>
        <p:txBody>
          <a:bodyPr>
            <a:normAutofit/>
          </a:bodyPr>
          <a:lstStyle/>
          <a:p>
            <a:r>
              <a:rPr lang="en-US" sz="3600" dirty="0"/>
              <a:t>What are the constraints and enablers for participation in formal and non-formal education?</a:t>
            </a:r>
          </a:p>
        </p:txBody>
      </p:sp>
    </p:spTree>
    <p:extLst>
      <p:ext uri="{BB962C8B-B14F-4D97-AF65-F5344CB8AC3E}">
        <p14:creationId xmlns:p14="http://schemas.microsoft.com/office/powerpoint/2010/main" val="550754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86231"/>
          </a:xfrm>
          <a:solidFill>
            <a:srgbClr val="D9D9D9"/>
          </a:solidFill>
          <a:ln>
            <a:solidFill>
              <a:srgbClr val="48709F"/>
            </a:solidFill>
          </a:ln>
        </p:spPr>
        <p:txBody>
          <a:bodyPr>
            <a:noAutofit/>
          </a:bodyPr>
          <a:lstStyle/>
          <a:p>
            <a:pPr algn="l"/>
            <a:r>
              <a:rPr lang="en-US" sz="2800" dirty="0">
                <a:solidFill>
                  <a:scrgbClr r="0" g="0" b="0"/>
                </a:solidFill>
              </a:rPr>
              <a:t>The most common reasons for U.S. working adults not participating in education and training are: too busy at work, cost, family responsibilities including childcare, and time that a course was offered. </a:t>
            </a:r>
          </a:p>
        </p:txBody>
      </p:sp>
      <p:sp>
        <p:nvSpPr>
          <p:cNvPr id="7" name="Slide Number Placeholder 6"/>
          <p:cNvSpPr>
            <a:spLocks noGrp="1"/>
          </p:cNvSpPr>
          <p:nvPr>
            <p:ph type="sldNum" sz="quarter" idx="12"/>
          </p:nvPr>
        </p:nvSpPr>
        <p:spPr/>
        <p:txBody>
          <a:bodyPr/>
          <a:lstStyle/>
          <a:p>
            <a:fld id="{FA884605-F59B-A347-BDC9-15C9FF0B2D90}" type="slidenum">
              <a:rPr lang="en-US" smtClean="0"/>
              <a:pPr/>
              <a:t>32</a:t>
            </a:fld>
            <a:endParaRPr lang="en-US"/>
          </a:p>
        </p:txBody>
      </p:sp>
      <p:pic>
        <p:nvPicPr>
          <p:cNvPr id="3" name="Picture 2"/>
          <p:cNvPicPr>
            <a:picLocks noChangeAspect="1"/>
          </p:cNvPicPr>
          <p:nvPr/>
        </p:nvPicPr>
        <p:blipFill>
          <a:blip r:embed="rId3"/>
          <a:stretch>
            <a:fillRect/>
          </a:stretch>
        </p:blipFill>
        <p:spPr>
          <a:xfrm>
            <a:off x="1385990" y="1960869"/>
            <a:ext cx="6493940" cy="4578043"/>
          </a:xfrm>
          <a:prstGeom prst="rect">
            <a:avLst/>
          </a:prstGeom>
        </p:spPr>
      </p:pic>
    </p:spTree>
    <p:extLst>
      <p:ext uri="{BB962C8B-B14F-4D97-AF65-F5344CB8AC3E}">
        <p14:creationId xmlns:p14="http://schemas.microsoft.com/office/powerpoint/2010/main" val="246646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228600"/>
            <a:ext cx="8610600" cy="1751012"/>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rgbClr r="0" g="0" b="0"/>
                </a:solidFill>
              </a:rPr>
              <a:t>Compared to those with high skills in </a:t>
            </a:r>
            <a:r>
              <a:rPr lang="en-US" sz="2800" b="1" dirty="0">
                <a:solidFill>
                  <a:scrgbClr r="0" g="0" b="0"/>
                </a:solidFill>
              </a:rPr>
              <a:t>literacy</a:t>
            </a:r>
            <a:r>
              <a:rPr lang="en-US" sz="2800" dirty="0">
                <a:solidFill>
                  <a:scrgbClr r="0" g="0" b="0"/>
                </a:solidFill>
              </a:rPr>
              <a:t>, low-skilled workers were less likely to state “ too busy at work” as their top reason for not pursuing education and training.</a:t>
            </a:r>
          </a:p>
        </p:txBody>
      </p:sp>
      <p:sp>
        <p:nvSpPr>
          <p:cNvPr id="4" name="Slide Number Placeholder 3"/>
          <p:cNvSpPr>
            <a:spLocks noGrp="1"/>
          </p:cNvSpPr>
          <p:nvPr>
            <p:ph type="sldNum" sz="quarter" idx="12"/>
          </p:nvPr>
        </p:nvSpPr>
        <p:spPr/>
        <p:txBody>
          <a:bodyPr/>
          <a:lstStyle/>
          <a:p>
            <a:fld id="{FA884605-F59B-A347-BDC9-15C9FF0B2D90}" type="slidenum">
              <a:rPr lang="en-US" smtClean="0"/>
              <a:pPr/>
              <a:t>33</a:t>
            </a:fld>
            <a:endParaRPr lang="en-US"/>
          </a:p>
        </p:txBody>
      </p:sp>
      <p:pic>
        <p:nvPicPr>
          <p:cNvPr id="9" name="Picture 8"/>
          <p:cNvPicPr>
            <a:picLocks noChangeAspect="1"/>
          </p:cNvPicPr>
          <p:nvPr/>
        </p:nvPicPr>
        <p:blipFill>
          <a:blip r:embed="rId3"/>
          <a:stretch>
            <a:fillRect/>
          </a:stretch>
        </p:blipFill>
        <p:spPr>
          <a:xfrm>
            <a:off x="1247775" y="2120106"/>
            <a:ext cx="6648450" cy="4095750"/>
          </a:xfrm>
          <a:prstGeom prst="rect">
            <a:avLst/>
          </a:prstGeom>
        </p:spPr>
      </p:pic>
    </p:spTree>
    <p:extLst>
      <p:ext uri="{BB962C8B-B14F-4D97-AF65-F5344CB8AC3E}">
        <p14:creationId xmlns:p14="http://schemas.microsoft.com/office/powerpoint/2010/main" val="1398833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163901"/>
            <a:ext cx="8610600" cy="1761151"/>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t>Employers were more likely to pay for expenses related to participation in </a:t>
            </a:r>
            <a:r>
              <a:rPr lang="en-US" sz="3000" u="sng" dirty="0"/>
              <a:t>formal</a:t>
            </a:r>
            <a:r>
              <a:rPr lang="en-US" sz="3000" dirty="0"/>
              <a:t> education for workers with high skills in </a:t>
            </a:r>
            <a:r>
              <a:rPr lang="en-US" sz="3000" b="1" dirty="0"/>
              <a:t>literacy </a:t>
            </a:r>
            <a:r>
              <a:rPr lang="en-US" sz="3000" dirty="0"/>
              <a:t>than those with low skills in </a:t>
            </a:r>
            <a:r>
              <a:rPr lang="en-US" sz="3000" b="1" dirty="0"/>
              <a:t>literacy</a:t>
            </a:r>
            <a:r>
              <a:rPr lang="en-US" sz="3000" dirty="0"/>
              <a:t>.</a:t>
            </a:r>
            <a:endParaRPr lang="en-US" sz="3000" b="1" dirty="0"/>
          </a:p>
        </p:txBody>
      </p:sp>
      <p:sp>
        <p:nvSpPr>
          <p:cNvPr id="4" name="Slide Number Placeholder 3"/>
          <p:cNvSpPr>
            <a:spLocks noGrp="1"/>
          </p:cNvSpPr>
          <p:nvPr>
            <p:ph type="sldNum" sz="quarter" idx="12"/>
          </p:nvPr>
        </p:nvSpPr>
        <p:spPr/>
        <p:txBody>
          <a:bodyPr/>
          <a:lstStyle/>
          <a:p>
            <a:fld id="{FA884605-F59B-A347-BDC9-15C9FF0B2D90}" type="slidenum">
              <a:rPr lang="en-US" smtClean="0"/>
              <a:pPr/>
              <a:t>34</a:t>
            </a:fld>
            <a:endParaRPr lang="en-US"/>
          </a:p>
        </p:txBody>
      </p:sp>
      <p:pic>
        <p:nvPicPr>
          <p:cNvPr id="2" name="Picture 1"/>
          <p:cNvPicPr>
            <a:picLocks noChangeAspect="1"/>
          </p:cNvPicPr>
          <p:nvPr/>
        </p:nvPicPr>
        <p:blipFill>
          <a:blip r:embed="rId3"/>
          <a:stretch>
            <a:fillRect/>
          </a:stretch>
        </p:blipFill>
        <p:spPr>
          <a:xfrm>
            <a:off x="344315" y="1925052"/>
            <a:ext cx="8614395" cy="4572396"/>
          </a:xfrm>
          <a:prstGeom prst="rect">
            <a:avLst/>
          </a:prstGeom>
        </p:spPr>
      </p:pic>
    </p:spTree>
    <p:extLst>
      <p:ext uri="{BB962C8B-B14F-4D97-AF65-F5344CB8AC3E}">
        <p14:creationId xmlns:p14="http://schemas.microsoft.com/office/powerpoint/2010/main" val="173222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163902"/>
            <a:ext cx="8610600" cy="1756178"/>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t>However, there was no measurable difference in how likely employers were to pay </a:t>
            </a:r>
            <a:r>
              <a:rPr lang="en-US" sz="3000" u="sng" dirty="0"/>
              <a:t>non-formal</a:t>
            </a:r>
            <a:r>
              <a:rPr lang="en-US" sz="3000" dirty="0"/>
              <a:t> education expenses for workers with high skills than workers with low skills in </a:t>
            </a:r>
            <a:r>
              <a:rPr lang="en-US" sz="3000" b="1" dirty="0"/>
              <a:t>literacy</a:t>
            </a:r>
            <a:r>
              <a:rPr lang="en-US" sz="3000" dirty="0"/>
              <a:t>.</a:t>
            </a:r>
            <a:endParaRPr lang="en-US" sz="3000" b="1" dirty="0"/>
          </a:p>
        </p:txBody>
      </p:sp>
      <p:sp>
        <p:nvSpPr>
          <p:cNvPr id="4" name="Slide Number Placeholder 3"/>
          <p:cNvSpPr>
            <a:spLocks noGrp="1"/>
          </p:cNvSpPr>
          <p:nvPr>
            <p:ph type="sldNum" sz="quarter" idx="12"/>
          </p:nvPr>
        </p:nvSpPr>
        <p:spPr/>
        <p:txBody>
          <a:bodyPr/>
          <a:lstStyle/>
          <a:p>
            <a:fld id="{FA884605-F59B-A347-BDC9-15C9FF0B2D90}" type="slidenum">
              <a:rPr lang="en-US" smtClean="0"/>
              <a:pPr/>
              <a:t>35</a:t>
            </a:fld>
            <a:endParaRPr lang="en-US"/>
          </a:p>
        </p:txBody>
      </p:sp>
      <p:pic>
        <p:nvPicPr>
          <p:cNvPr id="2" name="Picture 1"/>
          <p:cNvPicPr>
            <a:picLocks noChangeAspect="1"/>
          </p:cNvPicPr>
          <p:nvPr/>
        </p:nvPicPr>
        <p:blipFill>
          <a:blip r:embed="rId3"/>
          <a:stretch>
            <a:fillRect/>
          </a:stretch>
        </p:blipFill>
        <p:spPr>
          <a:xfrm>
            <a:off x="529605" y="1966516"/>
            <a:ext cx="8614395" cy="4572396"/>
          </a:xfrm>
          <a:prstGeom prst="rect">
            <a:avLst/>
          </a:prstGeom>
        </p:spPr>
      </p:pic>
    </p:spTree>
    <p:extLst>
      <p:ext uri="{BB962C8B-B14F-4D97-AF65-F5344CB8AC3E}">
        <p14:creationId xmlns:p14="http://schemas.microsoft.com/office/powerpoint/2010/main" val="1214113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443488"/>
          </a:xfrm>
        </p:spPr>
        <p:txBody>
          <a:bodyPr/>
          <a:lstStyle/>
          <a:p>
            <a:r>
              <a:rPr lang="en-US" dirty="0"/>
              <a:t>Modules you can add here:</a:t>
            </a:r>
            <a:br>
              <a:rPr lang="en-US" dirty="0"/>
            </a:br>
            <a:endParaRPr lang="en-US" dirty="0"/>
          </a:p>
        </p:txBody>
      </p:sp>
      <p:sp>
        <p:nvSpPr>
          <p:cNvPr id="5" name="Subtitle 4"/>
          <p:cNvSpPr>
            <a:spLocks noGrp="1"/>
          </p:cNvSpPr>
          <p:nvPr>
            <p:ph type="subTitle" idx="1"/>
          </p:nvPr>
        </p:nvSpPr>
        <p:spPr/>
        <p:txBody>
          <a:bodyPr>
            <a:normAutofit/>
          </a:bodyPr>
          <a:lstStyle/>
          <a:p>
            <a:pPr lvl="2" algn="l"/>
            <a:r>
              <a:rPr lang="en-US" sz="3200" dirty="0"/>
              <a:t>Education &amp; Skills Online (ESO)</a:t>
            </a:r>
          </a:p>
          <a:p>
            <a:pPr lvl="2" algn="l"/>
            <a:r>
              <a:rPr lang="en-US" sz="3200" dirty="0"/>
              <a:t>Gateway &amp; Other Resources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04356" y="206753"/>
            <a:ext cx="8837466" cy="1002615"/>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000000"/>
                </a:solidFill>
              </a:rPr>
              <a:t>46% of U.S. working adults scored no higher than level 2 in </a:t>
            </a:r>
            <a:r>
              <a:rPr lang="en-US" sz="2800" b="1" dirty="0">
                <a:solidFill>
                  <a:srgbClr val="000000"/>
                </a:solidFill>
              </a:rPr>
              <a:t>literacy</a:t>
            </a:r>
            <a:r>
              <a:rPr lang="en-US" sz="2800" dirty="0">
                <a:solidFill>
                  <a:srgbClr val="000000"/>
                </a:solidFill>
              </a:rPr>
              <a:t>; 15% scored at the two lowest levels.</a:t>
            </a:r>
            <a:endParaRPr lang="en-US" sz="2800" b="1" dirty="0">
              <a:solidFill>
                <a:srgbClr val="663300"/>
              </a:solidFill>
            </a:endParaRPr>
          </a:p>
        </p:txBody>
      </p:sp>
      <p:sp>
        <p:nvSpPr>
          <p:cNvPr id="4" name="Slide Number Placeholder 3"/>
          <p:cNvSpPr>
            <a:spLocks noGrp="1"/>
          </p:cNvSpPr>
          <p:nvPr>
            <p:ph type="sldNum" sz="quarter" idx="12"/>
          </p:nvPr>
        </p:nvSpPr>
        <p:spPr/>
        <p:txBody>
          <a:bodyPr/>
          <a:lstStyle/>
          <a:p>
            <a:fld id="{FA884605-F59B-A347-BDC9-15C9FF0B2D90}" type="slidenum">
              <a:rPr lang="en-US" smtClean="0"/>
              <a:pPr/>
              <a:t>4</a:t>
            </a:fld>
            <a:endParaRPr lang="en-US"/>
          </a:p>
        </p:txBody>
      </p:sp>
      <p:sp>
        <p:nvSpPr>
          <p:cNvPr id="3" name="TextBox 2"/>
          <p:cNvSpPr txBox="1"/>
          <p:nvPr/>
        </p:nvSpPr>
        <p:spPr>
          <a:xfrm>
            <a:off x="2836843" y="5929532"/>
            <a:ext cx="3385863" cy="261610"/>
          </a:xfrm>
          <a:prstGeom prst="rect">
            <a:avLst/>
          </a:prstGeom>
          <a:noFill/>
        </p:spPr>
        <p:txBody>
          <a:bodyPr wrap="none" rtlCol="0">
            <a:spAutoFit/>
          </a:bodyPr>
          <a:lstStyle/>
          <a:p>
            <a:r>
              <a:rPr lang="en-US" sz="1100" dirty="0"/>
              <a:t>Note: Detail may not sum to totals because of rounding.</a:t>
            </a:r>
          </a:p>
        </p:txBody>
      </p:sp>
      <p:pic>
        <p:nvPicPr>
          <p:cNvPr id="12" name="Picture 11"/>
          <p:cNvPicPr>
            <a:picLocks noChangeAspect="1"/>
          </p:cNvPicPr>
          <p:nvPr/>
        </p:nvPicPr>
        <p:blipFill rotWithShape="1">
          <a:blip r:embed="rId3"/>
          <a:srcRect l="18023" t="92848" r="17278" b="339"/>
          <a:stretch/>
        </p:blipFill>
        <p:spPr>
          <a:xfrm>
            <a:off x="1583373" y="5537200"/>
            <a:ext cx="5892801" cy="340575"/>
          </a:xfrm>
          <a:prstGeom prst="rect">
            <a:avLst/>
          </a:prstGeom>
        </p:spPr>
      </p:pic>
      <p:pic>
        <p:nvPicPr>
          <p:cNvPr id="13" name="Picture 12"/>
          <p:cNvPicPr>
            <a:picLocks noChangeAspect="1"/>
          </p:cNvPicPr>
          <p:nvPr/>
        </p:nvPicPr>
        <p:blipFill>
          <a:blip r:embed="rId4"/>
          <a:stretch>
            <a:fillRect/>
          </a:stretch>
        </p:blipFill>
        <p:spPr>
          <a:xfrm>
            <a:off x="-24334" y="1357197"/>
            <a:ext cx="9108213" cy="4999153"/>
          </a:xfrm>
          <a:prstGeom prst="rect">
            <a:avLst/>
          </a:prstGeom>
        </p:spPr>
      </p:pic>
    </p:spTree>
    <p:extLst>
      <p:ext uri="{BB962C8B-B14F-4D97-AF65-F5344CB8AC3E}">
        <p14:creationId xmlns:p14="http://schemas.microsoft.com/office/powerpoint/2010/main" val="2453582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36647" y="1748947"/>
            <a:ext cx="8372883" cy="4680139"/>
          </a:xfrm>
          <a:prstGeom prst="rect">
            <a:avLst/>
          </a:prstGeom>
        </p:spPr>
      </p:pic>
      <p:sp>
        <p:nvSpPr>
          <p:cNvPr id="7" name="Title 1"/>
          <p:cNvSpPr txBox="1">
            <a:spLocks/>
          </p:cNvSpPr>
          <p:nvPr/>
        </p:nvSpPr>
        <p:spPr>
          <a:xfrm>
            <a:off x="204356" y="206753"/>
            <a:ext cx="8837466" cy="1514633"/>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b="1" dirty="0">
              <a:solidFill>
                <a:srgbClr val="663300"/>
              </a:solidFill>
            </a:endParaRPr>
          </a:p>
          <a:p>
            <a:pPr algn="l"/>
            <a:r>
              <a:rPr lang="en-US" sz="2800" dirty="0">
                <a:solidFill>
                  <a:srgbClr val="000000"/>
                </a:solidFill>
              </a:rPr>
              <a:t>Compared to full-time workers, the percentage with low skills in</a:t>
            </a:r>
            <a:r>
              <a:rPr lang="en-US" sz="2800" b="1" dirty="0">
                <a:solidFill>
                  <a:srgbClr val="000000"/>
                </a:solidFill>
              </a:rPr>
              <a:t> literacy </a:t>
            </a:r>
            <a:r>
              <a:rPr lang="en-US" sz="2800" dirty="0">
                <a:solidFill>
                  <a:srgbClr val="000000"/>
                </a:solidFill>
              </a:rPr>
              <a:t>is greater for part-time workers and the unemployed.</a:t>
            </a:r>
          </a:p>
          <a:p>
            <a:pPr algn="r"/>
            <a:endParaRPr lang="en-US" sz="2800" b="1" dirty="0">
              <a:solidFill>
                <a:srgbClr val="663300"/>
              </a:solidFill>
            </a:endParaRPr>
          </a:p>
        </p:txBody>
      </p:sp>
      <p:sp>
        <p:nvSpPr>
          <p:cNvPr id="4" name="Slide Number Placeholder 3"/>
          <p:cNvSpPr>
            <a:spLocks noGrp="1"/>
          </p:cNvSpPr>
          <p:nvPr>
            <p:ph type="sldNum" sz="quarter" idx="12"/>
          </p:nvPr>
        </p:nvSpPr>
        <p:spPr/>
        <p:txBody>
          <a:bodyPr/>
          <a:lstStyle/>
          <a:p>
            <a:fld id="{FA884605-F59B-A347-BDC9-15C9FF0B2D90}" type="slidenum">
              <a:rPr lang="en-US" smtClean="0"/>
              <a:pPr/>
              <a:t>5</a:t>
            </a:fld>
            <a:endParaRPr lang="en-US"/>
          </a:p>
        </p:txBody>
      </p:sp>
      <p:sp>
        <p:nvSpPr>
          <p:cNvPr id="3" name="TextBox 2"/>
          <p:cNvSpPr txBox="1"/>
          <p:nvPr/>
        </p:nvSpPr>
        <p:spPr>
          <a:xfrm>
            <a:off x="2068383" y="6355139"/>
            <a:ext cx="6402715" cy="430887"/>
          </a:xfrm>
          <a:prstGeom prst="rect">
            <a:avLst/>
          </a:prstGeom>
          <a:noFill/>
        </p:spPr>
        <p:txBody>
          <a:bodyPr wrap="none" rtlCol="0">
            <a:spAutoFit/>
          </a:bodyPr>
          <a:lstStyle/>
          <a:p>
            <a:r>
              <a:rPr lang="en-US" sz="1100" dirty="0"/>
              <a:t>Note: Not all literacy levels or employment categories are shown. </a:t>
            </a:r>
          </a:p>
          <a:p>
            <a:r>
              <a:rPr lang="en-US" sz="1100" dirty="0"/>
              <a:t>The numbers in the parenthesis show the percentage distribution of the characteristic within the population.</a:t>
            </a:r>
          </a:p>
        </p:txBody>
      </p:sp>
      <p:cxnSp>
        <p:nvCxnSpPr>
          <p:cNvPr id="8" name="Straight Connector 7"/>
          <p:cNvCxnSpPr/>
          <p:nvPr/>
        </p:nvCxnSpPr>
        <p:spPr>
          <a:xfrm flipV="1">
            <a:off x="2040584" y="1976284"/>
            <a:ext cx="0" cy="3280967"/>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61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6163"/>
            <a:ext cx="8229600" cy="1535896"/>
          </a:xfrm>
          <a:solidFill>
            <a:srgbClr val="D9D9D9"/>
          </a:solidFill>
          <a:ln>
            <a:solidFill>
              <a:srgbClr val="48709F"/>
            </a:solidFill>
          </a:ln>
        </p:spPr>
        <p:txBody>
          <a:bodyPr>
            <a:normAutofit/>
          </a:bodyPr>
          <a:lstStyle/>
          <a:p>
            <a:r>
              <a:rPr lang="en-US" sz="4000" dirty="0"/>
              <a:t>Why does the skill level of our  workforce matter?</a:t>
            </a:r>
          </a:p>
        </p:txBody>
      </p:sp>
      <p:sp>
        <p:nvSpPr>
          <p:cNvPr id="3" name="Slide Number Placeholder 2"/>
          <p:cNvSpPr>
            <a:spLocks noGrp="1"/>
          </p:cNvSpPr>
          <p:nvPr>
            <p:ph type="sldNum" sz="quarter" idx="12"/>
          </p:nvPr>
        </p:nvSpPr>
        <p:spPr/>
        <p:txBody>
          <a:bodyPr/>
          <a:lstStyle/>
          <a:p>
            <a:fld id="{FA884605-F59B-A347-BDC9-15C9FF0B2D90}" type="slidenum">
              <a:rPr lang="en-US" smtClean="0"/>
              <a:pPr/>
              <a:t>6</a:t>
            </a:fld>
            <a:endParaRPr lang="en-US"/>
          </a:p>
        </p:txBody>
      </p:sp>
    </p:spTree>
    <p:extLst>
      <p:ext uri="{BB962C8B-B14F-4D97-AF65-F5344CB8AC3E}">
        <p14:creationId xmlns:p14="http://schemas.microsoft.com/office/powerpoint/2010/main" val="341311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588174" y="1828800"/>
          <a:ext cx="7696200"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33718871"/>
              </p:ext>
            </p:extLst>
          </p:nvPr>
        </p:nvGraphicFramePr>
        <p:xfrm>
          <a:off x="1511300" y="5762012"/>
          <a:ext cx="5803899" cy="314325"/>
        </p:xfrm>
        <a:graphic>
          <a:graphicData uri="http://schemas.openxmlformats.org/drawingml/2006/table">
            <a:tbl>
              <a:tblPr/>
              <a:tblGrid>
                <a:gridCol w="5803899">
                  <a:extLst>
                    <a:ext uri="{9D8B030D-6E8A-4147-A177-3AD203B41FA5}">
                      <a16:colId xmlns:a16="http://schemas.microsoft.com/office/drawing/2014/main" val="20000"/>
                    </a:ext>
                  </a:extLst>
                </a:gridCol>
              </a:tblGrid>
              <a:tr h="314325">
                <a:tc>
                  <a:txBody>
                    <a:bodyPr/>
                    <a:lstStyle/>
                    <a:p>
                      <a:pPr algn="l" fontAlgn="t"/>
                      <a:r>
                        <a:rPr lang="en-US" sz="1000" b="0" i="0" u="none" strike="noStrike" dirty="0">
                          <a:solidFill>
                            <a:srgbClr val="000000"/>
                          </a:solidFill>
                          <a:latin typeface="+mn-lt"/>
                        </a:rPr>
                        <a:t>Source: </a:t>
                      </a:r>
                      <a:r>
                        <a:rPr lang="en-US" sz="1000" b="0" i="0" u="none" strike="noStrike" dirty="0" err="1">
                          <a:solidFill>
                            <a:srgbClr val="000000"/>
                          </a:solidFill>
                          <a:latin typeface="+mn-lt"/>
                        </a:rPr>
                        <a:t>Autor</a:t>
                      </a:r>
                      <a:r>
                        <a:rPr lang="en-US" sz="1000" b="0" i="0" u="none" strike="noStrike" dirty="0">
                          <a:solidFill>
                            <a:srgbClr val="000000"/>
                          </a:solidFill>
                          <a:latin typeface="+mn-lt"/>
                        </a:rPr>
                        <a:t>, D. H. and B.M. Price (2013), "The Changing Task Composition of the US Labor Market: An Update of </a:t>
                      </a:r>
                      <a:r>
                        <a:rPr lang="en-US" sz="1000" b="0" i="0" u="none" strike="noStrike" dirty="0" err="1">
                          <a:solidFill>
                            <a:srgbClr val="000000"/>
                          </a:solidFill>
                          <a:latin typeface="+mn-lt"/>
                        </a:rPr>
                        <a:t>Autor</a:t>
                      </a:r>
                      <a:r>
                        <a:rPr lang="en-US" sz="1000" b="0" i="0" u="none" strike="noStrike" dirty="0">
                          <a:solidFill>
                            <a:srgbClr val="000000"/>
                          </a:solidFill>
                          <a:latin typeface="+mn-lt"/>
                        </a:rPr>
                        <a:t>, Levy, and </a:t>
                      </a:r>
                      <a:r>
                        <a:rPr lang="en-US" sz="1000" b="0" i="0" u="none" strike="noStrike" dirty="0" err="1">
                          <a:solidFill>
                            <a:srgbClr val="000000"/>
                          </a:solidFill>
                          <a:latin typeface="+mn-lt"/>
                        </a:rPr>
                        <a:t>Murnane</a:t>
                      </a:r>
                      <a:r>
                        <a:rPr lang="en-US" sz="1000" b="0" i="0" u="none" strike="noStrike" dirty="0">
                          <a:solidFill>
                            <a:srgbClr val="000000"/>
                          </a:solidFill>
                          <a:latin typeface="+mn-lt"/>
                        </a:rPr>
                        <a:t> (2003)", MIT Mimeograph, June. </a:t>
                      </a: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1" name="TextBox 10"/>
          <p:cNvSpPr txBox="1"/>
          <p:nvPr/>
        </p:nvSpPr>
        <p:spPr>
          <a:xfrm>
            <a:off x="914400" y="1828800"/>
            <a:ext cx="353943" cy="3439403"/>
          </a:xfrm>
          <a:prstGeom prst="rect">
            <a:avLst/>
          </a:prstGeom>
          <a:noFill/>
        </p:spPr>
        <p:txBody>
          <a:bodyPr vert="vert270" wrap="none" rtlCol="0">
            <a:spAutoFit/>
          </a:bodyPr>
          <a:lstStyle/>
          <a:p>
            <a:r>
              <a:rPr lang="en-US" sz="1100" b="1" dirty="0">
                <a:solidFill>
                  <a:schemeClr val="tx1">
                    <a:lumMod val="85000"/>
                    <a:lumOff val="15000"/>
                  </a:schemeClr>
                </a:solidFill>
              </a:rPr>
              <a:t>Mean task input in percentiles of 1960 distribution</a:t>
            </a:r>
          </a:p>
        </p:txBody>
      </p:sp>
      <p:sp>
        <p:nvSpPr>
          <p:cNvPr id="7" name="Title 1"/>
          <p:cNvSpPr txBox="1">
            <a:spLocks/>
          </p:cNvSpPr>
          <p:nvPr/>
        </p:nvSpPr>
        <p:spPr>
          <a:xfrm>
            <a:off x="263902" y="138034"/>
            <a:ext cx="8610600" cy="1576466"/>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200"/>
              </a:spcAft>
            </a:pPr>
            <a:r>
              <a:rPr lang="en-US" sz="2800" dirty="0"/>
              <a:t>	Since 1970, there has been a shift in the U.S. economy away from routine and manual tasks and towards more analytic and interpersonal tasks that require higher skills.</a:t>
            </a:r>
          </a:p>
        </p:txBody>
      </p:sp>
      <p:sp>
        <p:nvSpPr>
          <p:cNvPr id="6" name="Slide Number Placeholder 5"/>
          <p:cNvSpPr>
            <a:spLocks noGrp="1"/>
          </p:cNvSpPr>
          <p:nvPr>
            <p:ph type="sldNum" sz="quarter" idx="12"/>
          </p:nvPr>
        </p:nvSpPr>
        <p:spPr/>
        <p:txBody>
          <a:bodyPr/>
          <a:lstStyle/>
          <a:p>
            <a:fld id="{FA884605-F59B-A347-BDC9-15C9FF0B2D90}" type="slidenum">
              <a:rPr lang="en-US" smtClean="0"/>
              <a:pPr/>
              <a:t>7</a:t>
            </a:fld>
            <a:endParaRPr lang="en-US"/>
          </a:p>
        </p:txBody>
      </p:sp>
    </p:spTree>
    <p:extLst>
      <p:ext uri="{BB962C8B-B14F-4D97-AF65-F5344CB8AC3E}">
        <p14:creationId xmlns:p14="http://schemas.microsoft.com/office/powerpoint/2010/main" val="16303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2000"/>
                                        <p:tgtEl>
                                          <p:spTgt spid="5">
                                            <p:graphicEl>
                                              <a:chart seriesIdx="0" categoryIdx="-4" bldStep="series"/>
                                            </p:graphic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1" dur="2000"/>
                                        <p:tgtEl>
                                          <p:spTgt spid="5">
                                            <p:graphicEl>
                                              <a:chart seriesIdx="1" categoryIdx="-4" bldStep="series"/>
                                            </p:graphic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2000"/>
                                        <p:tgtEl>
                                          <p:spTgt spid="5">
                                            <p:graphicEl>
                                              <a:chart seriesIdx="2" categoryIdx="-4" bldStep="series"/>
                                            </p:graphic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9" dur="2000"/>
                                        <p:tgtEl>
                                          <p:spTgt spid="5">
                                            <p:graphicEl>
                                              <a:chart seriesIdx="3" categoryIdx="-4" bldStep="series"/>
                                            </p:graphic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wipe(left)">
                                      <p:cBhvr>
                                        <p:cTn id="23" dur="2000"/>
                                        <p:tgtEl>
                                          <p:spTgt spid="5">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p:cNvPicPr>
            <a:picLocks noChangeAspect="1" noChangeArrowheads="1"/>
          </p:cNvPicPr>
          <p:nvPr/>
        </p:nvPicPr>
        <p:blipFill>
          <a:blip r:embed="rId2" cstate="print"/>
          <a:srcRect l="79390" t="20000" b="38000"/>
          <a:stretch>
            <a:fillRect/>
          </a:stretch>
        </p:blipFill>
        <p:spPr bwMode="auto">
          <a:xfrm>
            <a:off x="8017826" y="2362200"/>
            <a:ext cx="1049974" cy="1708150"/>
          </a:xfrm>
          <a:prstGeom prst="rect">
            <a:avLst/>
          </a:prstGeom>
          <a:noFill/>
          <a:ln w="9525">
            <a:noFill/>
            <a:miter lim="800000"/>
            <a:headEnd/>
            <a:tailEnd/>
          </a:ln>
        </p:spPr>
      </p:pic>
      <p:sp>
        <p:nvSpPr>
          <p:cNvPr id="4" name="Text Box 20"/>
          <p:cNvSpPr txBox="1">
            <a:spLocks noChangeArrowheads="1"/>
          </p:cNvSpPr>
          <p:nvPr/>
        </p:nvSpPr>
        <p:spPr bwMode="auto">
          <a:xfrm>
            <a:off x="76200" y="2962542"/>
            <a:ext cx="990600" cy="757130"/>
          </a:xfrm>
          <a:prstGeom prst="rect">
            <a:avLst/>
          </a:prstGeom>
          <a:noFill/>
          <a:ln w="9525" algn="ctr">
            <a:noFill/>
            <a:miter lim="800000"/>
            <a:headEnd/>
            <a:tailEnd/>
          </a:ln>
          <a:effectLst/>
        </p:spPr>
        <p:txBody>
          <a:bodyPr wrap="square">
            <a:spAutoFit/>
          </a:bodyPr>
          <a:lstStyle/>
          <a:p>
            <a:pPr>
              <a:lnSpc>
                <a:spcPct val="90000"/>
              </a:lnSpc>
              <a:spcBef>
                <a:spcPct val="50000"/>
              </a:spcBef>
            </a:pPr>
            <a:r>
              <a:rPr lang="en-US" sz="1200" dirty="0">
                <a:solidFill>
                  <a:schemeClr val="bg1"/>
                </a:solidFill>
                <a:latin typeface="Arial" charset="0"/>
              </a:rPr>
              <a:t>Percentage Change in Earnings Since 1961</a:t>
            </a:r>
          </a:p>
        </p:txBody>
      </p:sp>
      <p:sp>
        <p:nvSpPr>
          <p:cNvPr id="5" name="Text Box 21"/>
          <p:cNvSpPr txBox="1">
            <a:spLocks noChangeArrowheads="1"/>
          </p:cNvSpPr>
          <p:nvPr/>
        </p:nvSpPr>
        <p:spPr bwMode="auto">
          <a:xfrm>
            <a:off x="1066800" y="5941368"/>
            <a:ext cx="7457575" cy="261610"/>
          </a:xfrm>
          <a:prstGeom prst="rect">
            <a:avLst/>
          </a:prstGeom>
          <a:noFill/>
          <a:ln w="9525" algn="ctr">
            <a:noFill/>
            <a:miter lim="800000"/>
            <a:headEnd/>
            <a:tailEnd/>
          </a:ln>
          <a:effectLst/>
        </p:spPr>
        <p:txBody>
          <a:bodyPr wrap="square">
            <a:spAutoFit/>
          </a:bodyPr>
          <a:lstStyle/>
          <a:p>
            <a:pPr>
              <a:lnSpc>
                <a:spcPct val="100000"/>
              </a:lnSpc>
              <a:spcBef>
                <a:spcPct val="50000"/>
              </a:spcBef>
            </a:pPr>
            <a:r>
              <a:rPr lang="en-US" sz="1100" b="1" dirty="0">
                <a:solidFill>
                  <a:schemeClr val="bg1"/>
                </a:solidFill>
                <a:latin typeface="Arial" charset="0"/>
              </a:rPr>
              <a:t>Tabulations of annual March Current Population Survey Data, by David Ellwood, Harvard University.</a:t>
            </a:r>
          </a:p>
        </p:txBody>
      </p:sp>
      <p:pic>
        <p:nvPicPr>
          <p:cNvPr id="6" name="Picture 23"/>
          <p:cNvPicPr>
            <a:picLocks noChangeAspect="1" noChangeArrowheads="1"/>
          </p:cNvPicPr>
          <p:nvPr/>
        </p:nvPicPr>
        <p:blipFill>
          <a:blip r:embed="rId3" cstate="print"/>
          <a:srcRect l="4131" t="16968" r="23753" b="5090"/>
          <a:stretch>
            <a:fillRect/>
          </a:stretch>
        </p:blipFill>
        <p:spPr bwMode="auto">
          <a:xfrm>
            <a:off x="1139905" y="1417638"/>
            <a:ext cx="6808423" cy="4523730"/>
          </a:xfrm>
          <a:prstGeom prst="rect">
            <a:avLst/>
          </a:prstGeom>
          <a:noFill/>
          <a:ln w="9525">
            <a:solidFill>
              <a:srgbClr val="4F81BD"/>
            </a:solidFill>
            <a:miter lim="800000"/>
            <a:headEnd/>
            <a:tailEnd/>
          </a:ln>
          <a:effectLst/>
        </p:spPr>
      </p:pic>
      <p:sp>
        <p:nvSpPr>
          <p:cNvPr id="7" name="Rectangle 6"/>
          <p:cNvSpPr/>
          <p:nvPr/>
        </p:nvSpPr>
        <p:spPr>
          <a:xfrm>
            <a:off x="3657600" y="2011978"/>
            <a:ext cx="38862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Box 9"/>
          <p:cNvSpPr txBox="1"/>
          <p:nvPr/>
        </p:nvSpPr>
        <p:spPr>
          <a:xfrm>
            <a:off x="2377365" y="6202978"/>
            <a:ext cx="6147009" cy="584776"/>
          </a:xfrm>
          <a:prstGeom prst="rect">
            <a:avLst/>
          </a:prstGeom>
          <a:noFill/>
        </p:spPr>
        <p:txBody>
          <a:bodyPr wrap="square" rtlCol="0">
            <a:spAutoFit/>
          </a:bodyPr>
          <a:lstStyle/>
          <a:p>
            <a:r>
              <a:rPr lang="en-US" sz="1600" dirty="0"/>
              <a:t>Tabulations of annual March Current Population Data, by David Ellwood, Harvard University.  Slide prepared by ETS.</a:t>
            </a:r>
          </a:p>
        </p:txBody>
      </p:sp>
      <p:sp>
        <p:nvSpPr>
          <p:cNvPr id="11" name="Title 1"/>
          <p:cNvSpPr txBox="1">
            <a:spLocks/>
          </p:cNvSpPr>
          <p:nvPr/>
        </p:nvSpPr>
        <p:spPr>
          <a:xfrm>
            <a:off x="238816" y="205710"/>
            <a:ext cx="8610600" cy="1211928"/>
          </a:xfrm>
          <a:prstGeom prst="rect">
            <a:avLst/>
          </a:prstGeom>
          <a:solidFill>
            <a:schemeClr val="bg1">
              <a:lumMod val="85000"/>
            </a:schemeClr>
          </a:solidFill>
          <a:ln w="1905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7200" algn="l">
              <a:spcBef>
                <a:spcPts val="600"/>
              </a:spcBef>
              <a:spcAft>
                <a:spcPts val="600"/>
              </a:spcAft>
            </a:pPr>
            <a:endParaRPr lang="en-US" sz="3200" dirty="0"/>
          </a:p>
          <a:p>
            <a:pPr indent="-457200" algn="l">
              <a:spcBef>
                <a:spcPts val="600"/>
              </a:spcBef>
              <a:spcAft>
                <a:spcPts val="600"/>
              </a:spcAft>
            </a:pPr>
            <a:r>
              <a:rPr lang="en-US" sz="3200" dirty="0"/>
              <a:t>The percentage change in earnings since the 1970s mirrors that shift in occupations.</a:t>
            </a:r>
          </a:p>
          <a:p>
            <a:pPr indent="-457200" algn="l">
              <a:spcBef>
                <a:spcPts val="600"/>
              </a:spcBef>
              <a:spcAft>
                <a:spcPts val="600"/>
              </a:spcAft>
            </a:pPr>
            <a:endParaRPr lang="en-US" sz="2800" dirty="0"/>
          </a:p>
        </p:txBody>
      </p:sp>
      <p:sp>
        <p:nvSpPr>
          <p:cNvPr id="9" name="Slide Number Placeholder 8"/>
          <p:cNvSpPr>
            <a:spLocks noGrp="1"/>
          </p:cNvSpPr>
          <p:nvPr>
            <p:ph type="sldNum" sz="quarter" idx="12"/>
          </p:nvPr>
        </p:nvSpPr>
        <p:spPr/>
        <p:txBody>
          <a:bodyPr/>
          <a:lstStyle/>
          <a:p>
            <a:fld id="{FA884605-F59B-A347-BDC9-15C9FF0B2D90}"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9614" y="191987"/>
            <a:ext cx="8522611" cy="2141779"/>
          </a:xfrm>
          <a:solidFill>
            <a:schemeClr val="bg1">
              <a:lumMod val="85000"/>
            </a:schemeClr>
          </a:solidFill>
          <a:ln w="15875" cap="flat" cmpd="sng" algn="ctr">
            <a:solidFill>
              <a:srgbClr val="8EB4E3"/>
            </a:solidFill>
            <a:prstDash val="solid"/>
            <a:round/>
            <a:headEnd type="none" w="med" len="med"/>
            <a:tailEnd type="none" w="med" len="med"/>
          </a:ln>
        </p:spPr>
        <p:txBody>
          <a:bodyPr>
            <a:noAutofit/>
          </a:bodyPr>
          <a:lstStyle/>
          <a:p>
            <a:pPr algn="l"/>
            <a:r>
              <a:rPr lang="en-US" sz="2800" dirty="0"/>
              <a:t>More than a quarter of U.S. adults working in skilled occupations and about half of U.S. adults working in semi-skilled white-collar occupations are low performers in </a:t>
            </a:r>
            <a:r>
              <a:rPr lang="en-US" sz="2800" b="1" dirty="0"/>
              <a:t>literacy</a:t>
            </a:r>
            <a:r>
              <a:rPr lang="en-US" sz="2800" dirty="0"/>
              <a:t>. The trend is similar internationally.</a:t>
            </a:r>
          </a:p>
        </p:txBody>
      </p:sp>
      <p:sp>
        <p:nvSpPr>
          <p:cNvPr id="5" name="Slide Number Placeholder 4"/>
          <p:cNvSpPr>
            <a:spLocks noGrp="1"/>
          </p:cNvSpPr>
          <p:nvPr>
            <p:ph type="sldNum" sz="quarter" idx="12"/>
          </p:nvPr>
        </p:nvSpPr>
        <p:spPr/>
        <p:txBody>
          <a:bodyPr/>
          <a:lstStyle/>
          <a:p>
            <a:fld id="{FA884605-F59B-A347-BDC9-15C9FF0B2D90}" type="slidenum">
              <a:rPr lang="en-US" smtClean="0"/>
              <a:pPr/>
              <a:t>9</a:t>
            </a:fld>
            <a:endParaRPr lang="en-US"/>
          </a:p>
        </p:txBody>
      </p:sp>
      <p:pic>
        <p:nvPicPr>
          <p:cNvPr id="3" name="Picture 2"/>
          <p:cNvPicPr>
            <a:picLocks noChangeAspect="1"/>
          </p:cNvPicPr>
          <p:nvPr/>
        </p:nvPicPr>
        <p:blipFill>
          <a:blip r:embed="rId3"/>
          <a:stretch>
            <a:fillRect/>
          </a:stretch>
        </p:blipFill>
        <p:spPr>
          <a:xfrm>
            <a:off x="687388" y="2333767"/>
            <a:ext cx="8224836" cy="4387708"/>
          </a:xfrm>
          <a:prstGeom prst="rect">
            <a:avLst/>
          </a:prstGeom>
        </p:spPr>
      </p:pic>
      <p:sp>
        <p:nvSpPr>
          <p:cNvPr id="6" name="TextBox 5"/>
          <p:cNvSpPr txBox="1"/>
          <p:nvPr/>
        </p:nvSpPr>
        <p:spPr>
          <a:xfrm>
            <a:off x="1614375" y="6588186"/>
            <a:ext cx="7529625" cy="276999"/>
          </a:xfrm>
          <a:prstGeom prst="rect">
            <a:avLst/>
          </a:prstGeom>
          <a:noFill/>
        </p:spPr>
        <p:txBody>
          <a:bodyPr wrap="none" rtlCol="0">
            <a:spAutoFit/>
          </a:bodyPr>
          <a:lstStyle/>
          <a:p>
            <a:r>
              <a:rPr lang="en-US" sz="1200" dirty="0"/>
              <a:t>NOTE: The numbers in the parenthesis show the percentage distribution of the characteristic within the population.</a:t>
            </a:r>
          </a:p>
        </p:txBody>
      </p:sp>
    </p:spTree>
    <p:extLst>
      <p:ext uri="{BB962C8B-B14F-4D97-AF65-F5344CB8AC3E}">
        <p14:creationId xmlns:p14="http://schemas.microsoft.com/office/powerpoint/2010/main" val="2018351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80465</TotalTime>
  <Words>2473</Words>
  <Application>Microsoft Office PowerPoint</Application>
  <PresentationFormat>On-screen Show (4:3)</PresentationFormat>
  <Paragraphs>164</Paragraphs>
  <Slides>36</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ＭＳ Ｐゴシック</vt:lpstr>
      <vt:lpstr>Arial</vt:lpstr>
      <vt:lpstr>Arial Narrow</vt:lpstr>
      <vt:lpstr>Calibri</vt:lpstr>
      <vt:lpstr>Wingdings</vt:lpstr>
      <vt:lpstr>Office Theme</vt:lpstr>
      <vt:lpstr>U.S. Low-Skilled Workers: Focus on Literacy Skills</vt:lpstr>
      <vt:lpstr>Guidelines for building your presentation:</vt:lpstr>
      <vt:lpstr>Skill level of U.S. adults</vt:lpstr>
      <vt:lpstr>PowerPoint Presentation</vt:lpstr>
      <vt:lpstr>PowerPoint Presentation</vt:lpstr>
      <vt:lpstr>Why does the skill level of our  workforce matter?</vt:lpstr>
      <vt:lpstr>PowerPoint Presentation</vt:lpstr>
      <vt:lpstr>PowerPoint Presentation</vt:lpstr>
      <vt:lpstr>More than a quarter of U.S. adults working in skilled occupations and about half of U.S. adults working in semi-skilled white-collar occupations are low performers in literacy. The trend is similar internationally.</vt:lpstr>
      <vt:lpstr>Where are low-skilled adults in the U.S. working?</vt:lpstr>
      <vt:lpstr>PowerPoint Presentation</vt:lpstr>
      <vt:lpstr>PowerPoint Presentation</vt:lpstr>
      <vt:lpstr>How do the skills of U.S. workers differ by gender, age, nativity, and race/ethnicity?</vt:lpstr>
      <vt:lpstr>PowerPoint Presentation</vt:lpstr>
      <vt:lpstr>PowerPoint Presentation</vt:lpstr>
      <vt:lpstr>PowerPoint Presentation</vt:lpstr>
      <vt:lpstr>PowerPoint Presentation</vt:lpstr>
      <vt:lpstr>U.S. demographic trend requires targeted policies to promote education and training of racial/ethnic populations with high concentration of low-skilled workers.</vt:lpstr>
      <vt:lpstr>How does skill level affect the use of skills at work?</vt:lpstr>
      <vt:lpstr>PowerPoint Presentation</vt:lpstr>
      <vt:lpstr>PowerPoint Presentation</vt:lpstr>
      <vt:lpstr>What is the impact of skill level on income? </vt:lpstr>
      <vt:lpstr>PowerPoint Presentation</vt:lpstr>
      <vt:lpstr>PowerPoint Presentation</vt:lpstr>
      <vt:lpstr>PowerPoint Presentation</vt:lpstr>
      <vt:lpstr>PowerPoint Presentation</vt:lpstr>
      <vt:lpstr>What can we do to raise the skills of low-skilled workers in the U.S.?</vt:lpstr>
      <vt:lpstr>PowerPoint Presentation</vt:lpstr>
      <vt:lpstr>What is the relationship between skill level and participation in ongoing formal and non-formal education? </vt:lpstr>
      <vt:lpstr>PowerPoint Presentation</vt:lpstr>
      <vt:lpstr>What are the constraints and enablers for participation in formal and non-formal education?</vt:lpstr>
      <vt:lpstr>The most common reasons for U.S. working adults not participating in education and training are: too busy at work, cost, family responsibilities including childcare, and time that a course was offered. </vt:lpstr>
      <vt:lpstr>PowerPoint Presentation</vt:lpstr>
      <vt:lpstr>PowerPoint Presentation</vt:lpstr>
      <vt:lpstr>PowerPoint Presentation</vt:lpstr>
      <vt:lpstr>Modules you can add here: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it Time to Reskill?</dc:title>
  <dc:creator>Sondra  Stein</dc:creator>
  <cp:lastModifiedBy>Ko, Hannah</cp:lastModifiedBy>
  <cp:revision>183</cp:revision>
  <cp:lastPrinted>2014-08-06T13:50:51Z</cp:lastPrinted>
  <dcterms:created xsi:type="dcterms:W3CDTF">2014-11-24T23:40:50Z</dcterms:created>
  <dcterms:modified xsi:type="dcterms:W3CDTF">2018-07-09T18:46:04Z</dcterms:modified>
</cp:coreProperties>
</file>