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1" r:id="rId1"/>
  </p:sldMasterIdLst>
  <p:notesMasterIdLst>
    <p:notesMasterId r:id="rId13"/>
  </p:notesMasterIdLst>
  <p:handoutMasterIdLst>
    <p:handoutMasterId r:id="rId14"/>
  </p:handoutMasterIdLst>
  <p:sldIdLst>
    <p:sldId id="631" r:id="rId2"/>
    <p:sldId id="632" r:id="rId3"/>
    <p:sldId id="635" r:id="rId4"/>
    <p:sldId id="636" r:id="rId5"/>
    <p:sldId id="630" r:id="rId6"/>
    <p:sldId id="637" r:id="rId7"/>
    <p:sldId id="629" r:id="rId8"/>
    <p:sldId id="638" r:id="rId9"/>
    <p:sldId id="633" r:id="rId10"/>
    <p:sldId id="479" r:id="rId11"/>
    <p:sldId id="63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dra  Stein" initials="SS" lastIdx="21" clrIdx="0"/>
  <p:cmAuthor id="1" name="Information Technology Group" initials="ITG" lastIdx="2" clrIdx="1"/>
  <p:cmAuthor id="2" name="Landeros, Katherine" initials="KL" lastIdx="30" clrIdx="2"/>
  <p:cmAuthor id="3" name="Sondra Stein" initials="SGS" lastIdx="1" clrIdx="3"/>
  <p:cmAuthor id="4" name="Park, Briton" initials="PB" lastIdx="0" clrIdx="4"/>
  <p:cmAuthor id="5" name="Emily Pawlowski" initials="EP" lastIdx="36" clrIdx="5"/>
  <p:cmAuthor id="6" name="Katie Landeros" initials="KL" lastIdx="6" clrIdx="6"/>
  <p:cmAuthor id="7" name="jsoroui" initials="js" lastIdx="2" clrIdx="7"/>
  <p:cmAuthor id="8" name="Park, Bitnara Jasmine" initials="PBJ" lastIdx="67" clrIdx="8">
    <p:extLst>
      <p:ext uri="{19B8F6BF-5375-455C-9EA6-DF929625EA0E}">
        <p15:presenceInfo xmlns:p15="http://schemas.microsoft.com/office/powerpoint/2012/main" userId="S-1-5-21-1472932569-214068005-926709054-58749" providerId="AD"/>
      </p:ext>
    </p:extLst>
  </p:cmAuthor>
  <p:cmAuthor id="9" name="Herz, Katie (Landeros)" initials="HK(" lastIdx="149" clrIdx="9">
    <p:extLst>
      <p:ext uri="{19B8F6BF-5375-455C-9EA6-DF929625EA0E}">
        <p15:presenceInfo xmlns:p15="http://schemas.microsoft.com/office/powerpoint/2012/main" userId="S-1-5-21-1472932569-214068005-926709054-55821" providerId="AD"/>
      </p:ext>
    </p:extLst>
  </p:cmAuthor>
  <p:cmAuthor id="10" name="Pawlowski, Emily" initials="PE" lastIdx="55" clrIdx="10">
    <p:extLst>
      <p:ext uri="{19B8F6BF-5375-455C-9EA6-DF929625EA0E}">
        <p15:presenceInfo xmlns:p15="http://schemas.microsoft.com/office/powerpoint/2012/main" userId="S-1-5-21-1472932569-214068005-926709054-55611" providerId="AD"/>
      </p:ext>
    </p:extLst>
  </p:cmAuthor>
  <p:cmAuthor id="11" name="Hendel, Keren" initials="HK" lastIdx="51" clrIdx="11">
    <p:extLst>
      <p:ext uri="{19B8F6BF-5375-455C-9EA6-DF929625EA0E}">
        <p15:presenceInfo xmlns:p15="http://schemas.microsoft.com/office/powerpoint/2012/main" userId="S-1-5-21-1472932569-214068005-926709054-77428" providerId="AD"/>
      </p:ext>
    </p:extLst>
  </p:cmAuthor>
  <p:cmAuthor id="12" name="Bailey, Mickell" initials="BM" lastIdx="5" clrIdx="12">
    <p:extLst>
      <p:ext uri="{19B8F6BF-5375-455C-9EA6-DF929625EA0E}">
        <p15:presenceInfo xmlns:p15="http://schemas.microsoft.com/office/powerpoint/2012/main" userId="S-1-5-21-1472932569-214068005-926709054-81733" providerId="AD"/>
      </p:ext>
    </p:extLst>
  </p:cmAuthor>
  <p:cmAuthor id="13" name="Correa, Samuel" initials="CS" lastIdx="75" clrIdx="13">
    <p:extLst>
      <p:ext uri="{19B8F6BF-5375-455C-9EA6-DF929625EA0E}">
        <p15:presenceInfo xmlns:p15="http://schemas.microsoft.com/office/powerpoint/2012/main" userId="S-1-5-21-1472932569-214068005-926709054-82310" providerId="AD"/>
      </p:ext>
    </p:extLst>
  </p:cmAuthor>
  <p:cmAuthor id="14" name="Soroui, Jaleh" initials="SJ" lastIdx="10" clrIdx="14">
    <p:extLst>
      <p:ext uri="{19B8F6BF-5375-455C-9EA6-DF929625EA0E}">
        <p15:presenceInfo xmlns:p15="http://schemas.microsoft.com/office/powerpoint/2012/main" userId="S-1-5-21-1472932569-214068005-926709054-14343" providerId="AD"/>
      </p:ext>
    </p:extLst>
  </p:cmAuthor>
  <p:cmAuthor id="15" name="Mamedova, Saida" initials="MS" lastIdx="10" clrIdx="15">
    <p:extLst>
      <p:ext uri="{19B8F6BF-5375-455C-9EA6-DF929625EA0E}">
        <p15:presenceInfo xmlns:p15="http://schemas.microsoft.com/office/powerpoint/2012/main" userId="S-1-5-21-1472932569-214068005-926709054-38312" providerId="AD"/>
      </p:ext>
    </p:extLst>
  </p:cmAuthor>
  <p:cmAuthor id="16" name="Correa, Samuel" initials="CS [2]" lastIdx="53" clrIdx="16">
    <p:extLst>
      <p:ext uri="{19B8F6BF-5375-455C-9EA6-DF929625EA0E}">
        <p15:presenceInfo xmlns:p15="http://schemas.microsoft.com/office/powerpoint/2012/main" userId="S::scorrea@air.org::03bedcba-24e9-4e03-9d22-be1bf17c67c6" providerId="AD"/>
      </p:ext>
    </p:extLst>
  </p:cmAuthor>
  <p:cmAuthor id="17" name="Pawlowski, Emily" initials="PE [2]" lastIdx="33" clrIdx="17">
    <p:extLst>
      <p:ext uri="{19B8F6BF-5375-455C-9EA6-DF929625EA0E}">
        <p15:presenceInfo xmlns:p15="http://schemas.microsoft.com/office/powerpoint/2012/main" userId="S::epawlowski@air.org::0922ef0e-5122-4265-bbff-d8fb5ac021f6" providerId="AD"/>
      </p:ext>
    </p:extLst>
  </p:cmAuthor>
  <p:cmAuthor id="18" name="Herz, Katie (Landeros)" initials="HK( [2]" lastIdx="52" clrIdx="18">
    <p:extLst>
      <p:ext uri="{19B8F6BF-5375-455C-9EA6-DF929625EA0E}">
        <p15:presenceInfo xmlns:p15="http://schemas.microsoft.com/office/powerpoint/2012/main" userId="S::kherz@air.org::42e8b548-1470-4130-acf7-ed87bb5a6434" providerId="AD"/>
      </p:ext>
    </p:extLst>
  </p:cmAuthor>
  <p:cmAuthor id="19" name="Mamedova, Saida" initials="MS [2]" lastIdx="91" clrIdx="19">
    <p:extLst>
      <p:ext uri="{19B8F6BF-5375-455C-9EA6-DF929625EA0E}">
        <p15:presenceInfo xmlns:p15="http://schemas.microsoft.com/office/powerpoint/2012/main" userId="S::SMamedova@air.org::1aa1ee5b-76f4-43dc-89d0-72a5d218ea0a" providerId="AD"/>
      </p:ext>
    </p:extLst>
  </p:cmAuthor>
  <p:cmAuthor id="20" name="Soroui, Jaleh" initials="SJ [2]" lastIdx="32" clrIdx="20">
    <p:extLst>
      <p:ext uri="{19B8F6BF-5375-455C-9EA6-DF929625EA0E}">
        <p15:presenceInfo xmlns:p15="http://schemas.microsoft.com/office/powerpoint/2012/main" userId="S::jsoroui@air.org::6aacfd43-6615-44e6-bea5-21a2f8afa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2D4"/>
    <a:srgbClr val="264478"/>
    <a:srgbClr val="D9D9D9"/>
    <a:srgbClr val="000000"/>
    <a:srgbClr val="8BC389"/>
    <a:srgbClr val="663300"/>
    <a:srgbClr val="7852A2"/>
    <a:srgbClr val="92D050"/>
    <a:srgbClr val="5DD5F5"/>
    <a:srgbClr val="4D1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9" autoAdjust="0"/>
    <p:restoredTop sz="96122" autoAdjust="0"/>
  </p:normalViewPr>
  <p:slideViewPr>
    <p:cSldViewPr snapToGrid="0" snapToObjects="1">
      <p:cViewPr varScale="1">
        <p:scale>
          <a:sx n="86" d="100"/>
          <a:sy n="86" d="100"/>
        </p:scale>
        <p:origin x="6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8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97122819685402"/>
          <c:y val="0.12114697050023572"/>
          <c:w val="0.85467151685190157"/>
          <c:h val="0.6641741405150763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Literacy</c:v>
                </c:pt>
                <c:pt idx="1">
                  <c:v>Numeracy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272</c:v>
                </c:pt>
                <c:pt idx="1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F-4235-AC86-56144069B60D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193244A-30B5-4226-9B14-40461C233107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FB2-4594-ABAB-52387BA08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Literacy</c:v>
                </c:pt>
                <c:pt idx="1">
                  <c:v>Numeracy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272</c:v>
                </c:pt>
                <c:pt idx="1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CF-4235-AC86-56144069B60D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Literacy</c:v>
                </c:pt>
                <c:pt idx="1">
                  <c:v>Numeracy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271</c:v>
                </c:pt>
                <c:pt idx="1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CF-4235-AC86-56144069B6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3"/>
        <c:axId val="406231504"/>
        <c:axId val="406231832"/>
      </c:barChart>
      <c:catAx>
        <c:axId val="40623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231832"/>
        <c:crosses val="autoZero"/>
        <c:auto val="1"/>
        <c:lblAlgn val="ctr"/>
        <c:lblOffset val="100"/>
        <c:noMultiLvlLbl val="0"/>
      </c:catAx>
      <c:valAx>
        <c:axId val="406231832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S" b="1"/>
                  <a:t>Score</a:t>
                </a:r>
              </a:p>
            </c:rich>
          </c:tx>
          <c:layout>
            <c:manualLayout>
              <c:xMode val="edge"/>
              <c:yMode val="edge"/>
              <c:x val="2.9747780729821989E-2"/>
              <c:y val="8.6938321712193864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23150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197542596617577"/>
          <c:y val="0.13603841452585561"/>
          <c:w val="0.73091911860007264"/>
          <c:h val="0.690707866953850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Sheet1!$A$7:$A$11</c:f>
              <c:strCache>
                <c:ptCount val="5"/>
                <c:pt idx="0">
                  <c:v>55-65</c:v>
                </c:pt>
                <c:pt idx="1">
                  <c:v>45-54</c:v>
                </c:pt>
                <c:pt idx="2">
                  <c:v>35-44</c:v>
                </c:pt>
                <c:pt idx="3">
                  <c:v>25-34</c:v>
                </c:pt>
                <c:pt idx="4">
                  <c:v>16-24</c:v>
                </c:pt>
              </c:strCache>
            </c:strRef>
          </c:cat>
          <c:val>
            <c:numRef>
              <c:f>Sheet1!$B$7:$B$11</c:f>
              <c:numCache>
                <c:formatCode>General</c:formatCode>
                <c:ptCount val="5"/>
                <c:pt idx="0">
                  <c:v>243</c:v>
                </c:pt>
                <c:pt idx="1">
                  <c:v>247</c:v>
                </c:pt>
                <c:pt idx="2">
                  <c:v>252</c:v>
                </c:pt>
                <c:pt idx="3">
                  <c:v>260</c:v>
                </c:pt>
                <c:pt idx="4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5-4623-AE26-15DD864A655B}"/>
            </c:ext>
          </c:extLst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E051319-03DB-4868-80CA-02CF64B1B2F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FA8-4095-B3B7-DC5936C0AAC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9376BBC-D6E2-4B60-B8C2-B218EDD404E1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FA8-4095-B3B7-DC5936C0AAC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4C9844D-D6EB-4242-8391-2D32B1CE830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A8-4095-B3B7-DC5936C0AAC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36D8BA9-0BAA-4BE0-9583-BA137C68BD06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A8-4095-B3B7-DC5936C0AAC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34B58E5-6AC5-42D1-A21D-3638A535F385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FA8-4095-B3B7-DC5936C0A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Sheet1!$A$7:$A$11</c:f>
              <c:strCache>
                <c:ptCount val="5"/>
                <c:pt idx="0">
                  <c:v>55-65</c:v>
                </c:pt>
                <c:pt idx="1">
                  <c:v>45-54</c:v>
                </c:pt>
                <c:pt idx="2">
                  <c:v>35-44</c:v>
                </c:pt>
                <c:pt idx="3">
                  <c:v>25-34</c:v>
                </c:pt>
                <c:pt idx="4">
                  <c:v>16-24</c:v>
                </c:pt>
              </c:strCache>
            </c:strRef>
          </c:cat>
          <c:val>
            <c:numRef>
              <c:f>Sheet1!$C$7:$C$11</c:f>
              <c:numCache>
                <c:formatCode>General</c:formatCode>
                <c:ptCount val="5"/>
                <c:pt idx="0">
                  <c:v>261</c:v>
                </c:pt>
                <c:pt idx="1">
                  <c:v>259</c:v>
                </c:pt>
                <c:pt idx="2">
                  <c:v>270</c:v>
                </c:pt>
                <c:pt idx="3">
                  <c:v>274</c:v>
                </c:pt>
                <c:pt idx="4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B5-4623-AE26-15DD864A65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30027760"/>
        <c:axId val="530027104"/>
      </c:barChart>
      <c:catAx>
        <c:axId val="53002776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S" b="1"/>
                  <a:t>Age</a:t>
                </a:r>
              </a:p>
            </c:rich>
          </c:tx>
          <c:layout>
            <c:manualLayout>
              <c:xMode val="edge"/>
              <c:yMode val="edge"/>
              <c:x val="0.15065501320043706"/>
              <c:y val="4.889622272367542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027104"/>
        <c:crosses val="autoZero"/>
        <c:auto val="1"/>
        <c:lblAlgn val="ctr"/>
        <c:lblOffset val="100"/>
        <c:noMultiLvlLbl val="0"/>
      </c:catAx>
      <c:valAx>
        <c:axId val="530027104"/>
        <c:scaling>
          <c:orientation val="minMax"/>
          <c:max val="5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S" b="1" dirty="0" err="1"/>
                  <a:t>Numeracy</a:t>
                </a:r>
                <a:r>
                  <a:rPr lang="es-US" b="1" dirty="0"/>
                  <a:t> score</a:t>
                </a:r>
              </a:p>
            </c:rich>
          </c:tx>
          <c:layout>
            <c:manualLayout>
              <c:xMode val="edge"/>
              <c:yMode val="edge"/>
              <c:x val="0.47565532272008476"/>
              <c:y val="0.92736750114755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02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983716846372632"/>
          <c:y val="0.13448456975389286"/>
          <c:w val="0.12564799449575384"/>
          <c:h val="0.15958699231307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697000190264624"/>
          <c:y val="0.13227004584642935"/>
          <c:w val="0.70732680828572891"/>
          <c:h val="0.704754651328658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Sheet1!$A$17:$A$19</c:f>
              <c:strCache>
                <c:ptCount val="3"/>
                <c:pt idx="0">
                  <c:v>Postsecondary degree</c:v>
                </c:pt>
                <c:pt idx="1">
                  <c:v>High school, no postsecondary degree</c:v>
                </c:pt>
                <c:pt idx="2">
                  <c:v>Less than high school</c:v>
                </c:pt>
              </c:strCache>
            </c:strRef>
          </c:cat>
          <c:val>
            <c:numRef>
              <c:f>Sheet1!$B$17:$B$19</c:f>
              <c:numCache>
                <c:formatCode>General</c:formatCode>
                <c:ptCount val="3"/>
                <c:pt idx="0">
                  <c:v>280</c:v>
                </c:pt>
                <c:pt idx="1">
                  <c:v>239</c:v>
                </c:pt>
                <c:pt idx="2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8-4570-BF22-17FCBFA0F789}"/>
            </c:ext>
          </c:extLst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5175DE-F906-4505-B47C-20603EFFF186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948-4D72-B5CD-963CD09CDC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7607895-B550-48FC-9358-EA1969712B79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948-4D72-B5CD-963CD09CDCA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C9A8B69-D4CF-400C-B691-E507E6A9ED24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948-4D72-B5CD-963CD09CDC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Sheet1!$A$17:$A$19</c:f>
              <c:strCache>
                <c:ptCount val="3"/>
                <c:pt idx="0">
                  <c:v>Postsecondary degree</c:v>
                </c:pt>
                <c:pt idx="1">
                  <c:v>High school, no postsecondary degree</c:v>
                </c:pt>
                <c:pt idx="2">
                  <c:v>Less than high school</c:v>
                </c:pt>
              </c:strCache>
            </c:strRef>
          </c:cat>
          <c:val>
            <c:numRef>
              <c:f>Sheet1!$C$17:$C$19</c:f>
              <c:numCache>
                <c:formatCode>General</c:formatCode>
                <c:ptCount val="3"/>
                <c:pt idx="0">
                  <c:v>299</c:v>
                </c:pt>
                <c:pt idx="1">
                  <c:v>255</c:v>
                </c:pt>
                <c:pt idx="2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8-4570-BF22-17FCBFA0F7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74323160"/>
        <c:axId val="574317912"/>
      </c:barChart>
      <c:catAx>
        <c:axId val="574323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17912"/>
        <c:crosses val="autoZero"/>
        <c:auto val="1"/>
        <c:lblAlgn val="ctr"/>
        <c:lblOffset val="100"/>
        <c:noMultiLvlLbl val="0"/>
      </c:catAx>
      <c:valAx>
        <c:axId val="574317912"/>
        <c:scaling>
          <c:orientation val="minMax"/>
          <c:max val="5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S" b="1" dirty="0" err="1"/>
                  <a:t>Numeracy</a:t>
                </a:r>
                <a:r>
                  <a:rPr lang="es-US" b="1" dirty="0"/>
                  <a:t>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2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08645458181965"/>
          <c:y val="0.16486910328096271"/>
          <c:w val="0.12522981186134635"/>
          <c:h val="0.174594032255830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0.57377</cdr:x>
      <cdr:y>0.15978</cdr:y>
    </cdr:from>
    <cdr:to>
      <cdr:x>0.57377</cdr:x>
      <cdr:y>0.20389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84786C6-AB80-4DA6-B22D-EB77F9E4AC68}"/>
            </a:ext>
          </a:extLst>
        </cdr:cNvPr>
        <cdr:cNvCxnSpPr/>
      </cdr:nvCxnSpPr>
      <cdr:spPr>
        <a:xfrm xmlns:a="http://schemas.openxmlformats.org/drawingml/2006/main" flipV="1">
          <a:off x="4716145" y="724006"/>
          <a:ext cx="0" cy="199913"/>
        </a:xfrm>
        <a:prstGeom xmlns:a="http://schemas.openxmlformats.org/drawingml/2006/main" prst="line">
          <a:avLst/>
        </a:prstGeom>
        <a:ln xmlns:a="http://schemas.openxmlformats.org/drawingml/2006/main" w="38100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0.58976</cdr:x>
      <cdr:y>0.29776</cdr:y>
    </cdr:from>
    <cdr:to>
      <cdr:x>0.58976</cdr:x>
      <cdr:y>0.34188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01D8E3C-3B67-4DED-AAE5-1B0CA261FFF3}"/>
            </a:ext>
          </a:extLst>
        </cdr:cNvPr>
        <cdr:cNvCxnSpPr/>
      </cdr:nvCxnSpPr>
      <cdr:spPr>
        <a:xfrm xmlns:a="http://schemas.openxmlformats.org/drawingml/2006/main" flipV="1">
          <a:off x="4847590" y="1349254"/>
          <a:ext cx="0" cy="199913"/>
        </a:xfrm>
        <a:prstGeom xmlns:a="http://schemas.openxmlformats.org/drawingml/2006/main" prst="line">
          <a:avLst/>
        </a:prstGeom>
        <a:ln xmlns:a="http://schemas.openxmlformats.org/drawingml/2006/main" w="38100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0.57794</cdr:x>
      <cdr:y>0.43498</cdr:y>
    </cdr:from>
    <cdr:to>
      <cdr:x>0.57794</cdr:x>
      <cdr:y>0.47909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901D8E3C-3B67-4DED-AAE5-1B0CA261FFF3}"/>
            </a:ext>
          </a:extLst>
        </cdr:cNvPr>
        <cdr:cNvCxnSpPr/>
      </cdr:nvCxnSpPr>
      <cdr:spPr>
        <a:xfrm xmlns:a="http://schemas.openxmlformats.org/drawingml/2006/main" flipV="1">
          <a:off x="4750435" y="1971031"/>
          <a:ext cx="0" cy="199913"/>
        </a:xfrm>
        <a:prstGeom xmlns:a="http://schemas.openxmlformats.org/drawingml/2006/main" prst="line">
          <a:avLst/>
        </a:prstGeom>
        <a:ln xmlns:a="http://schemas.openxmlformats.org/drawingml/2006/main" w="38100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0.5703</cdr:x>
      <cdr:y>0.57321</cdr:y>
    </cdr:from>
    <cdr:to>
      <cdr:x>0.5703</cdr:x>
      <cdr:y>0.61733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901D8E3C-3B67-4DED-AAE5-1B0CA261FFF3}"/>
            </a:ext>
          </a:extLst>
        </cdr:cNvPr>
        <cdr:cNvCxnSpPr/>
      </cdr:nvCxnSpPr>
      <cdr:spPr>
        <a:xfrm xmlns:a="http://schemas.openxmlformats.org/drawingml/2006/main" flipV="1">
          <a:off x="4687570" y="2597430"/>
          <a:ext cx="0" cy="199913"/>
        </a:xfrm>
        <a:prstGeom xmlns:a="http://schemas.openxmlformats.org/drawingml/2006/main" prst="line">
          <a:avLst/>
        </a:prstGeom>
        <a:ln xmlns:a="http://schemas.openxmlformats.org/drawingml/2006/main" w="38100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0.56404</cdr:x>
      <cdr:y>0.71099</cdr:y>
    </cdr:from>
    <cdr:to>
      <cdr:x>0.56404</cdr:x>
      <cdr:y>0.75511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901D8E3C-3B67-4DED-AAE5-1B0CA261FFF3}"/>
            </a:ext>
          </a:extLst>
        </cdr:cNvPr>
        <cdr:cNvCxnSpPr/>
      </cdr:nvCxnSpPr>
      <cdr:spPr>
        <a:xfrm xmlns:a="http://schemas.openxmlformats.org/drawingml/2006/main" flipV="1">
          <a:off x="4636135" y="3221747"/>
          <a:ext cx="0" cy="199913"/>
        </a:xfrm>
        <a:prstGeom xmlns:a="http://schemas.openxmlformats.org/drawingml/2006/main" prst="line">
          <a:avLst/>
        </a:prstGeom>
        <a:ln xmlns:a="http://schemas.openxmlformats.org/drawingml/2006/main" w="38100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0.01604</cdr:x>
      <cdr:y>0.02131</cdr:y>
    </cdr:from>
    <cdr:to>
      <cdr:x>0.29762</cdr:x>
      <cdr:y>0.12503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0A7D14F-AA8C-49A4-B606-49C34C234BAB}"/>
            </a:ext>
          </a:extLst>
        </cdr:cNvPr>
        <cdr:cNvSpPr txBox="1"/>
      </cdr:nvSpPr>
      <cdr:spPr>
        <a:xfrm xmlns:a="http://schemas.openxmlformats.org/drawingml/2006/main">
          <a:off x="132003" y="94265"/>
          <a:ext cx="2317283" cy="458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Educational attainment</a:t>
          </a:r>
          <a:endParaRPr lang="es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81B0-F06A-594F-AF21-DAFC906456D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5437-AC11-6346-997E-3F774645E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52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375D1-A7EF-4646-9D10-D249BFF916D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46B9-6A0E-4B4A-85AB-847EC13C4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6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59CA-4453-4BC7-B613-75E8100244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B5AE-B6AA-E140-82AC-1922308B42F1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45293C-F9C8-408C-985D-185B8334B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BEC-4B09-AD4B-A1C2-95505EF3845D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DE1BC7-A921-48CE-A1DC-6D31B8B52A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E8B0-0CF9-AC47-95AE-ADB19A8AB44C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A30D-88D2-4AF7-B6AA-83B52FCA8943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7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7A36-FC2C-2F42-8A6C-264752B4B5CE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F5E8C8-B799-4357-AC9E-1F120424F7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3327-81A9-474F-88D0-05F9E24E8DDE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C464EE-E6F4-4FF5-81A7-D562D3FD11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03C-ACA5-D44A-8275-27F2CCAA3ED8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A3368E-2A12-45F4-A333-5D997DDB95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F7D4-BCC4-E946-9E37-5FC473AF3C92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63C350-C611-4194-8E9C-425BADFA1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ABD0-FF14-A949-B9BF-B0C4E4124500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F25D8-9ADE-4AED-8B1F-FC44AB4B61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DC58-856B-B446-9063-65558F07F3FD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1D98-8054-8B40-949E-99A1A56E72BF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A851D-5B5F-4E86-B859-4CCCB8FFBD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E80-796E-BA4E-A43D-2D4E97B242C5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6ECBA6-C11F-4830-8CB2-1DF4B84C6F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4"/>
            <a:ext cx="2133600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1D48FC-43E9-421F-A545-5F36978D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806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700" b="1" dirty="0"/>
              <a:t>Highlights from: </a:t>
            </a:r>
            <a:r>
              <a:rPr lang="en-US" sz="3700" b="1" i="1" dirty="0"/>
              <a:t>Literacy and Numeracy Skills of U.S. Men and Women</a:t>
            </a:r>
            <a:endParaRPr lang="en-US" sz="37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BC5C84-EF52-45F3-9067-9336FFD9C5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0185"/>
          <a:stretch/>
        </p:blipFill>
        <p:spPr>
          <a:xfrm>
            <a:off x="1326174" y="3743325"/>
            <a:ext cx="6491651" cy="1670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5169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1963" y="166254"/>
            <a:ext cx="8224837" cy="1028700"/>
          </a:xfrm>
        </p:spPr>
        <p:txBody>
          <a:bodyPr>
            <a:normAutofit/>
          </a:bodyPr>
          <a:lstStyle/>
          <a:p>
            <a:r>
              <a:rPr lang="en-US" sz="3200" dirty="0"/>
              <a:t>Find the source data points and others!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D4CD8E9-1693-45D6-9FD5-D63BDA356D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BAEAB6-8A51-4778-BA13-BC57CC246487}"/>
              </a:ext>
            </a:extLst>
          </p:cNvPr>
          <p:cNvSpPr txBox="1"/>
          <p:nvPr/>
        </p:nvSpPr>
        <p:spPr>
          <a:xfrm>
            <a:off x="634181" y="1485184"/>
            <a:ext cx="805261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Source for this presentation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Literacy and Numeracy Skills of U.S. Men and Women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err="1"/>
              <a:t>Hinz</a:t>
            </a:r>
            <a:r>
              <a:rPr lang="en-US" sz="2000" dirty="0"/>
              <a:t>, S. (2018). </a:t>
            </a:r>
            <a:r>
              <a:rPr lang="en-US" sz="2000" i="1" dirty="0"/>
              <a:t>Literacy and Numeracy Skills of U.S. Men and Women </a:t>
            </a:r>
            <a:r>
              <a:rPr lang="en-US" sz="2000" dirty="0"/>
              <a:t>[Data Point]. National Center for Education Statistics, Institute of Education Sciences, U.S. Department of Education. Washington, DC. </a:t>
            </a:r>
            <a:r>
              <a:rPr lang="en-US" sz="1800" dirty="0">
                <a:latin typeface="Segoe UI" panose="020B0502040204020203" pitchFamily="34" charset="0"/>
              </a:rPr>
              <a:t>https://nces.ed.gov/pubs2018/2018164.pdf</a:t>
            </a:r>
            <a:endParaRPr lang="en-US" sz="2800" dirty="0"/>
          </a:p>
          <a:p>
            <a:r>
              <a:rPr lang="en-US" sz="2800" dirty="0"/>
              <a:t>Find other data points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Adult Literacy in the United States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Adult Numeracy in the United States (coming soon)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69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7D17-8777-4386-9992-40B80C0A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9039"/>
          </a:xfrm>
        </p:spPr>
        <p:txBody>
          <a:bodyPr>
            <a:normAutofit/>
          </a:bodyPr>
          <a:lstStyle/>
          <a:p>
            <a:r>
              <a:rPr lang="en-US" sz="3200" dirty="0"/>
              <a:t>Preview of the data point</a:t>
            </a:r>
            <a:endParaRPr lang="es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EECAD-0132-4DAA-8172-3A186BBC3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41" y="1521069"/>
            <a:ext cx="3484991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E0B016-6823-4115-B265-65B3818B8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670" y="1503484"/>
            <a:ext cx="3527441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407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4E82-0752-4338-B9FC-0562EC16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134001-DC3D-44BE-9DEB-AC76BEDD8440}"/>
              </a:ext>
            </a:extLst>
          </p:cNvPr>
          <p:cNvSpPr txBox="1"/>
          <p:nvPr/>
        </p:nvSpPr>
        <p:spPr>
          <a:xfrm>
            <a:off x="634181" y="1485184"/>
            <a:ext cx="761333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US" sz="3200" dirty="0"/>
              <a:t>How do men and women perform on literacy and numeracy assessments?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US" sz="3200" dirty="0"/>
              <a:t>How do men and women in different age groups differ in their numeracy skills?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US" sz="3200" dirty="0"/>
              <a:t>How do men and women with different levels of educational attainment differ in their numeracy skills?</a:t>
            </a:r>
          </a:p>
        </p:txBody>
      </p:sp>
    </p:spTree>
    <p:extLst>
      <p:ext uri="{BB962C8B-B14F-4D97-AF65-F5344CB8AC3E}">
        <p14:creationId xmlns:p14="http://schemas.microsoft.com/office/powerpoint/2010/main" val="93090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4E82-0752-4338-B9FC-0562EC16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literacy and numeracy are defined in PIAAC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78EC1-D87E-470C-8C8B-32CE5329481D}"/>
              </a:ext>
            </a:extLst>
          </p:cNvPr>
          <p:cNvSpPr txBox="1"/>
          <p:nvPr/>
        </p:nvSpPr>
        <p:spPr>
          <a:xfrm>
            <a:off x="457200" y="1656635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Literacy</a:t>
            </a:r>
            <a:r>
              <a:rPr lang="en-US" sz="2800" dirty="0"/>
              <a:t> refers to the </a:t>
            </a:r>
            <a:r>
              <a:rPr lang="en-US" sz="2800" i="1" dirty="0"/>
              <a:t>“ability to understand, evaluate, use and engage with written texts to participate in society, to achieve one’s goals and to develop one’s knowledge and potential</a:t>
            </a:r>
            <a:r>
              <a:rPr lang="en-US" sz="2800" dirty="0"/>
              <a:t>”</a:t>
            </a:r>
          </a:p>
          <a:p>
            <a:endParaRPr lang="en-US" sz="2800" dirty="0"/>
          </a:p>
          <a:p>
            <a:pPr>
              <a:spcAft>
                <a:spcPts val="3600"/>
              </a:spcAft>
            </a:pPr>
            <a:r>
              <a:rPr lang="en-US" sz="2800" b="1" dirty="0"/>
              <a:t>Numeracy</a:t>
            </a:r>
            <a:r>
              <a:rPr lang="en-US" sz="2800" dirty="0"/>
              <a:t> refers to the “</a:t>
            </a:r>
            <a:r>
              <a:rPr lang="en-US" sz="2800" i="1" dirty="0"/>
              <a:t>ability to access, use, interpret, and communicate mathematical information and ideas, to engage in and manage mathematical demands of a range of situations in adult life”</a:t>
            </a:r>
          </a:p>
        </p:txBody>
      </p:sp>
    </p:spTree>
    <p:extLst>
      <p:ext uri="{BB962C8B-B14F-4D97-AF65-F5344CB8AC3E}">
        <p14:creationId xmlns:p14="http://schemas.microsoft.com/office/powerpoint/2010/main" val="396734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20BE6B-2A73-403E-899C-C207B3BBC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men and women perform on literacy and numeracy assessments?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97216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24AE-B635-4B29-AE60-E99FA8C0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Average literacy scores for men and women were similar, but men had higher average numeracy scores than women.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9A6632-743E-492E-A948-CDDE621B2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727605"/>
              </p:ext>
            </p:extLst>
          </p:nvPr>
        </p:nvGraphicFramePr>
        <p:xfrm>
          <a:off x="730470" y="1635759"/>
          <a:ext cx="7478810" cy="455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246578-C352-405D-BB23-B6AC9A722AC4}"/>
              </a:ext>
            </a:extLst>
          </p:cNvPr>
          <p:cNvSpPr txBox="1"/>
          <p:nvPr/>
        </p:nvSpPr>
        <p:spPr>
          <a:xfrm>
            <a:off x="1801091" y="6373091"/>
            <a:ext cx="665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Significantly different from women (</a:t>
            </a:r>
            <a:r>
              <a:rPr lang="en-US" i="1" dirty="0"/>
              <a:t>p</a:t>
            </a:r>
            <a:r>
              <a:rPr lang="en-US" dirty="0"/>
              <a:t> &lt; .05)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73067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20BE6B-2A73-403E-899C-C207B3BBC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3600"/>
              </a:spcAft>
            </a:pPr>
            <a:r>
              <a:rPr lang="en-US" dirty="0"/>
              <a:t>How do men and women in different age groups differ in their numeracy skills?</a:t>
            </a:r>
          </a:p>
        </p:txBody>
      </p:sp>
    </p:spTree>
    <p:extLst>
      <p:ext uri="{BB962C8B-B14F-4D97-AF65-F5344CB8AC3E}">
        <p14:creationId xmlns:p14="http://schemas.microsoft.com/office/powerpoint/2010/main" val="133957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24AE-B635-4B29-AE60-E99FA8C0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Men had higher average numeracy scores than women in each age category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A3E9FE7-2DBE-4ADA-9171-237CE44004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780189"/>
              </p:ext>
            </p:extLst>
          </p:nvPr>
        </p:nvGraphicFramePr>
        <p:xfrm>
          <a:off x="457200" y="1554480"/>
          <a:ext cx="8219538" cy="453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7FC062-E4A4-4C73-B1AD-C59A43FE2224}"/>
              </a:ext>
            </a:extLst>
          </p:cNvPr>
          <p:cNvSpPr txBox="1"/>
          <p:nvPr/>
        </p:nvSpPr>
        <p:spPr>
          <a:xfrm>
            <a:off x="1801091" y="6373091"/>
            <a:ext cx="665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Significantly different from women (</a:t>
            </a:r>
            <a:r>
              <a:rPr lang="en-US" i="1" dirty="0"/>
              <a:t>p</a:t>
            </a:r>
            <a:r>
              <a:rPr lang="en-US" dirty="0"/>
              <a:t> &lt; .05)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89910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20BE6B-2A73-403E-899C-C207B3BBC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2231"/>
            <a:ext cx="7772400" cy="1578219"/>
          </a:xfrm>
        </p:spPr>
        <p:txBody>
          <a:bodyPr>
            <a:normAutofit fontScale="90000"/>
          </a:bodyPr>
          <a:lstStyle/>
          <a:p>
            <a:pPr>
              <a:spcAft>
                <a:spcPts val="3600"/>
              </a:spcAft>
            </a:pPr>
            <a:r>
              <a:rPr lang="en-US" dirty="0"/>
              <a:t>How do men and women with different levels of educational attainment differ in their numeracy skills?</a:t>
            </a:r>
          </a:p>
        </p:txBody>
      </p:sp>
    </p:spTree>
    <p:extLst>
      <p:ext uri="{BB962C8B-B14F-4D97-AF65-F5344CB8AC3E}">
        <p14:creationId xmlns:p14="http://schemas.microsoft.com/office/powerpoint/2010/main" val="266245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3BF8-8A43-40BC-A7C4-7182D9E0E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Within similar levels of educational attainment, men had higher average numeracy scores than women</a:t>
            </a:r>
            <a:endParaRPr lang="en-US" sz="2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ED4B3D-E851-4C74-838A-2D97F0B6B7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801209"/>
              </p:ext>
            </p:extLst>
          </p:nvPr>
        </p:nvGraphicFramePr>
        <p:xfrm>
          <a:off x="457200" y="1709370"/>
          <a:ext cx="8229600" cy="4423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D74877-F112-40C9-8176-3DC8887723D9}"/>
              </a:ext>
            </a:extLst>
          </p:cNvPr>
          <p:cNvCxnSpPr>
            <a:cxnSpLocks/>
          </p:cNvCxnSpPr>
          <p:nvPr/>
        </p:nvCxnSpPr>
        <p:spPr>
          <a:xfrm flipV="1">
            <a:off x="4919091" y="2517775"/>
            <a:ext cx="0" cy="279146"/>
          </a:xfrm>
          <a:prstGeom prst="line">
            <a:avLst/>
          </a:prstGeom>
          <a:ln w="34925">
            <a:solidFill>
              <a:schemeClr val="accent4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DCD246-D765-457C-9C1D-B590C2F5C4E7}"/>
              </a:ext>
            </a:extLst>
          </p:cNvPr>
          <p:cNvCxnSpPr>
            <a:cxnSpLocks/>
          </p:cNvCxnSpPr>
          <p:nvPr/>
        </p:nvCxnSpPr>
        <p:spPr>
          <a:xfrm flipV="1">
            <a:off x="5809996" y="4600067"/>
            <a:ext cx="0" cy="279146"/>
          </a:xfrm>
          <a:prstGeom prst="line">
            <a:avLst/>
          </a:prstGeom>
          <a:ln w="34925">
            <a:solidFill>
              <a:schemeClr val="accent4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EF01BE-1B4D-41AE-A4EF-66DD0D439D02}"/>
              </a:ext>
            </a:extLst>
          </p:cNvPr>
          <p:cNvCxnSpPr>
            <a:cxnSpLocks/>
          </p:cNvCxnSpPr>
          <p:nvPr/>
        </p:nvCxnSpPr>
        <p:spPr>
          <a:xfrm flipV="1">
            <a:off x="5333746" y="3561715"/>
            <a:ext cx="0" cy="279146"/>
          </a:xfrm>
          <a:prstGeom prst="line">
            <a:avLst/>
          </a:prstGeom>
          <a:ln w="34925">
            <a:solidFill>
              <a:schemeClr val="accent4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44A1D02-8108-49E2-B861-FFADC2459D96}"/>
              </a:ext>
            </a:extLst>
          </p:cNvPr>
          <p:cNvSpPr txBox="1"/>
          <p:nvPr/>
        </p:nvSpPr>
        <p:spPr>
          <a:xfrm>
            <a:off x="1801091" y="6373091"/>
            <a:ext cx="665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Significantly different from women (</a:t>
            </a:r>
            <a:r>
              <a:rPr lang="en-US" i="1" dirty="0"/>
              <a:t>p</a:t>
            </a:r>
            <a:r>
              <a:rPr lang="en-US" dirty="0"/>
              <a:t> &lt; .05)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17658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FC000"/>
    </a:accent1>
    <a:accent2>
      <a:srgbClr val="0563C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FC000"/>
    </a:accent1>
    <a:accent2>
      <a:srgbClr val="0563C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FC000"/>
    </a:accent1>
    <a:accent2>
      <a:srgbClr val="0563C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397</Words>
  <Application>Microsoft Office PowerPoint</Application>
  <PresentationFormat>On-screen Show (4:3)</PresentationFormat>
  <Paragraphs>42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Segoe UI</vt:lpstr>
      <vt:lpstr>Office Theme</vt:lpstr>
      <vt:lpstr>Highlights from: Literacy and Numeracy Skills of U.S. Men and Women</vt:lpstr>
      <vt:lpstr>Research questions</vt:lpstr>
      <vt:lpstr>How literacy and numeracy are defined in PIAAC</vt:lpstr>
      <vt:lpstr>How do men and women perform on literacy and numeracy assessments?</vt:lpstr>
      <vt:lpstr>Average literacy scores for men and women were similar, but men had higher average numeracy scores than women.</vt:lpstr>
      <vt:lpstr>How do men and women in different age groups differ in their numeracy skills?</vt:lpstr>
      <vt:lpstr>Men had higher average numeracy scores than women in each age category </vt:lpstr>
      <vt:lpstr>How do men and women with different levels of educational attainment differ in their numeracy skills?</vt:lpstr>
      <vt:lpstr>Within similar levels of educational attainment, men had higher average numeracy scores than women</vt:lpstr>
      <vt:lpstr>Find the source data points and others!</vt:lpstr>
      <vt:lpstr>Preview of the data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from: Literacy and Numeracy Skills of U.S. Men and Women</dc:title>
  <dc:creator>Correa, Samuel</dc:creator>
  <cp:lastModifiedBy>Lesniak, Alexandra</cp:lastModifiedBy>
  <cp:revision>19</cp:revision>
  <dcterms:created xsi:type="dcterms:W3CDTF">2020-05-29T13:21:56Z</dcterms:created>
  <dcterms:modified xsi:type="dcterms:W3CDTF">2020-08-13T01:33:13Z</dcterms:modified>
</cp:coreProperties>
</file>