
<file path=[Content_Types].xml><?xml version="1.0" encoding="utf-8"?>
<Types xmlns="http://schemas.openxmlformats.org/package/2006/content-types"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notesSlides/notesSlide2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50" r:id="rId2"/>
    <p:sldId id="304" r:id="rId3"/>
    <p:sldId id="284" r:id="rId4"/>
    <p:sldId id="349" r:id="rId5"/>
    <p:sldId id="300" r:id="rId6"/>
    <p:sldId id="270" r:id="rId7"/>
    <p:sldId id="286" r:id="rId8"/>
    <p:sldId id="306" r:id="rId9"/>
    <p:sldId id="271" r:id="rId10"/>
    <p:sldId id="288" r:id="rId11"/>
    <p:sldId id="307" r:id="rId12"/>
    <p:sldId id="272" r:id="rId13"/>
    <p:sldId id="290" r:id="rId14"/>
    <p:sldId id="291" r:id="rId15"/>
    <p:sldId id="308" r:id="rId16"/>
    <p:sldId id="301" r:id="rId17"/>
    <p:sldId id="302" r:id="rId18"/>
    <p:sldId id="293" r:id="rId19"/>
    <p:sldId id="309" r:id="rId20"/>
    <p:sldId id="295" r:id="rId21"/>
    <p:sldId id="320" r:id="rId22"/>
    <p:sldId id="324" r:id="rId23"/>
    <p:sldId id="329" r:id="rId24"/>
    <p:sldId id="319" r:id="rId25"/>
    <p:sldId id="325" r:id="rId26"/>
    <p:sldId id="318" r:id="rId27"/>
    <p:sldId id="321" r:id="rId28"/>
    <p:sldId id="326" r:id="rId29"/>
    <p:sldId id="330" r:id="rId30"/>
    <p:sldId id="331" r:id="rId31"/>
    <p:sldId id="317" r:id="rId32"/>
    <p:sldId id="322" r:id="rId33"/>
    <p:sldId id="327" r:id="rId34"/>
    <p:sldId id="332" r:id="rId35"/>
    <p:sldId id="333" r:id="rId36"/>
    <p:sldId id="316" r:id="rId37"/>
    <p:sldId id="323" r:id="rId38"/>
    <p:sldId id="328" r:id="rId39"/>
    <p:sldId id="334" r:id="rId40"/>
    <p:sldId id="335" r:id="rId41"/>
    <p:sldId id="315" r:id="rId42"/>
    <p:sldId id="340" r:id="rId43"/>
    <p:sldId id="347" r:id="rId44"/>
    <p:sldId id="342" r:id="rId45"/>
    <p:sldId id="346" r:id="rId46"/>
    <p:sldId id="348" r:id="rId47"/>
    <p:sldId id="343" r:id="rId48"/>
    <p:sldId id="281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4C7FAE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9972" autoAdjust="0"/>
    <p:restoredTop sz="86376" autoAdjust="0"/>
  </p:normalViewPr>
  <p:slideViewPr>
    <p:cSldViewPr>
      <p:cViewPr>
        <p:scale>
          <a:sx n="110" d="100"/>
          <a:sy n="110" d="100"/>
        </p:scale>
        <p:origin x="-2784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34219-7C08-7C45-9AF3-15F7099016A3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7774A-0DF1-9845-9B6A-CE795C7394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335BE-3B8D-4926-A1B2-FAD28D76D071}" type="datetimeFigureOut">
              <a:rPr lang="en-US" smtClean="0"/>
              <a:pPr/>
              <a:t>11/24/14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BD60C-BF1E-47E9-92CC-3F6F3C4169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507255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BD60C-BF1E-47E9-92CC-3F6F3C41692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0626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BD60C-BF1E-47E9-92CC-3F6F3C41692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0626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BD60C-BF1E-47E9-92CC-3F6F3C41692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0626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BD60C-BF1E-47E9-92CC-3F6F3C41692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0626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BD60C-BF1E-47E9-92CC-3F6F3C41692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0626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BD60C-BF1E-47E9-92CC-3F6F3C41692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0626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BD60C-BF1E-47E9-92CC-3F6F3C41692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0626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BD60C-BF1E-47E9-92CC-3F6F3C41692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0626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BD60C-BF1E-47E9-92CC-3F6F3C41692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06263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BD60C-BF1E-47E9-92CC-3F6F3C41692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0626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BD60C-BF1E-47E9-92CC-3F6F3C41692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0626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BD60C-BF1E-47E9-92CC-3F6F3C41692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06263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BD60C-BF1E-47E9-92CC-3F6F3C41692F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BD60C-BF1E-47E9-92CC-3F6F3C41692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06263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BD60C-BF1E-47E9-92CC-3F6F3C41692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06263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BD60C-BF1E-47E9-92CC-3F6F3C41692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06263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BD60C-BF1E-47E9-92CC-3F6F3C41692F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06263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BD60C-BF1E-47E9-92CC-3F6F3C41692F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BD60C-BF1E-47E9-92CC-3F6F3C41692F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06263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BD60C-BF1E-47E9-92CC-3F6F3C41692F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0626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BD60C-BF1E-47E9-92CC-3F6F3C41692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0626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BD60C-BF1E-47E9-92CC-3F6F3C41692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0626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BD60C-BF1E-47E9-92CC-3F6F3C41692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0626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BD60C-BF1E-47E9-92CC-3F6F3C41692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0626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BD60C-BF1E-47E9-92CC-3F6F3C41692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0626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BD60C-BF1E-47E9-92CC-3F6F3C41692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0626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BD60C-BF1E-47E9-92CC-3F6F3C41692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0626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67342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0876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04359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9D9D9"/>
          </a:solidFill>
          <a:ln>
            <a:solidFill>
              <a:srgbClr val="48709F"/>
            </a:solidFill>
          </a:ln>
        </p:spPr>
        <p:txBody>
          <a:bodyPr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92725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650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78026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2161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605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78902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47859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672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BF5AB-D763-422A-9E02-91E9C75E89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Developed by AIR logo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29350"/>
            <a:ext cx="1457325" cy="62865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2142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0600" y="2133600"/>
            <a:ext cx="7543800" cy="2800767"/>
          </a:xfrm>
          <a:prstGeom prst="rect">
            <a:avLst/>
          </a:prstGeom>
          <a:solidFill>
            <a:srgbClr val="D9D9D9"/>
          </a:solidFill>
          <a:ln>
            <a:solidFill>
              <a:srgbClr val="48709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rgbClr val="48709F"/>
                  </a:solidFill>
                </a:ln>
              </a:rPr>
              <a:t>Sample</a:t>
            </a:r>
            <a:r>
              <a:rPr lang="en-US" sz="4400" dirty="0" smtClean="0">
                <a:ln>
                  <a:solidFill>
                    <a:srgbClr val="48709F"/>
                  </a:solidFill>
                </a:ln>
              </a:rPr>
              <a:t> PIAAC Tasks </a:t>
            </a:r>
            <a:r>
              <a:rPr lang="en-US" sz="4400" dirty="0" smtClean="0">
                <a:ln>
                  <a:solidFill>
                    <a:srgbClr val="48709F"/>
                  </a:solidFill>
                </a:ln>
              </a:rPr>
              <a:t>in</a:t>
            </a:r>
            <a:br>
              <a:rPr lang="en-US" sz="4400" dirty="0" smtClean="0">
                <a:ln>
                  <a:solidFill>
                    <a:srgbClr val="48709F"/>
                  </a:solidFill>
                </a:ln>
              </a:rPr>
            </a:br>
            <a:r>
              <a:rPr lang="en-US" sz="4400" dirty="0" smtClean="0">
                <a:ln>
                  <a:solidFill>
                    <a:srgbClr val="48709F"/>
                  </a:solidFill>
                </a:ln>
                <a:solidFill>
                  <a:srgbClr val="4C7FAE"/>
                </a:solidFill>
              </a:rPr>
              <a:t>Literacy</a:t>
            </a:r>
            <a:r>
              <a:rPr lang="en-US" sz="4400" dirty="0" smtClean="0">
                <a:ln>
                  <a:solidFill>
                    <a:srgbClr val="48709F"/>
                  </a:solidFill>
                </a:ln>
                <a:solidFill>
                  <a:schemeClr val="accent1"/>
                </a:solidFill>
              </a:rPr>
              <a:t>, </a:t>
            </a:r>
            <a:r>
              <a:rPr lang="en-US" sz="4400" dirty="0" smtClean="0">
                <a:ln>
                  <a:solidFill>
                    <a:srgbClr val="48709F"/>
                  </a:solidFill>
                </a:ln>
                <a:solidFill>
                  <a:srgbClr val="00B050"/>
                </a:solidFill>
              </a:rPr>
              <a:t>Numeracy</a:t>
            </a:r>
            <a:r>
              <a:rPr lang="en-US" sz="4400" dirty="0" smtClean="0">
                <a:ln>
                  <a:solidFill>
                    <a:srgbClr val="48709F"/>
                  </a:solidFill>
                </a:ln>
              </a:rPr>
              <a:t>, &amp;</a:t>
            </a:r>
            <a:r>
              <a:rPr lang="en-US" sz="4400" dirty="0" smtClean="0">
                <a:ln>
                  <a:solidFill>
                    <a:srgbClr val="48709F"/>
                  </a:solidFill>
                </a:ln>
              </a:rPr>
              <a:t> </a:t>
            </a:r>
          </a:p>
          <a:p>
            <a:pPr algn="ctr"/>
            <a:r>
              <a:rPr lang="en-US" sz="4400" dirty="0" smtClean="0">
                <a:ln>
                  <a:solidFill>
                    <a:srgbClr val="48709F"/>
                  </a:solidFill>
                </a:ln>
                <a:solidFill>
                  <a:srgbClr val="7030A0"/>
                </a:solidFill>
              </a:rPr>
              <a:t>Problem </a:t>
            </a:r>
            <a:r>
              <a:rPr lang="en-US" sz="4400" dirty="0" smtClean="0">
                <a:ln>
                  <a:solidFill>
                    <a:srgbClr val="48709F"/>
                  </a:solidFill>
                </a:ln>
                <a:solidFill>
                  <a:srgbClr val="7030A0"/>
                </a:solidFill>
              </a:rPr>
              <a:t>Solving in Technology-Rich Environments </a:t>
            </a:r>
            <a:endParaRPr lang="en-US" sz="4400" dirty="0">
              <a:ln>
                <a:solidFill>
                  <a:srgbClr val="48709F"/>
                </a:solidFill>
              </a:ln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35695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553479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000" b="1" dirty="0" smtClean="0"/>
              <a:t>Generic medicines</a:t>
            </a:r>
          </a:p>
          <a:p>
            <a:r>
              <a:rPr lang="en-US" sz="4400" dirty="0"/>
              <a:t>The stimulus is a short newspaper article entitled “Generic medicines: Not for the Swiss”. It has two </a:t>
            </a:r>
            <a:r>
              <a:rPr lang="en-US" sz="4400" dirty="0" smtClean="0"/>
              <a:t>paragraphs and </a:t>
            </a:r>
            <a:r>
              <a:rPr lang="en-US" sz="4400" dirty="0"/>
              <a:t>a table in the middle displaying the market share of generic medicines in 14 European countries </a:t>
            </a:r>
            <a:r>
              <a:rPr lang="en-US" sz="4400" dirty="0" smtClean="0"/>
              <a:t>and the </a:t>
            </a:r>
            <a:r>
              <a:rPr lang="en-US" sz="4400" dirty="0"/>
              <a:t>United States. </a:t>
            </a:r>
            <a:r>
              <a:rPr lang="en-US" sz="4400" dirty="0" smtClean="0"/>
              <a:t>(This </a:t>
            </a:r>
            <a:r>
              <a:rPr lang="en-US" sz="4400" dirty="0"/>
              <a:t>task uses the same stimulus as that described in Level </a:t>
            </a:r>
            <a:r>
              <a:rPr lang="en-US" sz="4400" dirty="0" smtClean="0"/>
              <a:t>1)</a:t>
            </a:r>
          </a:p>
          <a:p>
            <a:r>
              <a:rPr lang="en-US" sz="4400" dirty="0" smtClean="0"/>
              <a:t>The task requires </a:t>
            </a:r>
            <a:r>
              <a:rPr lang="en-US" sz="4400" dirty="0"/>
              <a:t>the </a:t>
            </a:r>
            <a:r>
              <a:rPr lang="en-US" sz="4400" dirty="0" smtClean="0"/>
              <a:t>respondent to </a:t>
            </a:r>
            <a:r>
              <a:rPr lang="en-US" sz="4400" dirty="0"/>
              <a:t>use the text of the newspaper article. Here the respondent is asked to identify two </a:t>
            </a:r>
            <a:r>
              <a:rPr lang="en-US" sz="4400" dirty="0" smtClean="0"/>
              <a:t>reasons given </a:t>
            </a:r>
            <a:r>
              <a:rPr lang="en-US" sz="4400" dirty="0"/>
              <a:t>in the text for the limited use of generic medicines. Previous research has shown that </a:t>
            </a:r>
            <a:r>
              <a:rPr lang="en-US" sz="4400" dirty="0" smtClean="0"/>
              <a:t>tasks requiring </a:t>
            </a:r>
            <a:r>
              <a:rPr lang="en-US" sz="4400" dirty="0"/>
              <a:t>multiple responses tend to be more difficult as respondents must search through </a:t>
            </a:r>
            <a:r>
              <a:rPr lang="en-US" sz="4400" dirty="0" smtClean="0"/>
              <a:t>the text </a:t>
            </a:r>
            <a:r>
              <a:rPr lang="en-US" sz="4400" dirty="0"/>
              <a:t>more than once. </a:t>
            </a:r>
            <a:endParaRPr lang="en-US" sz="4400" dirty="0" smtClean="0"/>
          </a:p>
          <a:p>
            <a:r>
              <a:rPr lang="en-US" sz="4400" dirty="0" smtClean="0"/>
              <a:t>While </a:t>
            </a:r>
            <a:r>
              <a:rPr lang="en-US" sz="4400" dirty="0"/>
              <a:t>the reasons are explicitly stated in the text, they are not </a:t>
            </a:r>
            <a:r>
              <a:rPr lang="en-US" sz="4400" dirty="0" smtClean="0"/>
              <a:t>specifically labeled </a:t>
            </a:r>
            <a:r>
              <a:rPr lang="en-US" sz="4400" dirty="0"/>
              <a:t>as reasons. Respondents must make an inference based on a semantic cue in the text – </a:t>
            </a:r>
            <a:r>
              <a:rPr lang="en-US" sz="4400" dirty="0" smtClean="0"/>
              <a:t>the single </a:t>
            </a:r>
            <a:r>
              <a:rPr lang="en-US" sz="4400" dirty="0"/>
              <a:t>word “Why?” which signals that reasons will follow. There are other instances </a:t>
            </a:r>
            <a:r>
              <a:rPr lang="en-US" sz="4400" dirty="0" smtClean="0"/>
              <a:t>of “reasons</a:t>
            </a:r>
            <a:r>
              <a:rPr lang="en-US" sz="4400" dirty="0"/>
              <a:t>” in the text (such as why generic medicines are less expensive, signaled by the </a:t>
            </a:r>
            <a:r>
              <a:rPr lang="en-US" sz="4400" dirty="0" smtClean="0"/>
              <a:t>explicit “because</a:t>
            </a:r>
            <a:r>
              <a:rPr lang="en-US" sz="4400" dirty="0"/>
              <a:t>”) that might serve as distractors for less able respondents.</a:t>
            </a:r>
            <a:endParaRPr lang="en-US" sz="44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2900" y="152400"/>
            <a:ext cx="8229600" cy="57373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4C7FAE"/>
                </a:solidFill>
              </a:rPr>
              <a:t>Literacy Item: Level </a:t>
            </a:r>
            <a:r>
              <a:rPr lang="en-US" sz="3600" dirty="0" smtClean="0">
                <a:solidFill>
                  <a:srgbClr val="4C7FAE"/>
                </a:solidFill>
              </a:rPr>
              <a:t>2 </a:t>
            </a:r>
            <a:endParaRPr lang="en-US" sz="3600" dirty="0">
              <a:solidFill>
                <a:srgbClr val="4C7FA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p. 7 of </a:t>
            </a:r>
            <a:r>
              <a:rPr lang="en-US" sz="1200" dirty="0" err="1" smtClean="0"/>
              <a:t>ch.</a:t>
            </a:r>
            <a:r>
              <a:rPr lang="en-US" sz="1200" dirty="0" smtClean="0"/>
              <a:t> 21 of </a:t>
            </a:r>
            <a:r>
              <a:rPr lang="en-US" sz="1200" i="1" dirty="0" smtClean="0"/>
              <a:t>Technical Report of the Survey of Adult Skills (PIAAC)</a:t>
            </a:r>
            <a:endParaRPr lang="en-US" sz="1200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1701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889844"/>
            <a:ext cx="7848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Adults performing at Level 3 </a:t>
            </a:r>
            <a:r>
              <a:rPr lang="en-US" sz="2400" dirty="0" smtClean="0"/>
              <a:t>can: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understand </a:t>
            </a:r>
            <a:r>
              <a:rPr lang="en-US" sz="2400" dirty="0"/>
              <a:t>and respond appropriately to dense or lengthy texts, including continuous</a:t>
            </a:r>
            <a:r>
              <a:rPr lang="en-US" sz="2400" dirty="0" smtClean="0"/>
              <a:t>, non-continuous</a:t>
            </a:r>
            <a:r>
              <a:rPr lang="en-US" sz="2400" dirty="0"/>
              <a:t>, mixed, or multiple pages.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understand </a:t>
            </a:r>
            <a:r>
              <a:rPr lang="en-US" sz="2400" dirty="0"/>
              <a:t>text structures and rhetorical devices and can identify</a:t>
            </a:r>
            <a:r>
              <a:rPr lang="en-US" sz="2400" dirty="0" smtClean="0"/>
              <a:t>, interpret</a:t>
            </a:r>
            <a:r>
              <a:rPr lang="en-US" sz="2400" dirty="0"/>
              <a:t>, or evaluate one or more pieces of information and make appropriate inferences.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perform multistep operations </a:t>
            </a:r>
            <a:r>
              <a:rPr lang="en-US" sz="2400" dirty="0"/>
              <a:t>and select relevant data from competing information in order to identify and formulate responses.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2900" y="152400"/>
            <a:ext cx="8229600" cy="57373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4C7FAE"/>
                </a:solidFill>
              </a:rPr>
              <a:t>Literacy: Level </a:t>
            </a:r>
            <a:r>
              <a:rPr lang="en-US" sz="3600" dirty="0" smtClean="0">
                <a:solidFill>
                  <a:srgbClr val="4C7FAE"/>
                </a:solidFill>
              </a:rPr>
              <a:t>3  Description</a:t>
            </a:r>
            <a:endParaRPr lang="en-US" sz="3600" dirty="0">
              <a:solidFill>
                <a:srgbClr val="4C7FA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64008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p. 66 of </a:t>
            </a:r>
            <a:r>
              <a:rPr lang="en-US" sz="1200" i="1" dirty="0" smtClean="0"/>
              <a:t>OECD Skills Outlook 2013: First Results from the Survey of Adult Skills </a:t>
            </a:r>
            <a:endParaRPr lang="en-US" sz="12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40956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Library </a:t>
            </a:r>
            <a:r>
              <a:rPr lang="en-US" sz="2400" b="1" dirty="0" smtClean="0"/>
              <a:t>search</a:t>
            </a:r>
          </a:p>
          <a:p>
            <a:r>
              <a:rPr lang="en-US" sz="2400" dirty="0"/>
              <a:t>The stimulus displays results from a bibliographic search from a simulated library website.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test-taker </a:t>
            </a:r>
            <a:r>
              <a:rPr lang="en-US" sz="2400" dirty="0" smtClean="0"/>
              <a:t>is asked </a:t>
            </a:r>
            <a:r>
              <a:rPr lang="en-US" sz="2400" dirty="0"/>
              <a:t>to identify the name of the author of a book called </a:t>
            </a:r>
            <a:r>
              <a:rPr lang="en-US" sz="2400" i="1" dirty="0" err="1"/>
              <a:t>Ecomyth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To </a:t>
            </a:r>
            <a:r>
              <a:rPr lang="en-US" sz="2400" dirty="0"/>
              <a:t>complete the task, the test-taker </a:t>
            </a:r>
            <a:r>
              <a:rPr lang="en-US" sz="2400" dirty="0" smtClean="0"/>
              <a:t>has to </a:t>
            </a:r>
            <a:r>
              <a:rPr lang="en-US" sz="2400" dirty="0"/>
              <a:t>scroll through a list of bibliographic entries and find the name of the author specified under the book </a:t>
            </a:r>
            <a:r>
              <a:rPr lang="en-US" sz="2400" dirty="0" smtClean="0"/>
              <a:t>title. In </a:t>
            </a:r>
            <a:r>
              <a:rPr lang="en-US" sz="2400" dirty="0"/>
              <a:t>addition to scrolling, the test-taker must be able to access the second page where </a:t>
            </a:r>
            <a:r>
              <a:rPr lang="en-US" sz="2400" i="1" dirty="0" err="1"/>
              <a:t>Ecomyth</a:t>
            </a:r>
            <a:r>
              <a:rPr lang="en-US" sz="2400" i="1" dirty="0"/>
              <a:t> </a:t>
            </a:r>
            <a:r>
              <a:rPr lang="en-US" sz="2400" dirty="0"/>
              <a:t>is located by </a:t>
            </a:r>
            <a:r>
              <a:rPr lang="en-US" sz="2400" dirty="0" smtClean="0"/>
              <a:t>either clicking </a:t>
            </a:r>
            <a:r>
              <a:rPr lang="en-US" sz="2400" dirty="0"/>
              <a:t>the page number (2) or the word “next”. </a:t>
            </a:r>
            <a:endParaRPr lang="en-US" sz="2400" dirty="0" smtClean="0"/>
          </a:p>
          <a:p>
            <a:r>
              <a:rPr lang="en-US" sz="2400" dirty="0" smtClean="0"/>
              <a:t>There </a:t>
            </a:r>
            <a:r>
              <a:rPr lang="en-US" sz="2400" dirty="0"/>
              <a:t>is considerable irrelevant information in each entry to </a:t>
            </a:r>
            <a:r>
              <a:rPr lang="en-US" sz="2400" dirty="0" smtClean="0"/>
              <a:t>this particular </a:t>
            </a:r>
            <a:r>
              <a:rPr lang="en-US" sz="2400" dirty="0"/>
              <a:t>task, which adds to the complexity of the task.</a:t>
            </a:r>
            <a:endParaRPr lang="en-US" sz="24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2900" y="152400"/>
            <a:ext cx="8229600" cy="57373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4C7FAE"/>
                </a:solidFill>
              </a:rPr>
              <a:t>Literacy Item: Level </a:t>
            </a:r>
            <a:r>
              <a:rPr lang="en-US" sz="3600" dirty="0" smtClean="0">
                <a:solidFill>
                  <a:srgbClr val="4C7FAE"/>
                </a:solidFill>
              </a:rPr>
              <a:t>3</a:t>
            </a:r>
            <a:endParaRPr lang="en-US" sz="3600" dirty="0">
              <a:solidFill>
                <a:srgbClr val="4C7FA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64008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p. 65 of </a:t>
            </a:r>
            <a:r>
              <a:rPr lang="en-US" sz="1200" i="1" dirty="0" smtClean="0"/>
              <a:t>OECD Skills Outlook 2013: First Results from the Survey of Adult Skills </a:t>
            </a:r>
            <a:endParaRPr lang="en-US" sz="12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10497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Lakeside Fun Run</a:t>
            </a:r>
          </a:p>
          <a:p>
            <a:r>
              <a:rPr lang="en-US" sz="2400" dirty="0"/>
              <a:t>This question in the “Lakeside Fun Run” unit asks the respondent to identify information in </a:t>
            </a:r>
            <a:r>
              <a:rPr lang="en-US" sz="2400" dirty="0" smtClean="0"/>
              <a:t>the Web </a:t>
            </a:r>
            <a:r>
              <a:rPr lang="en-US" sz="2400" dirty="0"/>
              <a:t>page that explains how this year’s race differs from last year’s.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Not </a:t>
            </a:r>
            <a:r>
              <a:rPr lang="en-US" sz="2400" dirty="0"/>
              <a:t>only does the </a:t>
            </a:r>
            <a:r>
              <a:rPr lang="en-US" sz="2400" dirty="0" smtClean="0"/>
              <a:t>task require </a:t>
            </a:r>
            <a:r>
              <a:rPr lang="en-US" sz="2400" dirty="0"/>
              <a:t>the respondent to understand a contrast – a more difficult semantic construct – but </a:t>
            </a:r>
            <a:r>
              <a:rPr lang="en-US" sz="2400" dirty="0" smtClean="0"/>
              <a:t>the contrast </a:t>
            </a:r>
            <a:r>
              <a:rPr lang="en-US" sz="2400" dirty="0"/>
              <a:t>is only indirectly signaled in the text, which says, “The popular walk will continue, </a:t>
            </a:r>
            <a:r>
              <a:rPr lang="en-US" sz="2400" dirty="0" smtClean="0"/>
              <a:t>but this </a:t>
            </a:r>
            <a:r>
              <a:rPr lang="en-US" sz="2400" dirty="0"/>
              <a:t>year…”</a:t>
            </a:r>
            <a:endParaRPr lang="en-US" sz="24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2900" y="152400"/>
            <a:ext cx="8229600" cy="57373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4C7FAE"/>
                </a:solidFill>
              </a:rPr>
              <a:t>Literacy Item: Level </a:t>
            </a:r>
            <a:r>
              <a:rPr lang="en-US" sz="3600" dirty="0" smtClean="0">
                <a:solidFill>
                  <a:srgbClr val="4C7FAE"/>
                </a:solidFill>
              </a:rPr>
              <a:t>3</a:t>
            </a:r>
            <a:endParaRPr lang="en-US" sz="3600" dirty="0">
              <a:solidFill>
                <a:srgbClr val="4C7FA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64008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p. 7 of </a:t>
            </a:r>
            <a:r>
              <a:rPr lang="en-US" sz="1200" dirty="0" err="1" smtClean="0"/>
              <a:t>ch.</a:t>
            </a:r>
            <a:r>
              <a:rPr lang="en-US" sz="1200" dirty="0" smtClean="0"/>
              <a:t> 21 of </a:t>
            </a:r>
            <a:r>
              <a:rPr lang="en-US" sz="1200" i="1" dirty="0" smtClean="0"/>
              <a:t>Technical Report of the Survey of Adult Skills (PIAAC)</a:t>
            </a:r>
            <a:endParaRPr lang="en-US" sz="1200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77126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Lakeside Fun Run</a:t>
            </a:r>
          </a:p>
          <a:p>
            <a:r>
              <a:rPr lang="en-US" sz="2200" dirty="0"/>
              <a:t>A more difficult task from the “Lakeside Fun Run” task requires the respondent to understand </a:t>
            </a:r>
            <a:r>
              <a:rPr lang="en-US" sz="2200" dirty="0" smtClean="0"/>
              <a:t>a common </a:t>
            </a:r>
            <a:r>
              <a:rPr lang="en-US" sz="2200" dirty="0"/>
              <a:t>convention in digital texts – a FAQ (frequently asked questions) link – and be able </a:t>
            </a:r>
            <a:r>
              <a:rPr lang="en-US" sz="2200" dirty="0" smtClean="0"/>
              <a:t>to use </a:t>
            </a:r>
            <a:r>
              <a:rPr lang="en-US" sz="2200" dirty="0"/>
              <a:t>it to navigate through the text. </a:t>
            </a:r>
            <a:endParaRPr lang="en-US" sz="2200" dirty="0" smtClean="0"/>
          </a:p>
          <a:p>
            <a:r>
              <a:rPr lang="en-US" sz="2200" dirty="0" smtClean="0"/>
              <a:t>The </a:t>
            </a:r>
            <a:r>
              <a:rPr lang="en-US" sz="2200" dirty="0"/>
              <a:t>respondent is asked to identify the date by which a </a:t>
            </a:r>
            <a:r>
              <a:rPr lang="en-US" sz="2200" dirty="0" smtClean="0"/>
              <a:t>race participants </a:t>
            </a:r>
            <a:r>
              <a:rPr lang="en-US" sz="2200" dirty="0"/>
              <a:t>must notify organizers they want to change their race distances. </a:t>
            </a:r>
            <a:endParaRPr lang="en-US" sz="2200" dirty="0" smtClean="0"/>
          </a:p>
          <a:p>
            <a:r>
              <a:rPr lang="en-US" sz="2200" dirty="0" smtClean="0"/>
              <a:t>In </a:t>
            </a:r>
            <a:r>
              <a:rPr lang="en-US" sz="2200" dirty="0"/>
              <a:t>order to find </a:t>
            </a:r>
            <a:r>
              <a:rPr lang="en-US" sz="2200" dirty="0" smtClean="0"/>
              <a:t>the requested </a:t>
            </a:r>
            <a:r>
              <a:rPr lang="en-US" sz="2200" dirty="0"/>
              <a:t>information, the respondent must click on the FAQ link on the home page. Once </a:t>
            </a:r>
            <a:r>
              <a:rPr lang="en-US" sz="2200" dirty="0" smtClean="0"/>
              <a:t>the respondent </a:t>
            </a:r>
            <a:r>
              <a:rPr lang="en-US" sz="2200" dirty="0"/>
              <a:t>has successfully navigated to the FAQ page, the information on the page is </a:t>
            </a:r>
            <a:r>
              <a:rPr lang="en-US" sz="2200" dirty="0" smtClean="0"/>
              <a:t>relatively easy </a:t>
            </a:r>
            <a:r>
              <a:rPr lang="en-US" sz="2200" dirty="0"/>
              <a:t>to find, as there is a near synonymous match between the task statement and the text.</a:t>
            </a:r>
            <a:endParaRPr lang="en-US" sz="22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229600" cy="57373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4C7FAE"/>
                </a:solidFill>
              </a:rPr>
              <a:t>Literacy Item: Level </a:t>
            </a:r>
            <a:r>
              <a:rPr lang="en-US" sz="3600" dirty="0" smtClean="0">
                <a:solidFill>
                  <a:srgbClr val="4C7FAE"/>
                </a:solidFill>
              </a:rPr>
              <a:t>3</a:t>
            </a:r>
            <a:endParaRPr lang="en-US" sz="3600" dirty="0">
              <a:solidFill>
                <a:srgbClr val="4C7FA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64008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p. 7-8 of </a:t>
            </a:r>
            <a:r>
              <a:rPr lang="en-US" sz="1200" dirty="0" err="1" smtClean="0"/>
              <a:t>ch.</a:t>
            </a:r>
            <a:r>
              <a:rPr lang="en-US" sz="1200" dirty="0" smtClean="0"/>
              <a:t> 21 of </a:t>
            </a:r>
            <a:r>
              <a:rPr lang="en-US" sz="1200" i="1" dirty="0" smtClean="0"/>
              <a:t>Technical Report of the Survey of Adult Skills (PIAAC)</a:t>
            </a:r>
            <a:endParaRPr lang="en-US" sz="1200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39573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889844"/>
            <a:ext cx="7848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At Level 4, adults </a:t>
            </a:r>
            <a:r>
              <a:rPr lang="en-US" sz="2800" dirty="0" smtClean="0"/>
              <a:t>can: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perform </a:t>
            </a:r>
            <a:r>
              <a:rPr lang="en-US" sz="2800" dirty="0"/>
              <a:t>multiple-step operations to integrate, interpret, or </a:t>
            </a:r>
            <a:r>
              <a:rPr lang="en-US" sz="2800" dirty="0" smtClean="0"/>
              <a:t>synthesize </a:t>
            </a:r>
            <a:r>
              <a:rPr lang="en-US" sz="2800" dirty="0"/>
              <a:t>information from </a:t>
            </a:r>
            <a:r>
              <a:rPr lang="en-US" sz="2800" dirty="0" smtClean="0"/>
              <a:t>complex or </a:t>
            </a:r>
            <a:r>
              <a:rPr lang="en-US" sz="2800" dirty="0"/>
              <a:t>lengthy continuous, non-continuous, mixed, or multiple-type texts that involve conditional and/or </a:t>
            </a:r>
            <a:r>
              <a:rPr lang="en-US" sz="2800" dirty="0" smtClean="0"/>
              <a:t>competing information</a:t>
            </a:r>
            <a:r>
              <a:rPr lang="en-US" sz="2800" dirty="0"/>
              <a:t>. </a:t>
            </a: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make </a:t>
            </a:r>
            <a:r>
              <a:rPr lang="en-US" sz="2800" dirty="0"/>
              <a:t>complex inferences and appropriately apply background knowledge as well as interpret </a:t>
            </a:r>
            <a:r>
              <a:rPr lang="en-US" sz="2800" dirty="0" smtClean="0"/>
              <a:t>or evaluate </a:t>
            </a:r>
            <a:r>
              <a:rPr lang="en-US" sz="2800" dirty="0"/>
              <a:t>subtle truth claims or arguments.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2900" y="152400"/>
            <a:ext cx="8229600" cy="57373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4C7FAE"/>
                </a:solidFill>
              </a:rPr>
              <a:t>Literacy: Level </a:t>
            </a:r>
            <a:r>
              <a:rPr lang="en-US" sz="3600" dirty="0" smtClean="0">
                <a:solidFill>
                  <a:srgbClr val="4C7FAE"/>
                </a:solidFill>
              </a:rPr>
              <a:t>4  Description</a:t>
            </a:r>
            <a:endParaRPr lang="en-US" sz="3600" dirty="0">
              <a:solidFill>
                <a:srgbClr val="4C7FA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64008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p. 66 of </a:t>
            </a:r>
            <a:r>
              <a:rPr lang="en-US" sz="1200" i="1" dirty="0" smtClean="0"/>
              <a:t>OECD Skills Outlook 2013: First Results from the Survey of Adult Skills </a:t>
            </a:r>
            <a:endParaRPr lang="en-US" sz="12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41083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42900" y="152400"/>
            <a:ext cx="8229600" cy="57373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4C7FAE"/>
                </a:solidFill>
              </a:rPr>
              <a:t>Literacy Item: Level </a:t>
            </a:r>
            <a:r>
              <a:rPr lang="en-US" sz="3600" dirty="0" smtClean="0">
                <a:solidFill>
                  <a:srgbClr val="4C7FAE"/>
                </a:solidFill>
              </a:rPr>
              <a:t>4</a:t>
            </a:r>
            <a:endParaRPr lang="en-US" sz="3600" dirty="0">
              <a:solidFill>
                <a:srgbClr val="4C7FA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64770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Education and Skills Online Sample Items</a:t>
            </a:r>
            <a:endParaRPr lang="en-US" sz="12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535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72620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42900" y="152400"/>
            <a:ext cx="8229600" cy="57373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4C7FAE"/>
                </a:solidFill>
              </a:rPr>
              <a:t>Literacy Item: Level </a:t>
            </a:r>
            <a:r>
              <a:rPr lang="en-US" sz="3600" dirty="0" smtClean="0">
                <a:solidFill>
                  <a:srgbClr val="4C7FAE"/>
                </a:solidFill>
              </a:rPr>
              <a:t>4</a:t>
            </a:r>
            <a:endParaRPr lang="en-US" sz="3600" dirty="0">
              <a:solidFill>
                <a:srgbClr val="4C7FA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64770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Education and Skills Online Sample Items</a:t>
            </a:r>
            <a:endParaRPr lang="en-US" sz="12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8991601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/>
          <a:p>
            <a:fld id="{D33BF5AB-D763-422A-9E02-91E9C75E897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62596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Library </a:t>
            </a:r>
            <a:r>
              <a:rPr lang="en-US" sz="2400" b="1" dirty="0" smtClean="0"/>
              <a:t>search</a:t>
            </a:r>
          </a:p>
          <a:p>
            <a:r>
              <a:rPr lang="en-US" sz="2400" dirty="0"/>
              <a:t>The stimulus for this unit consists of two pages from a library website listing results for a </a:t>
            </a:r>
            <a:r>
              <a:rPr lang="en-US" sz="2400" dirty="0" smtClean="0"/>
              <a:t>search on </a:t>
            </a:r>
            <a:r>
              <a:rPr lang="en-US" sz="2400" dirty="0"/>
              <a:t>“genetically modified food.” </a:t>
            </a:r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task asks the reader to find two books that argue </a:t>
            </a:r>
            <a:r>
              <a:rPr lang="en-US" sz="2400" dirty="0" smtClean="0"/>
              <a:t>against genetically </a:t>
            </a:r>
            <a:r>
              <a:rPr lang="en-US" sz="2400" dirty="0"/>
              <a:t>modified foods, requiring the respondent to examine the brief descriptions of all </a:t>
            </a:r>
            <a:r>
              <a:rPr lang="en-US" sz="2400" dirty="0" smtClean="0"/>
              <a:t>the books </a:t>
            </a:r>
            <a:r>
              <a:rPr lang="en-US" sz="2400" dirty="0"/>
              <a:t>and decide which best meet that criterion.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respondent must scroll through the full </a:t>
            </a:r>
            <a:r>
              <a:rPr lang="en-US" sz="2400" dirty="0" smtClean="0"/>
              <a:t>list, using </a:t>
            </a:r>
            <a:r>
              <a:rPr lang="en-US" sz="2400" dirty="0"/>
              <a:t>both pages on the website, to make inferences and compare the descriptions in the </a:t>
            </a:r>
            <a:r>
              <a:rPr lang="en-US" sz="2400" dirty="0" smtClean="0"/>
              <a:t>10 entries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As </a:t>
            </a:r>
            <a:r>
              <a:rPr lang="en-US" sz="2400" dirty="0"/>
              <a:t>the task asks for two books, the respondent must cycle through the text twice to </a:t>
            </a:r>
            <a:r>
              <a:rPr lang="en-US" sz="2400" dirty="0" smtClean="0"/>
              <a:t>locate both </a:t>
            </a:r>
            <a:r>
              <a:rPr lang="en-US" sz="2400" dirty="0"/>
              <a:t>responses.</a:t>
            </a:r>
            <a:endParaRPr lang="en-US" sz="24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2900" y="152400"/>
            <a:ext cx="8229600" cy="57373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4C7FAE"/>
                </a:solidFill>
              </a:rPr>
              <a:t>Literacy Item: Level </a:t>
            </a:r>
            <a:r>
              <a:rPr lang="en-US" sz="3600" dirty="0" smtClean="0">
                <a:solidFill>
                  <a:srgbClr val="4C7FAE"/>
                </a:solidFill>
              </a:rPr>
              <a:t>4</a:t>
            </a:r>
            <a:endParaRPr lang="en-US" sz="3600" dirty="0">
              <a:solidFill>
                <a:srgbClr val="4C7FA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64008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p. 8 of </a:t>
            </a:r>
            <a:r>
              <a:rPr lang="en-US" sz="1200" dirty="0" err="1" smtClean="0"/>
              <a:t>ch.</a:t>
            </a:r>
            <a:r>
              <a:rPr lang="en-US" sz="1200" dirty="0" smtClean="0"/>
              <a:t> 21 of </a:t>
            </a:r>
            <a:r>
              <a:rPr lang="en-US" sz="1200" i="1" dirty="0" smtClean="0"/>
              <a:t>Technical Report of the Survey of Adult Skills (PIAAC)</a:t>
            </a:r>
            <a:endParaRPr lang="en-US" sz="1200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64055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8650" y="889844"/>
            <a:ext cx="7848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Level 5 is the highest proficiency level on the literacy scale. Adults reaching this </a:t>
            </a:r>
            <a:r>
              <a:rPr lang="en-US" sz="2400" dirty="0" smtClean="0"/>
              <a:t>level: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can perform </a:t>
            </a:r>
            <a:r>
              <a:rPr lang="en-US" sz="2400" dirty="0"/>
              <a:t>tasks that </a:t>
            </a:r>
            <a:r>
              <a:rPr lang="en-US" sz="2400" dirty="0" smtClean="0"/>
              <a:t>involve searching </a:t>
            </a:r>
            <a:r>
              <a:rPr lang="en-US" sz="2400" dirty="0"/>
              <a:t>for and integrating information across multiple, dense texts; constructing syntheses of similar and </a:t>
            </a:r>
            <a:r>
              <a:rPr lang="en-US" sz="2400" dirty="0" smtClean="0"/>
              <a:t>contrasting ideas </a:t>
            </a:r>
            <a:r>
              <a:rPr lang="en-US" sz="2400" dirty="0"/>
              <a:t>or points of view, or evaluating evidence and arguments.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can apply </a:t>
            </a:r>
            <a:r>
              <a:rPr lang="en-US" sz="2400" dirty="0"/>
              <a:t>and evaluate logical and </a:t>
            </a:r>
            <a:r>
              <a:rPr lang="en-US" sz="2400" dirty="0" smtClean="0"/>
              <a:t>conceptual models</a:t>
            </a:r>
            <a:r>
              <a:rPr lang="en-US" sz="2400" dirty="0"/>
              <a:t>, and evaluate the reliability of evidentiary sources and select key information.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are </a:t>
            </a:r>
            <a:r>
              <a:rPr lang="en-US" sz="2400" dirty="0"/>
              <a:t>aware of subtle, </a:t>
            </a:r>
            <a:r>
              <a:rPr lang="en-US" sz="2400" dirty="0" smtClean="0"/>
              <a:t>rhetorical cues </a:t>
            </a:r>
            <a:r>
              <a:rPr lang="en-US" sz="2400" dirty="0"/>
              <a:t>and are able to make high-level inferences or use </a:t>
            </a:r>
            <a:r>
              <a:rPr lang="en-US" sz="2400" dirty="0" smtClean="0"/>
              <a:t>specialized </a:t>
            </a:r>
            <a:r>
              <a:rPr lang="en-US" sz="2400" dirty="0"/>
              <a:t>background knowledge.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2900" y="152400"/>
            <a:ext cx="8229600" cy="57373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4C7FAE"/>
                </a:solidFill>
              </a:rPr>
              <a:t>Literacy: Level </a:t>
            </a:r>
            <a:r>
              <a:rPr lang="en-US" sz="3600" dirty="0" smtClean="0">
                <a:solidFill>
                  <a:srgbClr val="4C7FAE"/>
                </a:solidFill>
              </a:rPr>
              <a:t>5  Description</a:t>
            </a:r>
            <a:endParaRPr lang="en-US" sz="3600" dirty="0">
              <a:solidFill>
                <a:srgbClr val="4C7FA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64008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p. 66 of </a:t>
            </a:r>
            <a:r>
              <a:rPr lang="en-US" sz="1200" i="1" dirty="0" smtClean="0"/>
              <a:t>OECD Skills Outlook 2013: First Results from the Survey of Adult Skills </a:t>
            </a:r>
            <a:endParaRPr lang="en-US" sz="12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08412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889844"/>
            <a:ext cx="7696200" cy="378565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/>
              <a:t>Individuals at this </a:t>
            </a:r>
            <a:r>
              <a:rPr lang="en-US" sz="2400" dirty="0" smtClean="0"/>
              <a:t>level: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can read </a:t>
            </a:r>
            <a:r>
              <a:rPr lang="en-US" sz="2400" dirty="0"/>
              <a:t>brief texts on familiar topics and locate a single piece of specific information </a:t>
            </a:r>
            <a:r>
              <a:rPr lang="en-US" sz="2400" dirty="0" smtClean="0"/>
              <a:t>identical in </a:t>
            </a:r>
            <a:r>
              <a:rPr lang="en-US" sz="2400" dirty="0"/>
              <a:t>form to information in the question or directive.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are </a:t>
            </a:r>
            <a:r>
              <a:rPr lang="en-US" sz="2400" dirty="0"/>
              <a:t>not required to understand the structure of sentences </a:t>
            </a:r>
            <a:r>
              <a:rPr lang="en-US" sz="2400" dirty="0" smtClean="0"/>
              <a:t>or paragraphs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only basic vocabulary knowledge is required.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Tasks </a:t>
            </a:r>
            <a:r>
              <a:rPr lang="en-US" sz="2400" dirty="0"/>
              <a:t>below Level 1 do not make use of any features</a:t>
            </a:r>
          </a:p>
          <a:p>
            <a:r>
              <a:rPr lang="en-US" sz="2400" dirty="0"/>
              <a:t>specific to digital texts.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2900" y="152400"/>
            <a:ext cx="8229600" cy="57373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Literacy: Below Level 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  Description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64008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p. 67 of </a:t>
            </a:r>
            <a:r>
              <a:rPr lang="en-US" sz="1200" i="1" dirty="0" smtClean="0"/>
              <a:t>OECD Skills Outlook 2013: First Results from the Survey of Adult Skills</a:t>
            </a:r>
            <a:endParaRPr lang="en-US" sz="12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3573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Library </a:t>
            </a:r>
            <a:r>
              <a:rPr lang="en-US" sz="2400" b="1" dirty="0" smtClean="0"/>
              <a:t>search</a:t>
            </a:r>
          </a:p>
          <a:p>
            <a:r>
              <a:rPr lang="en-US" sz="2200" dirty="0"/>
              <a:t>One of the most difficult literacy tasks in PIAAC is also associated with the “Library </a:t>
            </a:r>
            <a:r>
              <a:rPr lang="en-US" sz="2200" dirty="0" smtClean="0"/>
              <a:t>Search” unit</a:t>
            </a:r>
            <a:r>
              <a:rPr lang="en-US" sz="2200" dirty="0"/>
              <a:t>. </a:t>
            </a:r>
            <a:endParaRPr lang="en-US" sz="2200" dirty="0" smtClean="0"/>
          </a:p>
          <a:p>
            <a:r>
              <a:rPr lang="en-US" sz="2200" dirty="0" smtClean="0"/>
              <a:t>The </a:t>
            </a:r>
            <a:r>
              <a:rPr lang="en-US" sz="2200" dirty="0"/>
              <a:t>respondent is asked to identify the book likely to be least useful in providing </a:t>
            </a:r>
            <a:r>
              <a:rPr lang="en-US" sz="2200" dirty="0" smtClean="0"/>
              <a:t>more information </a:t>
            </a:r>
            <a:r>
              <a:rPr lang="en-US" sz="2200" dirty="0"/>
              <a:t>about genetically modified food. </a:t>
            </a:r>
            <a:endParaRPr lang="en-US" sz="2200" dirty="0" smtClean="0"/>
          </a:p>
          <a:p>
            <a:r>
              <a:rPr lang="en-US" sz="2200" dirty="0" smtClean="0"/>
              <a:t>As </a:t>
            </a:r>
            <a:r>
              <a:rPr lang="en-US" sz="2200" dirty="0"/>
              <a:t>mentioned in the framework, negative </a:t>
            </a:r>
            <a:r>
              <a:rPr lang="en-US" sz="2200" dirty="0" smtClean="0"/>
              <a:t>phasing is </a:t>
            </a:r>
            <a:r>
              <a:rPr lang="en-US" sz="2200" dirty="0"/>
              <a:t>more complex than affirmative, so evaluating the 10 books in terms of which is </a:t>
            </a:r>
            <a:r>
              <a:rPr lang="en-US" sz="2200" i="1" dirty="0"/>
              <a:t>least </a:t>
            </a:r>
            <a:r>
              <a:rPr lang="en-US" sz="2200" dirty="0"/>
              <a:t>useful </a:t>
            </a:r>
            <a:r>
              <a:rPr lang="en-US" sz="2200" dirty="0" smtClean="0"/>
              <a:t>for the </a:t>
            </a:r>
            <a:r>
              <a:rPr lang="en-US" sz="2200" dirty="0"/>
              <a:t>defined purpose is expected to be difficult. </a:t>
            </a:r>
          </a:p>
          <a:p>
            <a:r>
              <a:rPr lang="en-US" sz="2200" dirty="0" smtClean="0"/>
              <a:t>The </a:t>
            </a:r>
            <a:r>
              <a:rPr lang="en-US" sz="2200" dirty="0"/>
              <a:t>fact that the correct selection is located at </a:t>
            </a:r>
            <a:r>
              <a:rPr lang="en-US" sz="2200" dirty="0" smtClean="0"/>
              <a:t>the end </a:t>
            </a:r>
            <a:r>
              <a:rPr lang="en-US" sz="2200" dirty="0"/>
              <a:t>of the second page of results also increases the difficulty of the task. </a:t>
            </a:r>
            <a:endParaRPr lang="en-US" sz="2200" dirty="0" smtClean="0"/>
          </a:p>
          <a:p>
            <a:r>
              <a:rPr lang="en-US" sz="2200" dirty="0" smtClean="0"/>
              <a:t>The </a:t>
            </a:r>
            <a:r>
              <a:rPr lang="en-US" sz="2200" dirty="0"/>
              <a:t>respondent </a:t>
            </a:r>
            <a:r>
              <a:rPr lang="en-US" sz="2200" dirty="0" smtClean="0"/>
              <a:t>must read </a:t>
            </a:r>
            <a:r>
              <a:rPr lang="en-US" sz="2200" dirty="0"/>
              <a:t>and evaluate each of the choices in order to make a correct selection.</a:t>
            </a:r>
            <a:endParaRPr lang="en-US" sz="22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2900" y="152400"/>
            <a:ext cx="8229600" cy="57373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4C7FAE"/>
                </a:solidFill>
              </a:rPr>
              <a:t>Literacy Item: Level </a:t>
            </a:r>
            <a:r>
              <a:rPr lang="en-US" sz="3600" dirty="0" smtClean="0">
                <a:solidFill>
                  <a:srgbClr val="4C7FAE"/>
                </a:solidFill>
              </a:rPr>
              <a:t>5  </a:t>
            </a:r>
            <a:endParaRPr lang="en-US" sz="3600" dirty="0">
              <a:solidFill>
                <a:srgbClr val="4C7FA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64008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p. 9 of </a:t>
            </a:r>
            <a:r>
              <a:rPr lang="en-US" sz="1200" dirty="0" err="1" smtClean="0"/>
              <a:t>ch.</a:t>
            </a:r>
            <a:r>
              <a:rPr lang="en-US" sz="1200" dirty="0" smtClean="0"/>
              <a:t> 21 of </a:t>
            </a:r>
            <a:r>
              <a:rPr lang="en-US" sz="1200" i="1" dirty="0" smtClean="0"/>
              <a:t>Technical Report of the Survey of Adult Skills (PIAAC)</a:t>
            </a:r>
            <a:endParaRPr lang="en-US" sz="1200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19072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889844"/>
            <a:ext cx="7696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Adults at this level </a:t>
            </a:r>
            <a:r>
              <a:rPr lang="en-US" sz="2400" dirty="0" smtClean="0"/>
              <a:t>can only </a:t>
            </a:r>
            <a:r>
              <a:rPr lang="en-US" sz="2400" dirty="0"/>
              <a:t>cope with very simple tasks set in concrete, familiar contexts where the mathematical </a:t>
            </a:r>
            <a:r>
              <a:rPr lang="en-US" sz="2400" dirty="0" smtClean="0"/>
              <a:t>content is </a:t>
            </a:r>
            <a:r>
              <a:rPr lang="en-US" sz="2400" dirty="0"/>
              <a:t>explicit and that require only simple processes such </a:t>
            </a:r>
            <a:r>
              <a:rPr lang="en-US" sz="2400" dirty="0" smtClean="0"/>
              <a:t>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counting</a:t>
            </a:r>
            <a:r>
              <a:rPr lang="en-US" sz="2400" dirty="0"/>
              <a:t>;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sorting</a:t>
            </a:r>
            <a:r>
              <a:rPr lang="en-US" sz="2400" dirty="0"/>
              <a:t>;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performing </a:t>
            </a:r>
            <a:r>
              <a:rPr lang="en-US" sz="2400" dirty="0"/>
              <a:t>basic arithmetic operations </a:t>
            </a:r>
            <a:r>
              <a:rPr lang="en-US" sz="2400" dirty="0" smtClean="0"/>
              <a:t>wit whole </a:t>
            </a:r>
            <a:r>
              <a:rPr lang="en-US" sz="2400" dirty="0"/>
              <a:t>numbers or money, or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recognizing </a:t>
            </a:r>
            <a:r>
              <a:rPr lang="en-US" sz="2400" dirty="0"/>
              <a:t>common spatial representations.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57373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00B050"/>
                </a:solidFill>
              </a:rPr>
              <a:t>Numeracy: </a:t>
            </a:r>
            <a:r>
              <a:rPr lang="en-US" sz="3600" dirty="0">
                <a:solidFill>
                  <a:srgbClr val="00B050"/>
                </a:solidFill>
              </a:rPr>
              <a:t>Below Level </a:t>
            </a:r>
            <a:r>
              <a:rPr lang="en-US" sz="3600" dirty="0" smtClean="0">
                <a:solidFill>
                  <a:srgbClr val="00B050"/>
                </a:solidFill>
              </a:rPr>
              <a:t>1  Description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64008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p. 79 of </a:t>
            </a:r>
            <a:r>
              <a:rPr lang="en-US" sz="1200" i="1" dirty="0" smtClean="0"/>
              <a:t>OECD Skills Outlook 2013: First Results from the Survey of Adult Skills</a:t>
            </a:r>
            <a:endParaRPr lang="en-US" sz="12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89050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Price </a:t>
            </a:r>
            <a:r>
              <a:rPr lang="en-US" sz="2800" b="1" dirty="0" smtClean="0"/>
              <a:t>tag</a:t>
            </a:r>
          </a:p>
          <a:p>
            <a:r>
              <a:rPr lang="en-US" sz="2800" dirty="0"/>
              <a:t>The stimulus for this item consists of four supermarket price tags. These identify the product, the price </a:t>
            </a:r>
            <a:r>
              <a:rPr lang="en-US" sz="2800" dirty="0" smtClean="0"/>
              <a:t>per kilogram, </a:t>
            </a:r>
            <a:r>
              <a:rPr lang="en-US" sz="2800" dirty="0"/>
              <a:t>the net weight, the date packed and the total price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/>
              <a:t>The test-taker is asked to indicate the item </a:t>
            </a:r>
            <a:r>
              <a:rPr lang="en-US" sz="2800" dirty="0" smtClean="0"/>
              <a:t>that was </a:t>
            </a:r>
            <a:r>
              <a:rPr lang="en-US" sz="2800" dirty="0"/>
              <a:t>packed first by simply comparing the dates on the price tags.</a:t>
            </a:r>
            <a:endParaRPr lang="en-US" sz="28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2900" y="152400"/>
            <a:ext cx="8229600" cy="57373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00B050"/>
                </a:solidFill>
              </a:rPr>
              <a:t>Numeracy Item: Below Level 1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64008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p. 77 of </a:t>
            </a:r>
            <a:r>
              <a:rPr lang="en-US" sz="1200" i="1" dirty="0" smtClean="0"/>
              <a:t>OECD Skills Outlook 2013: First Results from the Survey of Adult Skills</a:t>
            </a:r>
            <a:endParaRPr lang="en-US" sz="12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14373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 smtClean="0"/>
              <a:t>Bottles</a:t>
            </a:r>
          </a:p>
          <a:p>
            <a:r>
              <a:rPr lang="en-US" sz="2400" dirty="0" smtClean="0"/>
              <a:t>This task requires </a:t>
            </a:r>
            <a:r>
              <a:rPr lang="en-US" sz="2400" dirty="0"/>
              <a:t>respondents to </a:t>
            </a:r>
            <a:r>
              <a:rPr lang="en-US" sz="2400" dirty="0" smtClean="0"/>
              <a:t>look at </a:t>
            </a:r>
            <a:r>
              <a:rPr lang="en-US" sz="2400" dirty="0"/>
              <a:t>a photograph containing two cases of water bottles. They are asked to find the total number </a:t>
            </a:r>
            <a:r>
              <a:rPr lang="en-US" sz="2400" dirty="0" smtClean="0"/>
              <a:t>of bottles </a:t>
            </a:r>
            <a:r>
              <a:rPr lang="en-US" sz="2400" dirty="0"/>
              <a:t>in the two full cases being shown. Part of what makes this task easy is that content </a:t>
            </a:r>
            <a:r>
              <a:rPr lang="en-US" sz="2400" dirty="0" smtClean="0"/>
              <a:t>is drawn </a:t>
            </a:r>
            <a:r>
              <a:rPr lang="en-US" sz="2400" dirty="0"/>
              <a:t>from everyday life and objects of this kind are relatively familiar to most people. </a:t>
            </a:r>
            <a:endParaRPr lang="en-US" sz="2400" dirty="0" smtClean="0"/>
          </a:p>
          <a:p>
            <a:r>
              <a:rPr lang="en-US" sz="2400" dirty="0" smtClean="0"/>
              <a:t>What </a:t>
            </a:r>
            <a:r>
              <a:rPr lang="en-US" sz="2400" dirty="0"/>
              <a:t>respondents are asked to do is apparent and explicit – this task uses a photograph </a:t>
            </a:r>
            <a:r>
              <a:rPr lang="en-US" sz="2400" dirty="0" smtClean="0"/>
              <a:t>depicting concrete </a:t>
            </a:r>
            <a:r>
              <a:rPr lang="en-US" sz="2400" dirty="0"/>
              <a:t>objects and containing no text to be read. </a:t>
            </a:r>
          </a:p>
          <a:p>
            <a:r>
              <a:rPr lang="en-US" sz="2400" dirty="0" smtClean="0"/>
              <a:t>A </a:t>
            </a:r>
            <a:r>
              <a:rPr lang="en-US" sz="2400" dirty="0"/>
              <a:t>third contributing factor is that </a:t>
            </a:r>
            <a:r>
              <a:rPr lang="en-US" sz="2400" dirty="0" smtClean="0"/>
              <a:t>respondents can </a:t>
            </a:r>
            <a:r>
              <a:rPr lang="en-US" sz="2400" dirty="0"/>
              <a:t>approach the task in a variety of ways that differ in sophistication, such as by </a:t>
            </a:r>
            <a:r>
              <a:rPr lang="en-US" sz="2400" dirty="0" smtClean="0"/>
              <a:t>multiplying rows </a:t>
            </a:r>
            <a:r>
              <a:rPr lang="en-US" sz="2400" dirty="0"/>
              <a:t>and columns, but also by simple counting. </a:t>
            </a:r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task requires that adults make a </a:t>
            </a:r>
            <a:r>
              <a:rPr lang="en-US" sz="2400" dirty="0" smtClean="0"/>
              <a:t>conjecture using </a:t>
            </a:r>
            <a:r>
              <a:rPr lang="en-US" sz="2400" dirty="0"/>
              <a:t>spatial visualization because the full set of bottles in the lower case is not </a:t>
            </a:r>
            <a:r>
              <a:rPr lang="en-US" sz="2400" dirty="0" smtClean="0"/>
              <a:t>visible</a:t>
            </a:r>
            <a:r>
              <a:rPr lang="en-US" sz="2400" dirty="0"/>
              <a:t>.</a:t>
            </a:r>
            <a:endParaRPr lang="en-US" sz="24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2900" y="152400"/>
            <a:ext cx="8229600" cy="57373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00B050"/>
                </a:solidFill>
              </a:rPr>
              <a:t>Numeracy Item: Below Level 1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64008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p. 10 of </a:t>
            </a:r>
            <a:r>
              <a:rPr lang="en-US" sz="1200" dirty="0" err="1" smtClean="0"/>
              <a:t>ch.</a:t>
            </a:r>
            <a:r>
              <a:rPr lang="en-US" sz="1200" dirty="0" smtClean="0"/>
              <a:t> 21 of </a:t>
            </a:r>
            <a:r>
              <a:rPr lang="en-US" sz="1200" i="1" dirty="0" smtClean="0"/>
              <a:t>Technical Report of the Survey of Adult Skills (PIAAC)</a:t>
            </a:r>
            <a:endParaRPr lang="en-US" sz="1200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98542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889844"/>
            <a:ext cx="7696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Adults at Level 1 </a:t>
            </a:r>
            <a:r>
              <a:rPr lang="en-US" sz="2800" dirty="0" smtClean="0"/>
              <a:t>can:</a:t>
            </a:r>
          </a:p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complete </a:t>
            </a:r>
            <a:r>
              <a:rPr lang="en-US" sz="2800" dirty="0"/>
              <a:t>tasks involving basic mathematical processes in common, concrete contexts where </a:t>
            </a:r>
            <a:r>
              <a:rPr lang="en-US" sz="2800" dirty="0" smtClean="0"/>
              <a:t>the mathematical </a:t>
            </a:r>
            <a:r>
              <a:rPr lang="en-US" sz="2800" dirty="0"/>
              <a:t>content is explicit with little text and minimal distractors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perform </a:t>
            </a:r>
            <a:r>
              <a:rPr lang="en-US" sz="2800" dirty="0"/>
              <a:t>one-step or simple </a:t>
            </a:r>
            <a:r>
              <a:rPr lang="en-US" sz="2800" dirty="0" smtClean="0"/>
              <a:t>processes involving </a:t>
            </a:r>
            <a:r>
              <a:rPr lang="en-US" sz="2800" dirty="0"/>
              <a:t>counting, sorting, basic arithmetic operations, understanding simple </a:t>
            </a:r>
            <a:r>
              <a:rPr lang="en-US" sz="2800" dirty="0" err="1"/>
              <a:t>percents</a:t>
            </a:r>
            <a:r>
              <a:rPr lang="en-US" sz="2800" dirty="0"/>
              <a:t>, and locating and </a:t>
            </a:r>
            <a:r>
              <a:rPr lang="en-US" sz="2800" dirty="0" smtClean="0"/>
              <a:t>identifying elements </a:t>
            </a:r>
            <a:r>
              <a:rPr lang="en-US" sz="2800" dirty="0"/>
              <a:t>of simple or common graphical or spatial representations.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2900" y="152400"/>
            <a:ext cx="8229600" cy="57373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00B050"/>
                </a:solidFill>
              </a:rPr>
              <a:t>Numeracy: Level </a:t>
            </a:r>
            <a:r>
              <a:rPr lang="en-US" sz="3600" dirty="0" smtClean="0">
                <a:solidFill>
                  <a:srgbClr val="00B050"/>
                </a:solidFill>
              </a:rPr>
              <a:t>1 Description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64008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p. 79 of </a:t>
            </a:r>
            <a:r>
              <a:rPr lang="en-US" sz="1200" i="1" dirty="0" smtClean="0"/>
              <a:t>OECD Skills Outlook 2013: First Results from the Survey of Adult Skills</a:t>
            </a:r>
            <a:endParaRPr lang="en-US" sz="12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57244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Candles</a:t>
            </a:r>
          </a:p>
          <a:p>
            <a:r>
              <a:rPr lang="en-US" sz="2400" dirty="0"/>
              <a:t>The stimulus for this item consists of a photo of a box containing tea light candles. The packaging identifies </a:t>
            </a:r>
            <a:r>
              <a:rPr lang="en-US" sz="2400" dirty="0" smtClean="0"/>
              <a:t>the product </a:t>
            </a:r>
            <a:r>
              <a:rPr lang="en-US" sz="2400" dirty="0"/>
              <a:t>(tea light candles), the number of candles in the box (105 candles) and its weight. While the </a:t>
            </a:r>
            <a:r>
              <a:rPr lang="en-US" sz="2400" dirty="0" smtClean="0"/>
              <a:t>packaging partially </a:t>
            </a:r>
            <a:r>
              <a:rPr lang="en-US" sz="2400" dirty="0"/>
              <a:t>covers the top layer of candles, it can be seen that the candles are packed in five rows of seven </a:t>
            </a:r>
            <a:r>
              <a:rPr lang="en-US" sz="2400" dirty="0" smtClean="0"/>
              <a:t>candles each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instructions inform the test-taker that there are 105 candles in a box and asks him or her to calculate </a:t>
            </a:r>
            <a:r>
              <a:rPr lang="en-US" sz="2400" dirty="0" smtClean="0"/>
              <a:t>how many </a:t>
            </a:r>
            <a:r>
              <a:rPr lang="en-US" sz="2400" dirty="0"/>
              <a:t>layers of tea candles are packed in the box.</a:t>
            </a:r>
            <a:endParaRPr lang="en-US" sz="24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152400"/>
            <a:ext cx="8229600" cy="57373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00B050"/>
                </a:solidFill>
              </a:rPr>
              <a:t>Numeracy Item: Level 1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64008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p. 77 of </a:t>
            </a:r>
            <a:r>
              <a:rPr lang="en-US" sz="1200" i="1" dirty="0" smtClean="0"/>
              <a:t>OECD Skills Outlook 2013: First Results from the Survey of Adult Skills</a:t>
            </a:r>
            <a:endParaRPr lang="en-US" sz="12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8601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889844"/>
            <a:ext cx="7696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Adults at this </a:t>
            </a:r>
            <a:r>
              <a:rPr lang="en-US" sz="2400" dirty="0" smtClean="0"/>
              <a:t>level: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can successfully </a:t>
            </a:r>
            <a:r>
              <a:rPr lang="en-US" sz="2400" dirty="0"/>
              <a:t>perform tasks that require identifying and acting upon mathematical information </a:t>
            </a:r>
            <a:r>
              <a:rPr lang="en-US" sz="2400" dirty="0" smtClean="0"/>
              <a:t>and ideas </a:t>
            </a:r>
            <a:r>
              <a:rPr lang="en-US" sz="2400" dirty="0"/>
              <a:t>embedded in a range of common contexts where the mathematical content is fairly explicit or visual with </a:t>
            </a:r>
            <a:r>
              <a:rPr lang="en-US" sz="2400" dirty="0" smtClean="0"/>
              <a:t>relatively few </a:t>
            </a:r>
            <a:r>
              <a:rPr lang="en-US" sz="2400" dirty="0"/>
              <a:t>distractors.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may </a:t>
            </a:r>
            <a:r>
              <a:rPr lang="en-US" sz="2400" dirty="0"/>
              <a:t>require applying two or more steps or processes involving, for example, </a:t>
            </a:r>
            <a:r>
              <a:rPr lang="en-US" sz="2400" dirty="0" smtClean="0"/>
              <a:t>calculations with </a:t>
            </a:r>
            <a:r>
              <a:rPr lang="en-US" sz="2400" dirty="0"/>
              <a:t>whole numbers and common decimals, </a:t>
            </a:r>
            <a:r>
              <a:rPr lang="en-US" sz="2400" dirty="0" err="1"/>
              <a:t>percents</a:t>
            </a:r>
            <a:r>
              <a:rPr lang="en-US" sz="2400" dirty="0"/>
              <a:t> and fractions; simple measurement and spatial </a:t>
            </a:r>
            <a:r>
              <a:rPr lang="en-US" sz="2400" dirty="0" smtClean="0"/>
              <a:t>representations; estimation</a:t>
            </a:r>
            <a:r>
              <a:rPr lang="en-US" sz="2400" dirty="0"/>
              <a:t>; or interpreting relatively simple data and statistics in texts, tables and graphs.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dirty="0" smtClean="0">
              <a:solidFill>
                <a:srgbClr val="00B050"/>
              </a:solidFill>
            </a:endParaRPr>
          </a:p>
          <a:p>
            <a:pPr algn="l"/>
            <a:r>
              <a:rPr lang="en-US" sz="11077" dirty="0" smtClean="0">
                <a:solidFill>
                  <a:srgbClr val="00B050"/>
                </a:solidFill>
              </a:rPr>
              <a:t>Numeracy: Level 2 Description</a:t>
            </a:r>
          </a:p>
          <a:p>
            <a:pPr algn="l"/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64008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p. 79 of </a:t>
            </a:r>
            <a:r>
              <a:rPr lang="en-US" sz="1200" i="1" dirty="0" smtClean="0"/>
              <a:t>OECD Skills Outlook 2013: First Results from the Survey of Adult Skills</a:t>
            </a:r>
            <a:endParaRPr lang="en-US" sz="12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7941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42900" y="152400"/>
            <a:ext cx="8229600" cy="57373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00B050"/>
                </a:solidFill>
              </a:rPr>
              <a:t>Numeracy Item: Level 2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64008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Education and Skills Online Sample Items</a:t>
            </a:r>
            <a:endParaRPr lang="en-US" sz="12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8927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347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b="1" dirty="0" smtClean="0"/>
              <a:t>Logbook</a:t>
            </a:r>
          </a:p>
          <a:p>
            <a:r>
              <a:rPr lang="en-US" sz="3400" dirty="0"/>
              <a:t>The stimulus for this item consists of a page from a motor vehicle logbook with columns for the date of the </a:t>
            </a:r>
            <a:r>
              <a:rPr lang="en-US" sz="3400" dirty="0" smtClean="0"/>
              <a:t>trip (start </a:t>
            </a:r>
            <a:r>
              <a:rPr lang="en-US" sz="3400" dirty="0"/>
              <a:t>and finish), the purpose of the trip, the odometer reading (start and finish), the distance travelled, the date </a:t>
            </a:r>
            <a:r>
              <a:rPr lang="en-US" sz="3400" dirty="0" smtClean="0"/>
              <a:t>of entry </a:t>
            </a:r>
            <a:r>
              <a:rPr lang="en-US" sz="3400" dirty="0"/>
              <a:t>and the driver’s name and signature. For the first date of travel (5 June), the column for the distance </a:t>
            </a:r>
            <a:r>
              <a:rPr lang="en-US" sz="3400" dirty="0" smtClean="0"/>
              <a:t>travelled is </a:t>
            </a:r>
            <a:r>
              <a:rPr lang="en-US" sz="3400" dirty="0"/>
              <a:t>completed. </a:t>
            </a:r>
            <a:endParaRPr lang="en-US" sz="3400" dirty="0" smtClean="0"/>
          </a:p>
          <a:p>
            <a:r>
              <a:rPr lang="en-US" sz="3400" dirty="0" smtClean="0"/>
              <a:t>The </a:t>
            </a:r>
            <a:r>
              <a:rPr lang="en-US" sz="3400" dirty="0"/>
              <a:t>instructions inform the test-taker that “a salesman drives his own car and must keep a </a:t>
            </a:r>
            <a:r>
              <a:rPr lang="en-US" sz="3400" dirty="0" smtClean="0"/>
              <a:t>record of </a:t>
            </a:r>
            <a:r>
              <a:rPr lang="en-US" sz="3400" dirty="0"/>
              <a:t>the </a:t>
            </a:r>
            <a:r>
              <a:rPr lang="en-US" sz="3400" dirty="0" err="1"/>
              <a:t>kilometres</a:t>
            </a:r>
            <a:r>
              <a:rPr lang="en-US" sz="3400" dirty="0"/>
              <a:t> he travels in a Motor Vehicle Log. When he travels, his employer pays him €0.35 per </a:t>
            </a:r>
            <a:r>
              <a:rPr lang="en-US" sz="3400" dirty="0" err="1" smtClean="0"/>
              <a:t>kilometre</a:t>
            </a:r>
            <a:r>
              <a:rPr lang="en-US" sz="3400" dirty="0"/>
              <a:t> </a:t>
            </a:r>
            <a:r>
              <a:rPr lang="en-US" sz="3400" dirty="0" smtClean="0"/>
              <a:t>plus </a:t>
            </a:r>
            <a:r>
              <a:rPr lang="en-US" sz="3400" dirty="0"/>
              <a:t>€40.00 per day for various costs such as </a:t>
            </a:r>
            <a:r>
              <a:rPr lang="en-US" sz="3400" dirty="0" smtClean="0"/>
              <a:t>meals”.</a:t>
            </a:r>
          </a:p>
          <a:p>
            <a:r>
              <a:rPr lang="en-US" sz="3400" dirty="0" smtClean="0"/>
              <a:t>The </a:t>
            </a:r>
            <a:r>
              <a:rPr lang="en-US" sz="3400" dirty="0"/>
              <a:t>test taker is asked to calculate how much he will be </a:t>
            </a:r>
            <a:r>
              <a:rPr lang="en-US" sz="3400" dirty="0" smtClean="0"/>
              <a:t>paid for </a:t>
            </a:r>
            <a:r>
              <a:rPr lang="en-US" sz="3400" dirty="0"/>
              <a:t>the trip on 5 June. (Note: both units of distance and currency are adapted to reflect the units applying in </a:t>
            </a:r>
            <a:r>
              <a:rPr lang="en-US" sz="3400" dirty="0" smtClean="0"/>
              <a:t>each participating </a:t>
            </a:r>
            <a:r>
              <a:rPr lang="en-US" sz="3400" dirty="0"/>
              <a:t>country.)</a:t>
            </a:r>
            <a:endParaRPr lang="en-US" sz="34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2900" y="152400"/>
            <a:ext cx="8229600" cy="57373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00B050"/>
                </a:solidFill>
              </a:rPr>
              <a:t>Numeracy Item: Level 2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p. 77 of </a:t>
            </a:r>
            <a:r>
              <a:rPr lang="en-US" sz="1200" i="1" dirty="0" smtClean="0"/>
              <a:t>OECD Skills Outlook 2013: First Results from the Survey of Adult Skills</a:t>
            </a:r>
            <a:endParaRPr lang="en-US" sz="1200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182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347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400" b="1" dirty="0" smtClean="0"/>
              <a:t>Gas gauge</a:t>
            </a:r>
          </a:p>
          <a:p>
            <a:r>
              <a:rPr lang="en-US" sz="2800" dirty="0" smtClean="0"/>
              <a:t>A </a:t>
            </a:r>
            <a:r>
              <a:rPr lang="en-US" sz="2800" dirty="0"/>
              <a:t>gauge </a:t>
            </a:r>
            <a:r>
              <a:rPr lang="en-US" sz="2800" dirty="0" smtClean="0"/>
              <a:t>is presented </a:t>
            </a:r>
            <a:r>
              <a:rPr lang="en-US" sz="2800" dirty="0"/>
              <a:t>that has three lines or ticks on it: one showing an “F,” one showing an “E” and one </a:t>
            </a:r>
            <a:r>
              <a:rPr lang="en-US" sz="2800" dirty="0" smtClean="0"/>
              <a:t>in the </a:t>
            </a:r>
            <a:r>
              <a:rPr lang="en-US" sz="2800" dirty="0"/>
              <a:t>middle of the others. A line on the gauge, representing the gauge’s needle, shows a level </a:t>
            </a:r>
            <a:r>
              <a:rPr lang="en-US" sz="2800" dirty="0" smtClean="0"/>
              <a:t>that is </a:t>
            </a:r>
            <a:r>
              <a:rPr lang="en-US" sz="2800" dirty="0"/>
              <a:t>roughly halfway between the middle tick and the tick indicating “F,” suggesting that the </a:t>
            </a:r>
            <a:r>
              <a:rPr lang="en-US" sz="2800" dirty="0" smtClean="0"/>
              <a:t>tank is </a:t>
            </a:r>
            <a:r>
              <a:rPr lang="en-US" sz="2800" dirty="0"/>
              <a:t>about three-quarters full.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task states that the tank holds 48 gallons and asks the </a:t>
            </a:r>
            <a:r>
              <a:rPr lang="en-US" sz="2800" dirty="0" smtClean="0"/>
              <a:t>respondent to </a:t>
            </a:r>
            <a:r>
              <a:rPr lang="en-US" sz="2800" dirty="0"/>
              <a:t>determine “how many gallons remain in the tank.” </a:t>
            </a:r>
            <a:endParaRPr lang="en-US" sz="2800" dirty="0" smtClean="0"/>
          </a:p>
          <a:p>
            <a:r>
              <a:rPr lang="en-US" sz="2800" dirty="0" smtClean="0"/>
              <a:t>This </a:t>
            </a:r>
            <a:r>
              <a:rPr lang="en-US" sz="2800" dirty="0"/>
              <a:t>task is drawn from an </a:t>
            </a:r>
            <a:r>
              <a:rPr lang="en-US" sz="2800" dirty="0" smtClean="0"/>
              <a:t>everyday context </a:t>
            </a:r>
            <a:r>
              <a:rPr lang="en-US" sz="2800" dirty="0"/>
              <a:t>and requires an adult to interpret a display that conveys quantitative information </a:t>
            </a:r>
            <a:r>
              <a:rPr lang="en-US" sz="2800" dirty="0" smtClean="0"/>
              <a:t>but carries </a:t>
            </a:r>
            <a:r>
              <a:rPr lang="en-US" sz="2800" dirty="0"/>
              <a:t>virtually no text or numbers. No mathematical information is present other than what </a:t>
            </a:r>
            <a:r>
              <a:rPr lang="en-US" sz="2800" dirty="0" smtClean="0"/>
              <a:t>is given </a:t>
            </a:r>
            <a:r>
              <a:rPr lang="en-US" sz="2800" dirty="0"/>
              <a:t>in the question. </a:t>
            </a:r>
            <a:endParaRPr lang="en-US" sz="2800" dirty="0" smtClean="0"/>
          </a:p>
          <a:p>
            <a:r>
              <a:rPr lang="en-US" sz="2800" dirty="0" smtClean="0"/>
              <a:t>Adults must </a:t>
            </a:r>
            <a:r>
              <a:rPr lang="en-US" sz="2800" dirty="0"/>
              <a:t>first estimate the level of gas remaining in the tank by converting the placement of </a:t>
            </a:r>
            <a:r>
              <a:rPr lang="en-US" sz="2800" dirty="0" smtClean="0"/>
              <a:t>the needle </a:t>
            </a:r>
            <a:r>
              <a:rPr lang="en-US" sz="2800" dirty="0"/>
              <a:t>to a fraction. Then they need to determine how many gallons this represents from the </a:t>
            </a:r>
            <a:r>
              <a:rPr lang="en-US" sz="2800" dirty="0" smtClean="0"/>
              <a:t>48- gallon </a:t>
            </a:r>
            <a:r>
              <a:rPr lang="en-US" sz="2800" dirty="0"/>
              <a:t>capacity stated in the question. Thus, this task requires adults to apply multiple </a:t>
            </a:r>
            <a:r>
              <a:rPr lang="en-US" sz="2800" dirty="0" smtClean="0"/>
              <a:t>operations or </a:t>
            </a:r>
            <a:r>
              <a:rPr lang="en-US" sz="2800" dirty="0"/>
              <a:t>procedures to arrive at a correct response without specifying what the operations may be.</a:t>
            </a:r>
          </a:p>
          <a:p>
            <a:r>
              <a:rPr lang="en-US" sz="2800" dirty="0"/>
              <a:t>Nonetheless, this task, like many everyday numeracy tasks, does not require an </a:t>
            </a:r>
            <a:r>
              <a:rPr lang="en-US" sz="2800" dirty="0" smtClean="0"/>
              <a:t>exact computation </a:t>
            </a:r>
            <a:r>
              <a:rPr lang="en-US" sz="2800" dirty="0"/>
              <a:t>but allows an approximation that should fall within reasonable boundaries.</a:t>
            </a:r>
            <a:endParaRPr lang="en-US" sz="34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2900" y="152400"/>
            <a:ext cx="8229600" cy="57373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00B050"/>
                </a:solidFill>
              </a:rPr>
              <a:t>Numeracy Item: Level 2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64008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p. 11 of </a:t>
            </a:r>
            <a:r>
              <a:rPr lang="en-US" sz="1200" dirty="0" err="1" smtClean="0"/>
              <a:t>ch.</a:t>
            </a:r>
            <a:r>
              <a:rPr lang="en-US" sz="1200" dirty="0" smtClean="0"/>
              <a:t> 21 of </a:t>
            </a:r>
            <a:r>
              <a:rPr lang="en-US" sz="1200" i="1" dirty="0" smtClean="0"/>
              <a:t>Technical Report of the Survey of Adult Skills (PIAAC)</a:t>
            </a:r>
            <a:endParaRPr lang="en-US" sz="12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9645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SGIH</a:t>
            </a:r>
          </a:p>
          <a:p>
            <a:r>
              <a:rPr lang="en-US" sz="2400" dirty="0"/>
              <a:t>In this task, respondents are asked to identify a telephone number in a very short advertisement.</a:t>
            </a:r>
          </a:p>
          <a:p>
            <a:r>
              <a:rPr lang="en-US" sz="2400" dirty="0"/>
              <a:t>The question explicitly refers to literal information in a simple text with little </a:t>
            </a:r>
            <a:r>
              <a:rPr lang="en-US" sz="2400" dirty="0" smtClean="0"/>
              <a:t>competing information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information is prominently located on a single line in the </a:t>
            </a:r>
            <a:r>
              <a:rPr lang="en-US" sz="2400" dirty="0" smtClean="0"/>
              <a:t>advertisement, labeled </a:t>
            </a:r>
            <a:r>
              <a:rPr lang="en-US" sz="2400" dirty="0"/>
              <a:t>by an abbreviation for the word “telephone</a:t>
            </a:r>
            <a:r>
              <a:rPr lang="en-US" sz="2400" dirty="0" smtClean="0"/>
              <a:t>.”</a:t>
            </a:r>
            <a:endParaRPr lang="en-US" sz="24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152400"/>
            <a:ext cx="8229600" cy="57373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4C7FAE"/>
                </a:solidFill>
              </a:rPr>
              <a:t>Literacy Item: Below Level </a:t>
            </a:r>
            <a:r>
              <a:rPr lang="en-US" sz="3600" dirty="0" smtClean="0">
                <a:solidFill>
                  <a:srgbClr val="4C7FAE"/>
                </a:solidFill>
              </a:rPr>
              <a:t>1 </a:t>
            </a:r>
            <a:endParaRPr lang="en-US" sz="3600" dirty="0">
              <a:solidFill>
                <a:srgbClr val="4C7FA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64008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p. 5 of </a:t>
            </a:r>
            <a:r>
              <a:rPr lang="en-US" sz="1200" dirty="0" err="1" smtClean="0"/>
              <a:t>ch.</a:t>
            </a:r>
            <a:r>
              <a:rPr lang="en-US" sz="1200" dirty="0" smtClean="0"/>
              <a:t> 21 of </a:t>
            </a:r>
            <a:r>
              <a:rPr lang="en-US" sz="1200" i="1" dirty="0" smtClean="0"/>
              <a:t>Technical Report of the Survey of Adult Skills (PIAAC)</a:t>
            </a:r>
            <a:endParaRPr lang="en-US" sz="1200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2433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34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Cooper Test</a:t>
            </a:r>
          </a:p>
          <a:p>
            <a:r>
              <a:rPr lang="en-US" sz="2400" dirty="0" smtClean="0"/>
              <a:t>This item </a:t>
            </a:r>
            <a:r>
              <a:rPr lang="en-US" sz="2400" dirty="0"/>
              <a:t>engages the respondent with moderately complex tables of numerical </a:t>
            </a:r>
            <a:r>
              <a:rPr lang="en-US" sz="2400" dirty="0" smtClean="0"/>
              <a:t>and textual </a:t>
            </a:r>
            <a:r>
              <a:rPr lang="en-US" sz="2400" dirty="0"/>
              <a:t>data relating to a common measure of physical fitness – the Cooper Test – from </a:t>
            </a:r>
            <a:r>
              <a:rPr lang="en-US" sz="2400" dirty="0" smtClean="0"/>
              <a:t>which they </a:t>
            </a:r>
            <a:r>
              <a:rPr lang="en-US" sz="2400" dirty="0"/>
              <a:t>have to read off the level of fitness of a 43-year-old male who runs 1,100 meters in </a:t>
            </a:r>
            <a:r>
              <a:rPr lang="en-US" sz="2400" dirty="0" smtClean="0"/>
              <a:t>12 minutes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task is drawn from everyday life and involves interpreting the headings </a:t>
            </a:r>
            <a:r>
              <a:rPr lang="en-US" sz="2400" dirty="0" smtClean="0"/>
              <a:t>and numerical </a:t>
            </a:r>
            <a:r>
              <a:rPr lang="en-US" sz="2400" dirty="0"/>
              <a:t>information in the table correctly in order to locate the 40-49 age table row and </a:t>
            </a:r>
            <a:r>
              <a:rPr lang="en-US" sz="2400" dirty="0" smtClean="0"/>
              <a:t>the appropriate </a:t>
            </a:r>
            <a:r>
              <a:rPr lang="en-US" sz="2400" dirty="0"/>
              <a:t>cell in this row for a male who runs 1,100 meters in the requisite 12 minutes. </a:t>
            </a:r>
            <a:endParaRPr lang="en-US" sz="2400" dirty="0" smtClean="0"/>
          </a:p>
          <a:p>
            <a:r>
              <a:rPr lang="en-US" sz="2400" dirty="0" smtClean="0"/>
              <a:t>There</a:t>
            </a:r>
            <a:r>
              <a:rPr lang="en-US" sz="2400" dirty="0"/>
              <a:t> </a:t>
            </a:r>
            <a:r>
              <a:rPr lang="en-US" sz="2400" dirty="0" smtClean="0"/>
              <a:t>is </a:t>
            </a:r>
            <a:r>
              <a:rPr lang="en-US" sz="2400" dirty="0"/>
              <a:t>no calculation involved, but number bands for both age and distance need to be understood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2900" y="152400"/>
            <a:ext cx="8229600" cy="57373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00B050"/>
                </a:solidFill>
              </a:rPr>
              <a:t>Numeracy Item: Level 2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64008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p. 11 of </a:t>
            </a:r>
            <a:r>
              <a:rPr lang="en-US" sz="1200" dirty="0" err="1" smtClean="0"/>
              <a:t>ch.</a:t>
            </a:r>
            <a:r>
              <a:rPr lang="en-US" sz="1200" dirty="0" smtClean="0"/>
              <a:t> 21 of </a:t>
            </a:r>
            <a:r>
              <a:rPr lang="en-US" sz="1200" i="1" dirty="0" smtClean="0"/>
              <a:t>Technical Report of the Survey of Adult Skills (PIAAC)</a:t>
            </a:r>
            <a:endParaRPr lang="en-US" sz="12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16694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889844"/>
            <a:ext cx="7696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Adults at Level 3 </a:t>
            </a:r>
            <a:r>
              <a:rPr lang="en-US" sz="24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can successfully </a:t>
            </a:r>
            <a:r>
              <a:rPr lang="en-US" sz="2400" dirty="0"/>
              <a:t>complete tasks that require an understanding of mathematical information that </a:t>
            </a:r>
            <a:r>
              <a:rPr lang="en-US" sz="2400" dirty="0" smtClean="0"/>
              <a:t>may be </a:t>
            </a:r>
            <a:r>
              <a:rPr lang="en-US" sz="2400" dirty="0"/>
              <a:t>less explicit, embedded in contexts that are not always familiar, and represented in more complex ways.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can perform </a:t>
            </a:r>
            <a:r>
              <a:rPr lang="en-US" sz="2400" dirty="0"/>
              <a:t>tasks requiring several steps and that may involve a choice of problem-solving strategies and relevant processes.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have </a:t>
            </a:r>
            <a:r>
              <a:rPr lang="en-US" sz="2400" dirty="0"/>
              <a:t>a good sense of number and space; can </a:t>
            </a:r>
            <a:r>
              <a:rPr lang="en-US" sz="2400" dirty="0" smtClean="0"/>
              <a:t>recognize </a:t>
            </a:r>
            <a:r>
              <a:rPr lang="en-US" sz="2400" dirty="0"/>
              <a:t>and work with mathematical relationships, patterns, </a:t>
            </a:r>
            <a:r>
              <a:rPr lang="en-US" sz="2400" dirty="0" smtClean="0"/>
              <a:t>and     proportions </a:t>
            </a:r>
            <a:r>
              <a:rPr lang="en-US" sz="2400" dirty="0"/>
              <a:t>expressed in verbal or numerical form; and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can </a:t>
            </a:r>
            <a:r>
              <a:rPr lang="en-US" sz="2400" dirty="0"/>
              <a:t>interpret and perform basic analyses of data and </a:t>
            </a:r>
            <a:r>
              <a:rPr lang="en-US" sz="2400" dirty="0" smtClean="0"/>
              <a:t>statistics in </a:t>
            </a:r>
            <a:r>
              <a:rPr lang="en-US" sz="2400" dirty="0"/>
              <a:t>texts, tables and graphs.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2900" y="152400"/>
            <a:ext cx="83439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dirty="0" smtClean="0">
              <a:solidFill>
                <a:srgbClr val="00B050"/>
              </a:solidFill>
            </a:endParaRPr>
          </a:p>
          <a:p>
            <a:pPr algn="l"/>
            <a:r>
              <a:rPr lang="en-US" sz="3600" dirty="0" smtClean="0">
                <a:solidFill>
                  <a:srgbClr val="00B050"/>
                </a:solidFill>
              </a:rPr>
              <a:t>Numeracy: Level </a:t>
            </a:r>
            <a:r>
              <a:rPr lang="en-US" sz="3600" dirty="0" smtClean="0">
                <a:solidFill>
                  <a:srgbClr val="00B050"/>
                </a:solidFill>
              </a:rPr>
              <a:t>3 Description</a:t>
            </a:r>
            <a:endParaRPr lang="en-US" sz="3600" dirty="0">
              <a:solidFill>
                <a:srgbClr val="00B050"/>
              </a:solidFill>
            </a:endParaRPr>
          </a:p>
          <a:p>
            <a:pPr algn="l"/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64008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p. 78 of </a:t>
            </a:r>
            <a:r>
              <a:rPr lang="en-US" sz="1200" i="1" dirty="0" smtClean="0"/>
              <a:t>OECD Skills Outlook 2013: First Results from the Survey of Adult Skills</a:t>
            </a:r>
            <a:endParaRPr lang="en-US" sz="12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015991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42900" y="152400"/>
            <a:ext cx="8229600" cy="57373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00B050"/>
                </a:solidFill>
              </a:rPr>
              <a:t>Numeracy Item: Level 3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64770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Education and Skills Online Sample Items</a:t>
            </a:r>
            <a:endParaRPr lang="en-US" sz="1200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7175" y="838200"/>
            <a:ext cx="86296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899198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Package</a:t>
            </a:r>
          </a:p>
          <a:p>
            <a:r>
              <a:rPr lang="en-US" sz="2800" dirty="0"/>
              <a:t>The stimulus for this item consists of an illustration of a box constructed from folded cardboard. The dimensions </a:t>
            </a:r>
            <a:r>
              <a:rPr lang="en-US" sz="2800" dirty="0" smtClean="0"/>
              <a:t>of the </a:t>
            </a:r>
            <a:r>
              <a:rPr lang="en-US" sz="2800" dirty="0"/>
              <a:t>cardboard base are identified. 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test-taker is asked to identify which plan best represents the assembled </a:t>
            </a:r>
            <a:r>
              <a:rPr lang="en-US" sz="2800" dirty="0" smtClean="0"/>
              <a:t>box out </a:t>
            </a:r>
            <a:r>
              <a:rPr lang="en-US" sz="2800" dirty="0"/>
              <a:t>of four plans presented in the stimulus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2900" y="152400"/>
            <a:ext cx="8229600" cy="57373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00B050"/>
                </a:solidFill>
              </a:rPr>
              <a:t>Numeracy Item: Level 3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p. 77 of </a:t>
            </a:r>
            <a:r>
              <a:rPr lang="en-US" sz="1200" i="1" dirty="0" smtClean="0"/>
              <a:t>OECD Skills Outlook 2013: First Results from the Survey of Adult Skills</a:t>
            </a:r>
            <a:endParaRPr lang="en-US" sz="1200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836322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347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Tiles</a:t>
            </a:r>
          </a:p>
          <a:p>
            <a:r>
              <a:rPr lang="en-US" sz="2400" dirty="0"/>
              <a:t>This </a:t>
            </a:r>
            <a:r>
              <a:rPr lang="en-US" sz="2400" dirty="0" smtClean="0"/>
              <a:t>item </a:t>
            </a:r>
            <a:r>
              <a:rPr lang="en-US" sz="2400" dirty="0"/>
              <a:t>presents the respondent with a plan of a kitchen floor to be tiled with nine </a:t>
            </a:r>
            <a:r>
              <a:rPr lang="en-US" sz="2400" dirty="0" smtClean="0"/>
              <a:t>of the </a:t>
            </a:r>
            <a:r>
              <a:rPr lang="en-US" sz="2400" dirty="0"/>
              <a:t>proposed square tiles placed in a corner, with the plan drawn on a squared grid. </a:t>
            </a:r>
            <a:endParaRPr lang="en-US" sz="2400" dirty="0" smtClean="0"/>
          </a:p>
          <a:p>
            <a:r>
              <a:rPr lang="en-US" sz="2400" dirty="0" smtClean="0"/>
              <a:t>It </a:t>
            </a:r>
            <a:r>
              <a:rPr lang="en-US" sz="2400" dirty="0"/>
              <a:t>asks </a:t>
            </a:r>
            <a:r>
              <a:rPr lang="en-US" sz="2400" dirty="0" smtClean="0"/>
              <a:t>the respondent </a:t>
            </a:r>
            <a:r>
              <a:rPr lang="en-US" sz="2400" dirty="0"/>
              <a:t>to use this information to find out how many tiles are needed to cover the entire floor.</a:t>
            </a:r>
          </a:p>
          <a:p>
            <a:r>
              <a:rPr lang="en-US" sz="2400" dirty="0"/>
              <a:t>The task is a familiar one drawn from everyday life and, using the most obvious method an </a:t>
            </a:r>
            <a:r>
              <a:rPr lang="en-US" sz="2400" dirty="0" smtClean="0"/>
              <a:t>adult would </a:t>
            </a:r>
            <a:r>
              <a:rPr lang="en-US" sz="2400" dirty="0"/>
              <a:t>choose, would require several operations to arrive at the correct answer. </a:t>
            </a:r>
            <a:endParaRPr lang="en-US" sz="2400" dirty="0" smtClean="0"/>
          </a:p>
          <a:p>
            <a:pPr lvl="1"/>
            <a:r>
              <a:rPr lang="en-US" sz="2000" dirty="0" smtClean="0"/>
              <a:t>First</a:t>
            </a:r>
            <a:r>
              <a:rPr lang="en-US" sz="2000" dirty="0"/>
              <a:t>, the area </a:t>
            </a:r>
            <a:r>
              <a:rPr lang="en-US" sz="2000" dirty="0" smtClean="0"/>
              <a:t>in terms </a:t>
            </a:r>
            <a:r>
              <a:rPr lang="en-US" sz="2000" dirty="0"/>
              <a:t>of the number of larger grid squares in the kitchen floor plan is calculated by counting </a:t>
            </a:r>
            <a:r>
              <a:rPr lang="en-US" sz="2000" dirty="0" smtClean="0"/>
              <a:t>or otherwise</a:t>
            </a:r>
            <a:r>
              <a:rPr lang="en-US" sz="2000" dirty="0"/>
              <a:t>. Then the number of tiles in each larger square is calculated by counting </a:t>
            </a:r>
            <a:r>
              <a:rPr lang="en-US" sz="2000" dirty="0" smtClean="0"/>
              <a:t>or multiplication</a:t>
            </a:r>
            <a:r>
              <a:rPr lang="en-US" sz="2000" dirty="0"/>
              <a:t>. The last step involves multiplying the number of larger squares by the number </a:t>
            </a:r>
            <a:r>
              <a:rPr lang="en-US" sz="2000" dirty="0" smtClean="0"/>
              <a:t>of tiles </a:t>
            </a:r>
            <a:r>
              <a:rPr lang="en-US" sz="2000" dirty="0"/>
              <a:t>per larger square to get the total number of tiles required to cover the kitchen floor.</a:t>
            </a:r>
          </a:p>
          <a:p>
            <a:r>
              <a:rPr lang="en-US" sz="2400" dirty="0"/>
              <a:t>Respondents need to use their spatial reasoning ability in organizing the information in the </a:t>
            </a:r>
            <a:r>
              <a:rPr lang="en-US" sz="2400" dirty="0" smtClean="0"/>
              <a:t>first two </a:t>
            </a:r>
            <a:r>
              <a:rPr lang="en-US" sz="2400" dirty="0"/>
              <a:t>steps in this task. The task could also be done using a combination of spatial </a:t>
            </a:r>
            <a:r>
              <a:rPr lang="en-US" sz="2400" dirty="0" smtClean="0"/>
              <a:t>visualization and </a:t>
            </a:r>
            <a:r>
              <a:rPr lang="en-US" sz="2400" dirty="0"/>
              <a:t>counting all the small squares (tiles), but this method would be more prone to error.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2900" y="152400"/>
            <a:ext cx="8229600" cy="57373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00B050"/>
                </a:solidFill>
              </a:rPr>
              <a:t>Numeracy Item: Level 3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64008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p. 12 of </a:t>
            </a:r>
            <a:r>
              <a:rPr lang="en-US" sz="1200" dirty="0" err="1" smtClean="0"/>
              <a:t>ch.</a:t>
            </a:r>
            <a:r>
              <a:rPr lang="en-US" sz="1200" dirty="0" smtClean="0"/>
              <a:t> 21 of </a:t>
            </a:r>
            <a:r>
              <a:rPr lang="en-US" sz="1200" i="1" dirty="0" smtClean="0"/>
              <a:t>Technical Report of the Survey of Adult Skills (PIAAC)</a:t>
            </a:r>
            <a:endParaRPr lang="en-US" sz="12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46213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347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Orchestra t</a:t>
            </a:r>
            <a:r>
              <a:rPr lang="en-US" sz="2400" b="1" dirty="0" smtClean="0"/>
              <a:t>ickets</a:t>
            </a:r>
          </a:p>
          <a:p>
            <a:r>
              <a:rPr lang="en-US" sz="2400" dirty="0"/>
              <a:t>This task </a:t>
            </a:r>
            <a:r>
              <a:rPr lang="en-US" sz="2400" dirty="0" smtClean="0"/>
              <a:t>presents </a:t>
            </a:r>
            <a:r>
              <a:rPr lang="en-US" sz="2400" dirty="0"/>
              <a:t>the respondent with a table </a:t>
            </a:r>
            <a:r>
              <a:rPr lang="en-US" sz="2400" dirty="0" smtClean="0"/>
              <a:t>of numerical </a:t>
            </a:r>
            <a:r>
              <a:rPr lang="en-US" sz="2400" dirty="0"/>
              <a:t>data on ticket price categories for single and multiple events (Season Ticket). </a:t>
            </a:r>
            <a:endParaRPr lang="en-US" sz="2400" dirty="0" smtClean="0"/>
          </a:p>
          <a:p>
            <a:r>
              <a:rPr lang="en-US" sz="2400" dirty="0" smtClean="0"/>
              <a:t>The</a:t>
            </a:r>
            <a:r>
              <a:rPr lang="en-US" sz="2400" dirty="0"/>
              <a:t> </a:t>
            </a:r>
            <a:r>
              <a:rPr lang="en-US" sz="2400" dirty="0" smtClean="0"/>
              <a:t>respondent </a:t>
            </a:r>
            <a:r>
              <a:rPr lang="en-US" sz="2400" dirty="0"/>
              <a:t>has to discern the pattern in the data and identify the formula, probably in verbal </a:t>
            </a:r>
            <a:r>
              <a:rPr lang="en-US" sz="2400" dirty="0" smtClean="0"/>
              <a:t>or numerical </a:t>
            </a:r>
            <a:r>
              <a:rPr lang="en-US" sz="2400" dirty="0"/>
              <a:t>terms (e.g., multiply by 4½), for calculating the cost of a season ticket from the cost </a:t>
            </a:r>
            <a:r>
              <a:rPr lang="en-US" sz="2400" dirty="0" smtClean="0"/>
              <a:t>of a </a:t>
            </a:r>
            <a:r>
              <a:rPr lang="en-US" sz="2400" dirty="0"/>
              <a:t>single ticket for different seating categories to an event, and use it to calculate the cost of </a:t>
            </a:r>
            <a:r>
              <a:rPr lang="en-US" sz="2400" dirty="0" smtClean="0"/>
              <a:t>a season </a:t>
            </a:r>
            <a:r>
              <a:rPr lang="en-US" sz="2400" dirty="0"/>
              <a:t>ticket for a new entry category – a student season ticket.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task requires adults to use </a:t>
            </a:r>
            <a:r>
              <a:rPr lang="en-US" sz="2400" dirty="0" smtClean="0"/>
              <a:t>a range </a:t>
            </a:r>
            <a:r>
              <a:rPr lang="en-US" sz="2400" dirty="0"/>
              <a:t>of reasoning strategies, including algebraic reasoning (i.e., reasoning with variables </a:t>
            </a:r>
            <a:r>
              <a:rPr lang="en-US" sz="2400" dirty="0" smtClean="0"/>
              <a:t>and generalizing </a:t>
            </a:r>
            <a:r>
              <a:rPr lang="en-US" sz="2400" dirty="0"/>
              <a:t>from specific values) and computational procedures.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2900" y="152400"/>
            <a:ext cx="8229600" cy="57373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00B050"/>
                </a:solidFill>
              </a:rPr>
              <a:t>Numeracy Item: Level 3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64008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p. 12 of </a:t>
            </a:r>
            <a:r>
              <a:rPr lang="en-US" sz="1200" dirty="0" err="1" smtClean="0"/>
              <a:t>ch.</a:t>
            </a:r>
            <a:r>
              <a:rPr lang="en-US" sz="1200" dirty="0" smtClean="0"/>
              <a:t> 21 of </a:t>
            </a:r>
            <a:r>
              <a:rPr lang="en-US" sz="1200" i="1" dirty="0" smtClean="0"/>
              <a:t>Technical Report of the Survey of Adult Skills (PIAAC)</a:t>
            </a:r>
            <a:endParaRPr lang="en-US" sz="12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462130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889844"/>
            <a:ext cx="7696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At this level, </a:t>
            </a:r>
            <a:r>
              <a:rPr lang="en-US" sz="2400" dirty="0" smtClean="0"/>
              <a:t>adults: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understand </a:t>
            </a:r>
            <a:r>
              <a:rPr lang="en-US" sz="2400" dirty="0"/>
              <a:t>a broad range of mathematical information that may be complex, abstract or </a:t>
            </a:r>
            <a:r>
              <a:rPr lang="en-US" sz="2400" dirty="0" smtClean="0"/>
              <a:t>embedded in </a:t>
            </a:r>
            <a:r>
              <a:rPr lang="en-US" sz="2400" dirty="0"/>
              <a:t>unfamiliar contexts.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can </a:t>
            </a:r>
            <a:r>
              <a:rPr lang="en-US" sz="2400" dirty="0"/>
              <a:t>perform tasks involving multiple steps and select appropriate problem-solving </a:t>
            </a:r>
            <a:r>
              <a:rPr lang="en-US" sz="2400" dirty="0" smtClean="0"/>
              <a:t>strategies and </a:t>
            </a:r>
            <a:r>
              <a:rPr lang="en-US" sz="2400" dirty="0"/>
              <a:t>processes.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can analyze </a:t>
            </a:r>
            <a:r>
              <a:rPr lang="en-US" sz="2400" dirty="0"/>
              <a:t>and engage in more complex reasoning about quantities and data, statistics and </a:t>
            </a:r>
            <a:r>
              <a:rPr lang="en-US" sz="2400" dirty="0" smtClean="0"/>
              <a:t>chance, spatial </a:t>
            </a:r>
            <a:r>
              <a:rPr lang="en-US" sz="2400" dirty="0"/>
              <a:t>relationships, change, proportions and formulae.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can </a:t>
            </a:r>
            <a:r>
              <a:rPr lang="en-US" sz="2400" dirty="0"/>
              <a:t>also understand arguments and communicate </a:t>
            </a:r>
            <a:r>
              <a:rPr lang="en-US" sz="2400" dirty="0" smtClean="0"/>
              <a:t>well reasoned</a:t>
            </a:r>
            <a:r>
              <a:rPr lang="en-US" sz="2400" dirty="0"/>
              <a:t> </a:t>
            </a:r>
            <a:r>
              <a:rPr lang="en-US" sz="2400" dirty="0" smtClean="0"/>
              <a:t>explanations </a:t>
            </a:r>
            <a:r>
              <a:rPr lang="en-US" sz="2400" dirty="0"/>
              <a:t>for answers or choices.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2900" y="152400"/>
            <a:ext cx="82677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dirty="0" smtClean="0">
              <a:solidFill>
                <a:srgbClr val="00B050"/>
              </a:solidFill>
            </a:endParaRPr>
          </a:p>
          <a:p>
            <a:pPr algn="l"/>
            <a:endParaRPr lang="en-US" sz="6545" dirty="0" smtClean="0">
              <a:solidFill>
                <a:srgbClr val="00B050"/>
              </a:solidFill>
            </a:endParaRPr>
          </a:p>
          <a:p>
            <a:pPr algn="l"/>
            <a:r>
              <a:rPr lang="en-US" sz="14400" dirty="0" smtClean="0">
                <a:solidFill>
                  <a:srgbClr val="00B050"/>
                </a:solidFill>
              </a:rPr>
              <a:t>Numeracy</a:t>
            </a:r>
            <a:r>
              <a:rPr lang="en-US" sz="14400" dirty="0" smtClean="0">
                <a:solidFill>
                  <a:srgbClr val="00B050"/>
                </a:solidFill>
              </a:rPr>
              <a:t>: Level </a:t>
            </a:r>
            <a:r>
              <a:rPr lang="en-US" sz="14400" dirty="0" smtClean="0">
                <a:solidFill>
                  <a:srgbClr val="00B050"/>
                </a:solidFill>
              </a:rPr>
              <a:t>4 Description</a:t>
            </a:r>
            <a:endParaRPr lang="en-US" sz="14400" dirty="0">
              <a:solidFill>
                <a:srgbClr val="00B050"/>
              </a:solidFill>
            </a:endParaRPr>
          </a:p>
          <a:p>
            <a:pPr algn="l"/>
            <a:endParaRPr lang="en-US" sz="6545" b="1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64008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p. 78 of </a:t>
            </a:r>
            <a:r>
              <a:rPr lang="en-US" sz="1200" i="1" dirty="0" smtClean="0"/>
              <a:t>OECD Skills Outlook 2013: First Results from the Survey of Adult Skills</a:t>
            </a:r>
            <a:endParaRPr lang="en-US" sz="12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128328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42900" y="152400"/>
            <a:ext cx="8229600" cy="57373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00B050"/>
                </a:solidFill>
              </a:rPr>
              <a:t>Numeracy Item: Level 4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65532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Education and Skills Online Sample Items</a:t>
            </a:r>
            <a:endParaRPr lang="en-US" sz="1200" i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525" y="762000"/>
            <a:ext cx="913447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269980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b="1" dirty="0" smtClean="0"/>
              <a:t>Education level</a:t>
            </a:r>
          </a:p>
          <a:p>
            <a:r>
              <a:rPr lang="en-US" sz="3400" dirty="0"/>
              <a:t>The stimulus for this item consists of two stacked-column bar graphs presenting the distribution of the </a:t>
            </a:r>
            <a:r>
              <a:rPr lang="en-US" sz="3400" dirty="0" smtClean="0"/>
              <a:t>Mexican population </a:t>
            </a:r>
            <a:r>
              <a:rPr lang="en-US" sz="3400" dirty="0"/>
              <a:t>by years of schooling for men and women separately. </a:t>
            </a:r>
            <a:endParaRPr lang="en-US" sz="3400" dirty="0" smtClean="0"/>
          </a:p>
          <a:p>
            <a:r>
              <a:rPr lang="en-US" sz="3400" dirty="0" smtClean="0"/>
              <a:t>The </a:t>
            </a:r>
            <a:r>
              <a:rPr lang="en-US" sz="3400" dirty="0"/>
              <a:t>y axis of each of the graphs is </a:t>
            </a:r>
            <a:r>
              <a:rPr lang="en-US" sz="3400" dirty="0" smtClean="0"/>
              <a:t>labelled “percentage</a:t>
            </a:r>
            <a:r>
              <a:rPr lang="en-US" sz="3400" dirty="0"/>
              <a:t>” with 6 grid lines labelled “0%”, “20%”, “40%”, “60%”, “80%” and “100%”. The x axis is </a:t>
            </a:r>
            <a:r>
              <a:rPr lang="en-US" sz="3400" dirty="0" smtClean="0"/>
              <a:t>labelled “year</a:t>
            </a:r>
            <a:r>
              <a:rPr lang="en-US" sz="3400" dirty="0"/>
              <a:t>” and data are presented for 1960, 1970, 1990, 2000 and 2005. A legend identifies three categories </a:t>
            </a:r>
            <a:r>
              <a:rPr lang="en-US" sz="3400" dirty="0" smtClean="0"/>
              <a:t>of schooling</a:t>
            </a:r>
            <a:r>
              <a:rPr lang="en-US" sz="3400" dirty="0"/>
              <a:t>: “more than 6 years of schooling”, “up to 6 years of schooling” and “no schooling”. </a:t>
            </a:r>
            <a:endParaRPr lang="en-US" sz="3400" dirty="0" smtClean="0"/>
          </a:p>
          <a:p>
            <a:r>
              <a:rPr lang="en-US" sz="3400" dirty="0" smtClean="0"/>
              <a:t>The </a:t>
            </a:r>
            <a:r>
              <a:rPr lang="en-US" sz="3400" dirty="0"/>
              <a:t>test-taker </a:t>
            </a:r>
            <a:r>
              <a:rPr lang="en-US" sz="3400" dirty="0" smtClean="0"/>
              <a:t>is asked </a:t>
            </a:r>
            <a:r>
              <a:rPr lang="en-US" sz="3400" dirty="0"/>
              <a:t>to approximate what percentage of men in Mexico had more than 6 years of schooling in 1970, </a:t>
            </a:r>
            <a:r>
              <a:rPr lang="en-US" sz="3400" dirty="0" smtClean="0"/>
              <a:t>choosing from </a:t>
            </a:r>
            <a:r>
              <a:rPr lang="en-US" sz="3400" dirty="0"/>
              <a:t>a pull-down menu that has 10 response categories: “0-10%”, “10-20%”, and so on.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2900" y="152400"/>
            <a:ext cx="8229600" cy="57373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00B050"/>
                </a:solidFill>
              </a:rPr>
              <a:t>Numeracy Item: Level 4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64008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p. 78 of </a:t>
            </a:r>
            <a:r>
              <a:rPr lang="en-US" sz="1200" i="1" dirty="0" smtClean="0"/>
              <a:t>OECD Skills Outlook 2013: First Results from the Survey of Adult Skills</a:t>
            </a:r>
            <a:endParaRPr lang="en-US" sz="1200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894673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400" b="1" dirty="0" smtClean="0"/>
              <a:t>Cooper test</a:t>
            </a:r>
          </a:p>
          <a:p>
            <a:r>
              <a:rPr lang="en-US" sz="2800" dirty="0"/>
              <a:t>This task is based on the same stimulus as the Level 2 task described </a:t>
            </a:r>
            <a:r>
              <a:rPr lang="en-US" sz="2800" dirty="0" smtClean="0"/>
              <a:t>above.</a:t>
            </a:r>
          </a:p>
          <a:p>
            <a:r>
              <a:rPr lang="en-US" sz="2800" dirty="0" smtClean="0"/>
              <a:t>It </a:t>
            </a:r>
            <a:r>
              <a:rPr lang="en-US" sz="2800" dirty="0"/>
              <a:t>requires respondents to go </a:t>
            </a:r>
            <a:r>
              <a:rPr lang="en-US" sz="2800" dirty="0" smtClean="0"/>
              <a:t>beyond interpreting </a:t>
            </a:r>
            <a:r>
              <a:rPr lang="en-US" sz="2800" dirty="0"/>
              <a:t>the information in the tables to calculate the percent increase needed in the </a:t>
            </a:r>
            <a:r>
              <a:rPr lang="en-US" sz="2800" dirty="0" smtClean="0"/>
              <a:t>distance run </a:t>
            </a:r>
            <a:r>
              <a:rPr lang="en-US" sz="2800" dirty="0"/>
              <a:t>by a female in 12 minutes for her fitness level to be in the “Good” category. </a:t>
            </a:r>
            <a:endParaRPr lang="en-US" sz="2800" dirty="0" smtClean="0"/>
          </a:p>
          <a:p>
            <a:r>
              <a:rPr lang="en-US" sz="2800" dirty="0" smtClean="0"/>
              <a:t>To </a:t>
            </a:r>
            <a:r>
              <a:rPr lang="en-US" sz="2800" dirty="0"/>
              <a:t>arrive at </a:t>
            </a:r>
            <a:r>
              <a:rPr lang="en-US" sz="2800" dirty="0" smtClean="0"/>
              <a:t>a correct </a:t>
            </a:r>
            <a:r>
              <a:rPr lang="en-US" sz="2800" dirty="0"/>
              <a:t>response, respondents have to locate the “Good” band for a 27-year-old female and </a:t>
            </a:r>
            <a:r>
              <a:rPr lang="en-US" sz="2800" dirty="0" smtClean="0"/>
              <a:t>use the </a:t>
            </a:r>
            <a:r>
              <a:rPr lang="en-US" sz="2800" dirty="0"/>
              <a:t>difference between the runner’s current 12-minute distance and the minimum distance for </a:t>
            </a:r>
            <a:r>
              <a:rPr lang="en-US" sz="2800" dirty="0" smtClean="0"/>
              <a:t>the “Good</a:t>
            </a:r>
            <a:r>
              <a:rPr lang="en-US" sz="2800" dirty="0"/>
              <a:t>” band to calculate the percent increase in distance run by her to qualify for that band.</a:t>
            </a:r>
          </a:p>
          <a:p>
            <a:r>
              <a:rPr lang="en-US" sz="2800" dirty="0"/>
              <a:t>There is considerable use of reasoning and knowledge and understanding of percentages </a:t>
            </a:r>
            <a:r>
              <a:rPr lang="en-US" sz="2800" dirty="0" smtClean="0"/>
              <a:t>in carrying </a:t>
            </a:r>
            <a:r>
              <a:rPr lang="en-US" sz="2800" dirty="0"/>
              <a:t>out this task.</a:t>
            </a:r>
            <a:endParaRPr lang="en-US" sz="3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2900" y="152400"/>
            <a:ext cx="8229600" cy="57373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00B050"/>
                </a:solidFill>
              </a:rPr>
              <a:t>Numeracy Item: Level 4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64008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p. 13 of </a:t>
            </a:r>
            <a:r>
              <a:rPr lang="en-US" sz="1200" dirty="0" err="1" smtClean="0"/>
              <a:t>ch.</a:t>
            </a:r>
            <a:r>
              <a:rPr lang="en-US" sz="1200" dirty="0" smtClean="0"/>
              <a:t> 21 of </a:t>
            </a:r>
            <a:r>
              <a:rPr lang="en-US" sz="1200" i="1" dirty="0" smtClean="0"/>
              <a:t>Technical Report of the Survey of Adult Skills (PIAAC)</a:t>
            </a:r>
            <a:endParaRPr lang="en-US" sz="12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64049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889844"/>
            <a:ext cx="7696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At Level 1, adults </a:t>
            </a:r>
            <a:r>
              <a:rPr lang="en-US" sz="2400" dirty="0" smtClean="0"/>
              <a:t>can: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read </a:t>
            </a:r>
            <a:r>
              <a:rPr lang="en-US" sz="2400" dirty="0"/>
              <a:t>relatively short digital or print continuous, non-continuous, or mixed texts to locate a </a:t>
            </a:r>
            <a:r>
              <a:rPr lang="en-US" sz="2400" dirty="0" smtClean="0"/>
              <a:t>single piece </a:t>
            </a:r>
            <a:r>
              <a:rPr lang="en-US" sz="2400" dirty="0"/>
              <a:t>of information, which is identical to or synonymous with the information given in the question or directive. </a:t>
            </a:r>
            <a:endParaRPr lang="en-US" sz="2400" dirty="0" smtClean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complete </a:t>
            </a:r>
            <a:r>
              <a:rPr lang="en-US" sz="2400" dirty="0"/>
              <a:t>simple forms,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understand basic vocabulary</a:t>
            </a:r>
            <a:r>
              <a:rPr lang="en-US" sz="2400" dirty="0"/>
              <a:t>,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determine </a:t>
            </a:r>
            <a:r>
              <a:rPr lang="en-US" sz="2400" dirty="0"/>
              <a:t>the meaning of sentences, and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read </a:t>
            </a:r>
            <a:r>
              <a:rPr lang="en-US" sz="2400" dirty="0"/>
              <a:t>continuous texts with a degree of fluency.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 smtClean="0"/>
              <a:t>Texts </a:t>
            </a:r>
            <a:r>
              <a:rPr lang="en-US" sz="2400" dirty="0"/>
              <a:t>contain little competing information.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2900" y="152400"/>
            <a:ext cx="8229600" cy="57373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4C7FAE"/>
                </a:solidFill>
              </a:rPr>
              <a:t>Literacy: Level </a:t>
            </a:r>
            <a:r>
              <a:rPr lang="en-US" sz="3600" dirty="0" smtClean="0">
                <a:solidFill>
                  <a:srgbClr val="4C7FAE"/>
                </a:solidFill>
              </a:rPr>
              <a:t>1  Description</a:t>
            </a:r>
            <a:endParaRPr lang="en-US" sz="3600" dirty="0">
              <a:solidFill>
                <a:srgbClr val="4C7FA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64008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p. 67 of </a:t>
            </a:r>
            <a:r>
              <a:rPr lang="en-US" sz="1200" i="1" dirty="0" smtClean="0"/>
              <a:t>OECD Skills Outlook 2013: First Results from the Survey of Adult Skills </a:t>
            </a:r>
            <a:endParaRPr lang="en-US" sz="12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7188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400" b="1" dirty="0" smtClean="0"/>
              <a:t>Compound Interest</a:t>
            </a:r>
          </a:p>
          <a:p>
            <a:r>
              <a:rPr lang="en-US" sz="2600" dirty="0"/>
              <a:t>This </a:t>
            </a:r>
            <a:r>
              <a:rPr lang="en-US" sz="2600" dirty="0" smtClean="0"/>
              <a:t>task presents respondents with </a:t>
            </a:r>
            <a:r>
              <a:rPr lang="en-US" sz="2600" dirty="0"/>
              <a:t>an advertisement claiming it is possible for an investor to double an amount invested </a:t>
            </a:r>
            <a:r>
              <a:rPr lang="en-US" sz="2600" dirty="0" smtClean="0"/>
              <a:t>in seven </a:t>
            </a:r>
            <a:r>
              <a:rPr lang="en-US" sz="2600" dirty="0"/>
              <a:t>years, based on a 10 percent fixed interest rate each year. </a:t>
            </a:r>
            <a:endParaRPr lang="en-US" sz="2600" dirty="0" smtClean="0"/>
          </a:p>
          <a:p>
            <a:r>
              <a:rPr lang="en-US" sz="2600" dirty="0" smtClean="0"/>
              <a:t>Adults </a:t>
            </a:r>
            <a:r>
              <a:rPr lang="en-US" sz="2600" dirty="0"/>
              <a:t>are asked if it is </a:t>
            </a:r>
            <a:r>
              <a:rPr lang="en-US" sz="2600" dirty="0" smtClean="0"/>
              <a:t>possible to </a:t>
            </a:r>
            <a:r>
              <a:rPr lang="en-US" sz="2600" dirty="0"/>
              <a:t>double $1,000 invested at this rate after seven years and have to support their answer </a:t>
            </a:r>
            <a:r>
              <a:rPr lang="en-US" sz="2600" dirty="0" smtClean="0"/>
              <a:t>with their </a:t>
            </a:r>
            <a:r>
              <a:rPr lang="en-US" sz="2600" dirty="0"/>
              <a:t>calculations. </a:t>
            </a:r>
            <a:endParaRPr lang="en-US" sz="2600" dirty="0" smtClean="0"/>
          </a:p>
          <a:p>
            <a:pPr lvl="1"/>
            <a:r>
              <a:rPr lang="en-US" sz="2200" dirty="0" smtClean="0"/>
              <a:t>A </a:t>
            </a:r>
            <a:r>
              <a:rPr lang="en-US" sz="2200" dirty="0"/>
              <a:t>range of responses was accepted as correct as long as a </a:t>
            </a:r>
            <a:r>
              <a:rPr lang="en-US" sz="2200" dirty="0" smtClean="0"/>
              <a:t>reasonable justification </a:t>
            </a:r>
            <a:r>
              <a:rPr lang="en-US" sz="2200" dirty="0"/>
              <a:t>was provided, with relevant computations. </a:t>
            </a:r>
          </a:p>
          <a:p>
            <a:r>
              <a:rPr lang="en-US" sz="2600" dirty="0" smtClean="0"/>
              <a:t>Respondents </a:t>
            </a:r>
            <a:r>
              <a:rPr lang="en-US" sz="2600" dirty="0"/>
              <a:t>were free to perform </a:t>
            </a:r>
            <a:r>
              <a:rPr lang="en-US" sz="2600" dirty="0" smtClean="0"/>
              <a:t>the calculation </a:t>
            </a:r>
            <a:r>
              <a:rPr lang="en-US" sz="2600" dirty="0"/>
              <a:t>any way they wanted, but they could use a “financial hint,” which accompanied </a:t>
            </a:r>
            <a:r>
              <a:rPr lang="en-US" sz="2600" dirty="0" smtClean="0"/>
              <a:t>the advertisement </a:t>
            </a:r>
            <a:r>
              <a:rPr lang="en-US" sz="2600" dirty="0"/>
              <a:t>and presented a formula for estimating the worth of an investment after a </a:t>
            </a:r>
            <a:r>
              <a:rPr lang="en-US" sz="2600" dirty="0" smtClean="0"/>
              <a:t>specified number </a:t>
            </a:r>
            <a:r>
              <a:rPr lang="en-US" sz="2600" dirty="0"/>
              <a:t>of years. Those who used the formula had to enter information stated in the text </a:t>
            </a:r>
            <a:r>
              <a:rPr lang="en-US" sz="2600" dirty="0" smtClean="0"/>
              <a:t>into variables </a:t>
            </a:r>
            <a:r>
              <a:rPr lang="en-US" sz="2600" dirty="0"/>
              <a:t>in the formula (principal, interest rate and time period) and then perform the </a:t>
            </a:r>
            <a:r>
              <a:rPr lang="en-US" sz="2600" dirty="0" smtClean="0"/>
              <a:t>needed computations </a:t>
            </a:r>
            <a:r>
              <a:rPr lang="en-US" sz="2600" dirty="0"/>
              <a:t>and compare the result to the expected amount if $1,000 is doubled. </a:t>
            </a:r>
            <a:r>
              <a:rPr lang="en-US" sz="2600" dirty="0" smtClean="0"/>
              <a:t>All respondents </a:t>
            </a:r>
            <a:r>
              <a:rPr lang="en-US" sz="2600" dirty="0"/>
              <a:t>could use a handheld calculator provided as part of the assessment.</a:t>
            </a:r>
          </a:p>
          <a:p>
            <a:r>
              <a:rPr lang="en-US" sz="2600" dirty="0"/>
              <a:t>This task proved difficult because it involved </a:t>
            </a:r>
            <a:r>
              <a:rPr lang="en-US" sz="2600" dirty="0" err="1"/>
              <a:t>percents</a:t>
            </a:r>
            <a:r>
              <a:rPr lang="en-US" sz="2600" dirty="0"/>
              <a:t>, and the computation, with or without </a:t>
            </a:r>
            <a:r>
              <a:rPr lang="en-US" sz="2600" dirty="0" smtClean="0"/>
              <a:t>the formula</a:t>
            </a:r>
            <a:r>
              <a:rPr lang="en-US" sz="2600" dirty="0"/>
              <a:t>, required the integration of several steps and several types of operations.  </a:t>
            </a:r>
            <a:r>
              <a:rPr lang="en-US" sz="2600" dirty="0" smtClean="0"/>
              <a:t>Performing the computations </a:t>
            </a:r>
            <a:r>
              <a:rPr lang="en-US" sz="2600" dirty="0"/>
              <a:t>without the formula required understanding of compound interest procedures. </a:t>
            </a:r>
            <a:endParaRPr lang="en-US" sz="2600" dirty="0" smtClean="0"/>
          </a:p>
          <a:p>
            <a:r>
              <a:rPr lang="en-US" sz="2600" dirty="0" smtClean="0"/>
              <a:t>This task </a:t>
            </a:r>
            <a:r>
              <a:rPr lang="en-US" sz="2600" dirty="0"/>
              <a:t>required adults to use a range of reasoning strategies, including algebraic reasoning </a:t>
            </a:r>
            <a:r>
              <a:rPr lang="en-US" sz="2600" dirty="0" smtClean="0"/>
              <a:t>and informal </a:t>
            </a:r>
            <a:r>
              <a:rPr lang="en-US" sz="2600" dirty="0"/>
              <a:t>or invented procedures. It also required the use of formal mathematical information </a:t>
            </a:r>
            <a:r>
              <a:rPr lang="en-US" sz="2600" dirty="0" smtClean="0"/>
              <a:t>and deeper </a:t>
            </a:r>
            <a:r>
              <a:rPr lang="en-US" sz="2600" dirty="0"/>
              <a:t>understanding of </a:t>
            </a:r>
            <a:r>
              <a:rPr lang="en-US" sz="2600" dirty="0" err="1"/>
              <a:t>nonroutine</a:t>
            </a:r>
            <a:r>
              <a:rPr lang="en-US" sz="2600" dirty="0"/>
              <a:t> computational procedures, all of which may not be </a:t>
            </a:r>
            <a:r>
              <a:rPr lang="en-US" sz="2600" dirty="0" smtClean="0"/>
              <a:t>familiar or </a:t>
            </a:r>
            <a:r>
              <a:rPr lang="en-US" sz="2600" dirty="0"/>
              <a:t>accessible to many adults.</a:t>
            </a:r>
            <a:endParaRPr lang="en-US" sz="3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2900" y="152400"/>
            <a:ext cx="8229600" cy="57373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00B050"/>
                </a:solidFill>
              </a:rPr>
              <a:t>Numeracy Item: Level 4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64008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p. 13 of </a:t>
            </a:r>
            <a:r>
              <a:rPr lang="en-US" sz="1200" dirty="0" err="1" smtClean="0"/>
              <a:t>ch.</a:t>
            </a:r>
            <a:r>
              <a:rPr lang="en-US" sz="1200" dirty="0" smtClean="0"/>
              <a:t> 21 of </a:t>
            </a:r>
            <a:r>
              <a:rPr lang="en-US" sz="1200" i="1" dirty="0" smtClean="0"/>
              <a:t>Technical Report of the Survey of Adult Skills (PIAAC)</a:t>
            </a:r>
            <a:endParaRPr lang="en-US" sz="12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919035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889844"/>
            <a:ext cx="7696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Adults at Level 5 on the numeracy scale </a:t>
            </a:r>
            <a:r>
              <a:rPr lang="en-US" sz="2400" dirty="0" smtClean="0"/>
              <a:t>can: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understand </a:t>
            </a:r>
            <a:r>
              <a:rPr lang="en-US" sz="2400" dirty="0"/>
              <a:t>complex representations, and abstract and formal </a:t>
            </a:r>
            <a:r>
              <a:rPr lang="en-US" sz="2400" dirty="0" smtClean="0"/>
              <a:t>mathematical and </a:t>
            </a:r>
            <a:r>
              <a:rPr lang="en-US" sz="2400" dirty="0"/>
              <a:t>statistical ideas, sometimes embedded in complex texts.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integrate </a:t>
            </a:r>
            <a:r>
              <a:rPr lang="en-US" sz="2400" dirty="0"/>
              <a:t>several types of mathematical </a:t>
            </a:r>
            <a:r>
              <a:rPr lang="en-US" sz="2400" dirty="0" smtClean="0"/>
              <a:t>information where </a:t>
            </a:r>
            <a:r>
              <a:rPr lang="en-US" sz="2400" dirty="0"/>
              <a:t>considerable translation or interpretation is required; draw inferences;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develop </a:t>
            </a:r>
            <a:r>
              <a:rPr lang="en-US" sz="2400" dirty="0"/>
              <a:t>or work with </a:t>
            </a:r>
            <a:r>
              <a:rPr lang="en-US" sz="2400" dirty="0" smtClean="0"/>
              <a:t>mathematical arguments </a:t>
            </a:r>
            <a:r>
              <a:rPr lang="en-US" sz="2400" dirty="0"/>
              <a:t>or models; and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justify</a:t>
            </a:r>
            <a:r>
              <a:rPr lang="en-US" sz="2400" dirty="0"/>
              <a:t>, evaluate and critically reflect upon solutions or choices.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228600"/>
            <a:ext cx="83439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dirty="0" smtClean="0">
              <a:solidFill>
                <a:srgbClr val="00B050"/>
              </a:solidFill>
            </a:endParaRPr>
          </a:p>
          <a:p>
            <a:pPr algn="l"/>
            <a:r>
              <a:rPr lang="en-US" sz="5760" dirty="0" smtClean="0">
                <a:solidFill>
                  <a:srgbClr val="00B050"/>
                </a:solidFill>
              </a:rPr>
              <a:t>Numeracy: Level </a:t>
            </a:r>
            <a:r>
              <a:rPr lang="en-US" sz="5760" dirty="0" smtClean="0">
                <a:solidFill>
                  <a:srgbClr val="00B050"/>
                </a:solidFill>
              </a:rPr>
              <a:t>5 Description</a:t>
            </a:r>
            <a:endParaRPr lang="en-US" sz="5760" dirty="0">
              <a:solidFill>
                <a:srgbClr val="00B050"/>
              </a:solidFill>
            </a:endParaRPr>
          </a:p>
          <a:p>
            <a:pPr algn="l"/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64008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p. 78 of </a:t>
            </a:r>
            <a:r>
              <a:rPr lang="en-US" sz="1200" i="1" dirty="0" smtClean="0"/>
              <a:t>OECD Skills Outlook 2013: First Results from the Survey of Adult Skills</a:t>
            </a:r>
            <a:endParaRPr lang="en-US" sz="12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715294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889844"/>
            <a:ext cx="76962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Below Level 1, adults </a:t>
            </a:r>
            <a:r>
              <a:rPr lang="en-US" sz="2400" dirty="0" smtClean="0"/>
              <a:t>can: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complete </a:t>
            </a:r>
            <a:r>
              <a:rPr lang="en-US" sz="2400" dirty="0"/>
              <a:t>tasks in which the goal is explicitly stated and for which the necessary operations </a:t>
            </a:r>
            <a:r>
              <a:rPr lang="en-US" sz="2400" dirty="0" smtClean="0"/>
              <a:t>are performed </a:t>
            </a:r>
            <a:r>
              <a:rPr lang="en-US" sz="2400" dirty="0"/>
              <a:t>in a single and familiar environment.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solve </a:t>
            </a:r>
            <a:r>
              <a:rPr lang="en-US" sz="2400" dirty="0"/>
              <a:t>problems whose solutions involve a relatively small </a:t>
            </a:r>
            <a:r>
              <a:rPr lang="en-US" sz="2400" dirty="0" smtClean="0"/>
              <a:t>number of </a:t>
            </a:r>
            <a:r>
              <a:rPr lang="en-US" sz="2400" dirty="0"/>
              <a:t>steps, the use of a restricted range of operators, and a limited amount of monitoring across a large number of actions</a:t>
            </a:r>
            <a:r>
              <a:rPr lang="en-US" sz="2400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2900" y="152400"/>
            <a:ext cx="82677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dirty="0" smtClean="0">
              <a:solidFill>
                <a:srgbClr val="7030A0"/>
              </a:solidFill>
            </a:endParaRPr>
          </a:p>
          <a:p>
            <a:pPr algn="l"/>
            <a:r>
              <a:rPr lang="en-US" sz="3600" dirty="0" smtClean="0">
                <a:solidFill>
                  <a:srgbClr val="7030A0"/>
                </a:solidFill>
              </a:rPr>
              <a:t>Problem Solving: Below Level </a:t>
            </a:r>
            <a:r>
              <a:rPr lang="en-US" sz="3600" dirty="0" smtClean="0">
                <a:solidFill>
                  <a:srgbClr val="7030A0"/>
                </a:solidFill>
              </a:rPr>
              <a:t>1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smtClean="0">
                <a:solidFill>
                  <a:srgbClr val="7030A0"/>
                </a:solidFill>
              </a:rPr>
              <a:t>Description</a:t>
            </a:r>
            <a:endParaRPr lang="en-US" sz="3600" dirty="0">
              <a:solidFill>
                <a:srgbClr val="7030A0"/>
              </a:solidFill>
            </a:endParaRPr>
          </a:p>
          <a:p>
            <a:pPr algn="l"/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64008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p. 90 of </a:t>
            </a:r>
            <a:r>
              <a:rPr lang="en-US" sz="1200" i="1" dirty="0" smtClean="0"/>
              <a:t>OECD Skills Outlook 2013: First Results from the Survey of Adult Skills</a:t>
            </a:r>
            <a:endParaRPr lang="en-US" sz="12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972332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b="1" dirty="0" smtClean="0"/>
              <a:t>Party invitations</a:t>
            </a:r>
          </a:p>
          <a:p>
            <a:r>
              <a:rPr lang="en-US" dirty="0"/>
              <a:t>This task involves sorting e-mails into pre-existing folders. An e-mail interface is presented with five e-mails </a:t>
            </a:r>
            <a:r>
              <a:rPr lang="en-US" dirty="0" smtClean="0"/>
              <a:t>in an </a:t>
            </a:r>
            <a:r>
              <a:rPr lang="en-US" dirty="0"/>
              <a:t>Inbox. These e-mails are responses to a party invitation.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test-taker is asked to place the response </a:t>
            </a:r>
            <a:r>
              <a:rPr lang="en-US" dirty="0" smtClean="0"/>
              <a:t>e-mails into </a:t>
            </a:r>
            <a:r>
              <a:rPr lang="en-US" dirty="0"/>
              <a:t>a pre-existing folder to keep track of who can and cannot attend a </a:t>
            </a:r>
            <a:r>
              <a:rPr lang="en-US" dirty="0" smtClean="0"/>
              <a:t>party.</a:t>
            </a:r>
          </a:p>
          <a:p>
            <a:r>
              <a:rPr lang="en-US" dirty="0" smtClean="0"/>
              <a:t>The </a:t>
            </a:r>
            <a:r>
              <a:rPr lang="en-US" dirty="0"/>
              <a:t>item requires the test-taker </a:t>
            </a:r>
            <a:r>
              <a:rPr lang="en-US" dirty="0" smtClean="0"/>
              <a:t>to “Categorize </a:t>
            </a:r>
            <a:r>
              <a:rPr lang="en-US" dirty="0"/>
              <a:t>a small number of messages in an e-mail application in existing folders according to a single criterion.”</a:t>
            </a:r>
          </a:p>
          <a:p>
            <a:r>
              <a:rPr lang="en-US" dirty="0"/>
              <a:t>The task is performed in a single and familiar environment and the goal is explicitly stated in operational </a:t>
            </a:r>
            <a:r>
              <a:rPr lang="en-US" dirty="0" smtClean="0"/>
              <a:t>terms. Solving </a:t>
            </a:r>
            <a:r>
              <a:rPr lang="en-US" dirty="0"/>
              <a:t>the problem requires a relatively small number of steps and the use of a restricted range of operators </a:t>
            </a:r>
            <a:r>
              <a:rPr lang="en-US" dirty="0" smtClean="0"/>
              <a:t>and does </a:t>
            </a:r>
            <a:r>
              <a:rPr lang="en-US" dirty="0"/>
              <a:t>not demand a significant amount of monitoring across a large number of actions.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64008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p. 89 of </a:t>
            </a:r>
            <a:r>
              <a:rPr lang="en-US" sz="1200" i="1" dirty="0" smtClean="0"/>
              <a:t>OECD Skills Outlook 2013: First Results from the Survey of Adult Skills</a:t>
            </a:r>
            <a:endParaRPr lang="en-US" sz="1200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3786" y="152400"/>
            <a:ext cx="8229600" cy="57373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7030A0"/>
                </a:solidFill>
              </a:rPr>
              <a:t>Problem Solving Item: Level </a:t>
            </a:r>
            <a:r>
              <a:rPr lang="en-US" sz="36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413529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917461"/>
            <a:ext cx="7696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At Level 2, adults </a:t>
            </a:r>
            <a:r>
              <a:rPr lang="en-US" sz="2800" dirty="0" smtClean="0"/>
              <a:t>can: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complete </a:t>
            </a:r>
            <a:r>
              <a:rPr lang="en-US" sz="2800" dirty="0"/>
              <a:t>problems that have explicit criteria for success, a small number of applications, </a:t>
            </a:r>
            <a:r>
              <a:rPr lang="en-US" sz="2800" dirty="0" smtClean="0"/>
              <a:t>and several </a:t>
            </a:r>
            <a:r>
              <a:rPr lang="en-US" sz="2800" dirty="0"/>
              <a:t>steps and operators. </a:t>
            </a: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monitor </a:t>
            </a:r>
            <a:r>
              <a:rPr lang="en-US" sz="2800" dirty="0"/>
              <a:t>progress towards a solution and handle unexpected outcomes or impasses.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152400"/>
            <a:ext cx="8382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dirty="0" smtClean="0">
              <a:solidFill>
                <a:srgbClr val="7030A0"/>
              </a:solidFill>
            </a:endParaRPr>
          </a:p>
          <a:p>
            <a:pPr algn="l"/>
            <a:r>
              <a:rPr lang="en-US" sz="5760" dirty="0" smtClean="0">
                <a:solidFill>
                  <a:srgbClr val="7030A0"/>
                </a:solidFill>
              </a:rPr>
              <a:t>Problem Solving: Level </a:t>
            </a:r>
            <a:r>
              <a:rPr lang="en-US" sz="5760" dirty="0">
                <a:solidFill>
                  <a:srgbClr val="7030A0"/>
                </a:solidFill>
              </a:rPr>
              <a:t>2-Description</a:t>
            </a:r>
          </a:p>
          <a:p>
            <a:pPr algn="l"/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64008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p. 90 of </a:t>
            </a:r>
            <a:r>
              <a:rPr lang="en-US" sz="1200" i="1" dirty="0" smtClean="0"/>
              <a:t>OECD Skills Outlook 2013: First Results from the Survey of Adult Skills</a:t>
            </a:r>
            <a:endParaRPr lang="en-US" sz="12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545447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229600" cy="57373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7030A0"/>
                </a:solidFill>
              </a:rPr>
              <a:t>Problem Solving Item: Level 2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6477001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Education and Skills Online Sample Items</a:t>
            </a:r>
            <a:endParaRPr lang="en-US" sz="1200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63" y="914400"/>
            <a:ext cx="91344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291762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b="1" dirty="0"/>
              <a:t>Club </a:t>
            </a:r>
            <a:r>
              <a:rPr lang="en-US" sz="3400" b="1" dirty="0" smtClean="0"/>
              <a:t>membership</a:t>
            </a:r>
          </a:p>
          <a:p>
            <a:r>
              <a:rPr lang="en-US" dirty="0"/>
              <a:t>This task involves responding to a request for information by locating information in a spreadsheet and </a:t>
            </a:r>
            <a:r>
              <a:rPr lang="en-US" dirty="0" smtClean="0"/>
              <a:t>e-mailing the </a:t>
            </a:r>
            <a:r>
              <a:rPr lang="en-US" dirty="0"/>
              <a:t>requested information to the person who asked for it.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test-taker is presented with a word-processor </a:t>
            </a:r>
            <a:r>
              <a:rPr lang="en-US" dirty="0" smtClean="0"/>
              <a:t>page containing </a:t>
            </a:r>
            <a:r>
              <a:rPr lang="en-US" dirty="0"/>
              <a:t>a request to identify members of a bike club who meet two conditions, and a spreadsheet </a:t>
            </a:r>
            <a:r>
              <a:rPr lang="en-US" dirty="0" smtClean="0"/>
              <a:t>containing 200 </a:t>
            </a:r>
            <a:r>
              <a:rPr lang="en-US" dirty="0"/>
              <a:t>entries in which the relevant information can be found.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required information has to be extracted by </a:t>
            </a:r>
            <a:r>
              <a:rPr lang="en-US" dirty="0" smtClean="0"/>
              <a:t>using a </a:t>
            </a:r>
            <a:r>
              <a:rPr lang="en-US" dirty="0"/>
              <a:t>sort function. The item requires the test-taker to “</a:t>
            </a:r>
            <a:r>
              <a:rPr lang="en-US" dirty="0" smtClean="0"/>
              <a:t>Organize </a:t>
            </a:r>
            <a:r>
              <a:rPr lang="en-US" dirty="0"/>
              <a:t>large amounts of information in a </a:t>
            </a:r>
            <a:r>
              <a:rPr lang="en-US" dirty="0" smtClean="0"/>
              <a:t>multiple-column spreadsheet </a:t>
            </a:r>
            <a:r>
              <a:rPr lang="en-US" dirty="0"/>
              <a:t>using multiple explicit criteria and locate and mark relevant entries.”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task requires </a:t>
            </a:r>
            <a:r>
              <a:rPr lang="en-US" dirty="0" smtClean="0"/>
              <a:t>switching between </a:t>
            </a:r>
            <a:r>
              <a:rPr lang="en-US" dirty="0"/>
              <a:t>two different applications and involves multiple steps and operators. It also requires some amount </a:t>
            </a:r>
            <a:r>
              <a:rPr lang="en-US" dirty="0" smtClean="0"/>
              <a:t>of monitoring</a:t>
            </a:r>
            <a:r>
              <a:rPr lang="en-US" dirty="0"/>
              <a:t>. Making use of the available tools greatly facilitates identifying the relevant entries.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64008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p. 89 of </a:t>
            </a:r>
            <a:r>
              <a:rPr lang="en-US" sz="1200" i="1" dirty="0" smtClean="0"/>
              <a:t>OECD Skills Outlook 2013: First Results from the Survey of Adult Skills</a:t>
            </a:r>
            <a:endParaRPr lang="en-US" sz="1200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152400"/>
            <a:ext cx="8229600" cy="57373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7030A0"/>
                </a:solidFill>
              </a:rPr>
              <a:t>Problem Solving Item: Level 2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7999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917461"/>
            <a:ext cx="7696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Adults at Level 3 </a:t>
            </a:r>
            <a:r>
              <a:rPr lang="en-US" sz="2800" dirty="0" smtClean="0"/>
              <a:t>can:</a:t>
            </a:r>
          </a:p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complete </a:t>
            </a:r>
            <a:r>
              <a:rPr lang="en-US" sz="2800" dirty="0"/>
              <a:t>tasks involving multiple applications, a large number of steps, impasses, and the </a:t>
            </a:r>
            <a:r>
              <a:rPr lang="en-US" sz="2800" dirty="0" smtClean="0"/>
              <a:t>discovery and </a:t>
            </a:r>
            <a:r>
              <a:rPr lang="en-US" sz="2800" dirty="0"/>
              <a:t>use of ad hoc commands in a </a:t>
            </a:r>
            <a:r>
              <a:rPr lang="en-US" sz="2800" dirty="0" smtClean="0"/>
              <a:t>novel environment</a:t>
            </a:r>
            <a:r>
              <a:rPr lang="en-US" sz="2800" dirty="0"/>
              <a:t>. </a:t>
            </a: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establish </a:t>
            </a:r>
            <a:r>
              <a:rPr lang="en-US" sz="2800" dirty="0"/>
              <a:t>a plan to arrive at a solution and monitor </a:t>
            </a:r>
            <a:r>
              <a:rPr lang="en-US" sz="2800" dirty="0" smtClean="0"/>
              <a:t>its implementation </a:t>
            </a:r>
            <a:r>
              <a:rPr lang="en-US" sz="2800" dirty="0"/>
              <a:t>as they deal with unexpected outcomes and impasses.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3786" y="152400"/>
            <a:ext cx="8256814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dirty="0" smtClean="0">
              <a:solidFill>
                <a:srgbClr val="7030A0"/>
              </a:solidFill>
            </a:endParaRPr>
          </a:p>
          <a:p>
            <a:pPr algn="l"/>
            <a:r>
              <a:rPr lang="en-US" sz="5760" dirty="0" smtClean="0">
                <a:solidFill>
                  <a:srgbClr val="7030A0"/>
                </a:solidFill>
              </a:rPr>
              <a:t>Problem Solving: Level </a:t>
            </a:r>
            <a:r>
              <a:rPr lang="en-US" sz="5760" dirty="0" smtClean="0">
                <a:solidFill>
                  <a:srgbClr val="7030A0"/>
                </a:solidFill>
              </a:rPr>
              <a:t>3 Description</a:t>
            </a:r>
            <a:endParaRPr lang="en-US" sz="5760" dirty="0">
              <a:solidFill>
                <a:srgbClr val="7030A0"/>
              </a:solidFill>
            </a:endParaRPr>
          </a:p>
          <a:p>
            <a:pPr algn="l"/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64008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p. 89 of </a:t>
            </a:r>
            <a:r>
              <a:rPr lang="en-US" sz="1200" i="1" dirty="0" smtClean="0"/>
              <a:t>OECD Skills Outlook 2013: First Results from the Survey of Adult Skills</a:t>
            </a:r>
            <a:endParaRPr lang="en-US" sz="12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6266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6000" b="1" dirty="0" smtClean="0"/>
              <a:t>Meeting rooms</a:t>
            </a:r>
          </a:p>
          <a:p>
            <a:r>
              <a:rPr lang="en-US" sz="4000" dirty="0"/>
              <a:t>This task involves managing requests to reserve a meeting room on a particular date using a reservation system.</a:t>
            </a:r>
          </a:p>
          <a:p>
            <a:r>
              <a:rPr lang="en-US" sz="4000" dirty="0"/>
              <a:t>Upon discovering that one of the reservation requests cannot be accommodated, the test-taker has to send </a:t>
            </a:r>
            <a:r>
              <a:rPr lang="en-US" sz="4000" dirty="0" smtClean="0"/>
              <a:t>an e-mail </a:t>
            </a:r>
            <a:r>
              <a:rPr lang="en-US" sz="4000" dirty="0"/>
              <a:t>message declining the request. </a:t>
            </a:r>
            <a:endParaRPr lang="en-US" sz="4000" dirty="0" smtClean="0"/>
          </a:p>
          <a:p>
            <a:r>
              <a:rPr lang="en-US" sz="4000" dirty="0" smtClean="0"/>
              <a:t>Successfully </a:t>
            </a:r>
            <a:r>
              <a:rPr lang="en-US" sz="4000" dirty="0"/>
              <a:t>completing the task involves taking into account </a:t>
            </a:r>
            <a:r>
              <a:rPr lang="en-US" sz="4000" dirty="0" smtClean="0"/>
              <a:t>multiple constraints </a:t>
            </a:r>
            <a:r>
              <a:rPr lang="en-US" sz="4000" dirty="0"/>
              <a:t>(e.g. the number of rooms available and existing reservations). Impasses exist, as the initial </a:t>
            </a:r>
            <a:r>
              <a:rPr lang="en-US" sz="4000" dirty="0" smtClean="0"/>
              <a:t>constraints generate </a:t>
            </a:r>
            <a:r>
              <a:rPr lang="en-US" sz="4000" dirty="0"/>
              <a:t>a conflict (one of the demands for a room reservation cannot be satisfied). The impasse has to be </a:t>
            </a:r>
            <a:r>
              <a:rPr lang="en-US" sz="4000" dirty="0" smtClean="0"/>
              <a:t>resolved by </a:t>
            </a:r>
            <a:r>
              <a:rPr lang="en-US" sz="4000" dirty="0"/>
              <a:t>initiating a new sub-goal, i.e. issuing a standard message to decline one of the requests. </a:t>
            </a:r>
            <a:endParaRPr lang="en-US" sz="4000" dirty="0" smtClean="0"/>
          </a:p>
          <a:p>
            <a:r>
              <a:rPr lang="en-US" sz="4000" dirty="0" smtClean="0"/>
              <a:t>Two applications are </a:t>
            </a:r>
            <a:r>
              <a:rPr lang="en-US" sz="4000" dirty="0"/>
              <a:t>present in the environment: an e-mail interface with a number of e-mails stored in an inbox containing </a:t>
            </a:r>
            <a:r>
              <a:rPr lang="en-US" sz="4000" dirty="0" smtClean="0"/>
              <a:t>the room </a:t>
            </a:r>
            <a:r>
              <a:rPr lang="en-US" sz="4000" dirty="0"/>
              <a:t>reservation requests, and a web-based reservation tool that allows the user to assign rooms to meetings </a:t>
            </a:r>
            <a:r>
              <a:rPr lang="en-US" sz="4000" dirty="0" smtClean="0"/>
              <a:t>at certain </a:t>
            </a:r>
            <a:r>
              <a:rPr lang="en-US" sz="4000" dirty="0"/>
              <a:t>times. </a:t>
            </a:r>
            <a:endParaRPr lang="en-US" sz="4000" dirty="0" smtClean="0"/>
          </a:p>
          <a:p>
            <a:r>
              <a:rPr lang="en-US" sz="4000" dirty="0" smtClean="0"/>
              <a:t>The </a:t>
            </a:r>
            <a:r>
              <a:rPr lang="en-US" sz="4000" dirty="0"/>
              <a:t>item requires the test-taker to “Use information from a novel web application and several </a:t>
            </a:r>
            <a:r>
              <a:rPr lang="en-US" sz="4000" dirty="0" smtClean="0"/>
              <a:t>e-mail messages</a:t>
            </a:r>
            <a:r>
              <a:rPr lang="en-US" sz="4000" dirty="0"/>
              <a:t>, establish and apply criteria to solve a scheduling problem where an impasse must be resolved, </a:t>
            </a:r>
            <a:r>
              <a:rPr lang="en-US" sz="4000" dirty="0" smtClean="0"/>
              <a:t>and communicate </a:t>
            </a:r>
            <a:r>
              <a:rPr lang="en-US" sz="4000" dirty="0"/>
              <a:t>the outcome.” </a:t>
            </a:r>
            <a:endParaRPr lang="en-US" sz="4000" dirty="0" smtClean="0"/>
          </a:p>
          <a:p>
            <a:r>
              <a:rPr lang="en-US" sz="4000" dirty="0" smtClean="0"/>
              <a:t>The </a:t>
            </a:r>
            <a:r>
              <a:rPr lang="en-US" sz="4000" dirty="0"/>
              <a:t>task involves multiple applications, a large number of steps, a built-in </a:t>
            </a:r>
            <a:r>
              <a:rPr lang="en-US" sz="4000" dirty="0" smtClean="0"/>
              <a:t>impasse, and </a:t>
            </a:r>
            <a:r>
              <a:rPr lang="en-US" sz="4000" dirty="0"/>
              <a:t>the discovery and use of ad hoc commands in a novel environment. The test-taker has to establish a plan </a:t>
            </a:r>
            <a:r>
              <a:rPr lang="en-US" sz="4000" dirty="0" smtClean="0"/>
              <a:t>and monitor </a:t>
            </a:r>
            <a:r>
              <a:rPr lang="en-US" sz="4000" dirty="0"/>
              <a:t>its implementation in order to </a:t>
            </a:r>
            <a:r>
              <a:rPr lang="en-US" sz="4000" dirty="0" smtClean="0"/>
              <a:t>minimize </a:t>
            </a:r>
            <a:r>
              <a:rPr lang="en-US" sz="4000" dirty="0"/>
              <a:t>the number of conflicts. In addition, the test-taker has to </a:t>
            </a:r>
            <a:r>
              <a:rPr lang="en-US" sz="4000" dirty="0" smtClean="0"/>
              <a:t>transfer information </a:t>
            </a:r>
            <a:r>
              <a:rPr lang="en-US" sz="4000" dirty="0"/>
              <a:t>from one application (e-mail) to another (the room-reservation tool).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64008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p. 89 of </a:t>
            </a:r>
            <a:r>
              <a:rPr lang="en-US" sz="1200" i="1" dirty="0" smtClean="0"/>
              <a:t>OECD Skills Outlook 2013: First Results from the Survey of Adult Skills</a:t>
            </a:r>
            <a:endParaRPr lang="en-US" sz="1200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3786" y="152400"/>
            <a:ext cx="8229600" cy="57373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7030A0"/>
                </a:solidFill>
              </a:rPr>
              <a:t>Problem Solving Item: Level </a:t>
            </a:r>
            <a:r>
              <a:rPr lang="en-US" sz="3600" dirty="0" smtClean="0">
                <a:solidFill>
                  <a:srgbClr val="7030A0"/>
                </a:solidFill>
              </a:rPr>
              <a:t>3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0644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6581001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Education and Skills Online Sample Items</a:t>
            </a:r>
            <a:endParaRPr lang="en-US" sz="1200" i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2900" y="152400"/>
            <a:ext cx="8229600" cy="57373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4C7FAE"/>
                </a:solidFill>
              </a:rPr>
              <a:t>Literacy Item : Level </a:t>
            </a:r>
            <a:r>
              <a:rPr lang="en-US" sz="3600" dirty="0" smtClean="0">
                <a:solidFill>
                  <a:srgbClr val="4C7FAE"/>
                </a:solidFill>
              </a:rPr>
              <a:t>1 </a:t>
            </a:r>
            <a:endParaRPr lang="en-US" sz="3600" dirty="0">
              <a:solidFill>
                <a:srgbClr val="4C7FAE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19050" y="857250"/>
            <a:ext cx="918210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0083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Generic medicine</a:t>
            </a:r>
          </a:p>
          <a:p>
            <a:r>
              <a:rPr lang="en-US" sz="2200" dirty="0"/>
              <a:t>The stimulus is a short newspaper article entitled “Generic medicines: Not for the Swiss”. It has two </a:t>
            </a:r>
            <a:r>
              <a:rPr lang="en-US" sz="2200" dirty="0" smtClean="0"/>
              <a:t>paragraphs and </a:t>
            </a:r>
            <a:r>
              <a:rPr lang="en-US" sz="2200" dirty="0"/>
              <a:t>a table in the middle displaying the market share of generic medicines in 14 European countries </a:t>
            </a:r>
            <a:r>
              <a:rPr lang="en-US" sz="2200" dirty="0" smtClean="0"/>
              <a:t>and the </a:t>
            </a:r>
            <a:r>
              <a:rPr lang="en-US" sz="2200" dirty="0"/>
              <a:t>United States. </a:t>
            </a:r>
            <a:endParaRPr lang="en-US" sz="2200" dirty="0" smtClean="0"/>
          </a:p>
          <a:p>
            <a:r>
              <a:rPr lang="en-US" sz="2200" dirty="0" smtClean="0"/>
              <a:t>The </a:t>
            </a:r>
            <a:r>
              <a:rPr lang="en-US" sz="2200" dirty="0"/>
              <a:t>test-taker is asked to determine the number of countries in which the generic drug </a:t>
            </a:r>
            <a:r>
              <a:rPr lang="en-US" sz="2200" dirty="0" smtClean="0"/>
              <a:t>market accounts </a:t>
            </a:r>
            <a:r>
              <a:rPr lang="en-US" sz="2200" dirty="0"/>
              <a:t>for 10% or more of total drug sales. </a:t>
            </a:r>
            <a:endParaRPr lang="en-US" sz="2200" dirty="0" smtClean="0"/>
          </a:p>
          <a:p>
            <a:r>
              <a:rPr lang="en-US" sz="2200" dirty="0" smtClean="0"/>
              <a:t>The </a:t>
            </a:r>
            <a:r>
              <a:rPr lang="en-US" sz="2200" dirty="0"/>
              <a:t>test-taker has to count the number of countries with a </a:t>
            </a:r>
            <a:r>
              <a:rPr lang="en-US" sz="2200" dirty="0" smtClean="0"/>
              <a:t>market share </a:t>
            </a:r>
            <a:r>
              <a:rPr lang="en-US" sz="2200" dirty="0"/>
              <a:t>greater than 10%. The percentages are sorted in descending order to facilitate the search. </a:t>
            </a:r>
            <a:endParaRPr lang="en-US" sz="2200" dirty="0" smtClean="0"/>
          </a:p>
          <a:p>
            <a:r>
              <a:rPr lang="en-US" sz="2200" dirty="0" smtClean="0"/>
              <a:t>The </a:t>
            </a:r>
            <a:r>
              <a:rPr lang="en-US" sz="2200" dirty="0"/>
              <a:t>phrase “</a:t>
            </a:r>
            <a:r>
              <a:rPr lang="en-US" sz="2200" dirty="0" smtClean="0"/>
              <a:t>drug sales</a:t>
            </a:r>
            <a:r>
              <a:rPr lang="en-US" sz="2200" dirty="0"/>
              <a:t>”, however, does not appear in the text; therefore, the test-taker needs to understand that “market share” is </a:t>
            </a:r>
            <a:r>
              <a:rPr lang="en-US" sz="2200" dirty="0" smtClean="0"/>
              <a:t>a synonym </a:t>
            </a:r>
            <a:r>
              <a:rPr lang="en-US" sz="2200" dirty="0"/>
              <a:t>of “drug sales” in order to answer the question.</a:t>
            </a:r>
            <a:endParaRPr lang="en-US" sz="22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2900" y="152400"/>
            <a:ext cx="8229600" cy="57373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4C7FAE"/>
                </a:solidFill>
              </a:rPr>
              <a:t>Literacy </a:t>
            </a:r>
            <a:r>
              <a:rPr lang="en-US" sz="3600" dirty="0" smtClean="0">
                <a:solidFill>
                  <a:srgbClr val="4C7FAE"/>
                </a:solidFill>
              </a:rPr>
              <a:t>Item: </a:t>
            </a:r>
            <a:r>
              <a:rPr lang="en-US" sz="3600" dirty="0" smtClean="0">
                <a:solidFill>
                  <a:srgbClr val="4C7FAE"/>
                </a:solidFill>
              </a:rPr>
              <a:t>Level </a:t>
            </a:r>
            <a:r>
              <a:rPr lang="en-US" sz="3600" dirty="0" smtClean="0">
                <a:solidFill>
                  <a:srgbClr val="4C7FAE"/>
                </a:solidFill>
              </a:rPr>
              <a:t>1 </a:t>
            </a:r>
            <a:endParaRPr lang="en-US" sz="3600" dirty="0">
              <a:solidFill>
                <a:srgbClr val="4C7FA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64008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p. 65 of </a:t>
            </a:r>
            <a:r>
              <a:rPr lang="en-US" sz="1200" i="1" dirty="0" smtClean="0"/>
              <a:t>OECD Skills Outlook 2013: First Results from the Survey of Adult Skills </a:t>
            </a:r>
            <a:endParaRPr lang="en-US" sz="1200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4914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 smtClean="0"/>
              <a:t>Dutch women</a:t>
            </a:r>
          </a:p>
          <a:p>
            <a:r>
              <a:rPr lang="en-US" sz="3100" dirty="0"/>
              <a:t>This task asks the respondent to find the percentage of women in the teaching profession </a:t>
            </a:r>
            <a:r>
              <a:rPr lang="en-US" sz="3100" dirty="0" smtClean="0"/>
              <a:t>in Greece </a:t>
            </a:r>
            <a:r>
              <a:rPr lang="en-US" sz="3100" dirty="0"/>
              <a:t>based on a graphically presented table showing that information for 10 countries. </a:t>
            </a:r>
            <a:endParaRPr lang="en-US" sz="3100" dirty="0" smtClean="0"/>
          </a:p>
          <a:p>
            <a:r>
              <a:rPr lang="en-US" sz="3100" dirty="0" smtClean="0"/>
              <a:t>There</a:t>
            </a:r>
            <a:r>
              <a:rPr lang="en-US" sz="3100" dirty="0"/>
              <a:t> </a:t>
            </a:r>
            <a:r>
              <a:rPr lang="en-US" sz="3100" dirty="0" smtClean="0"/>
              <a:t>is </a:t>
            </a:r>
            <a:r>
              <a:rPr lang="en-US" sz="3100" dirty="0"/>
              <a:t>a single instance of the word “Greece” in the stimulus and a single instance of a </a:t>
            </a:r>
            <a:r>
              <a:rPr lang="en-US" sz="3100" dirty="0" smtClean="0"/>
              <a:t>percentage associated </a:t>
            </a:r>
            <a:r>
              <a:rPr lang="en-US" sz="3100" dirty="0"/>
              <a:t>with that word, making the task relatively simple. </a:t>
            </a:r>
            <a:endParaRPr lang="en-US" sz="3100" dirty="0" smtClean="0"/>
          </a:p>
          <a:p>
            <a:r>
              <a:rPr lang="en-US" sz="3100" dirty="0" smtClean="0"/>
              <a:t>There </a:t>
            </a:r>
            <a:r>
              <a:rPr lang="en-US" sz="3100" dirty="0"/>
              <a:t>are other percentages in </a:t>
            </a:r>
            <a:r>
              <a:rPr lang="en-US" sz="3100" dirty="0" smtClean="0"/>
              <a:t>the text </a:t>
            </a:r>
            <a:r>
              <a:rPr lang="en-US" sz="3100" dirty="0"/>
              <a:t>that might serve as distractors or cause the respondent to misread the table, which makes </a:t>
            </a:r>
            <a:r>
              <a:rPr lang="en-US" sz="3100" dirty="0" smtClean="0"/>
              <a:t>this more </a:t>
            </a:r>
            <a:r>
              <a:rPr lang="en-US" sz="3100" dirty="0"/>
              <a:t>difficult than the Below Level 1 tasks, but the explicit connection between the </a:t>
            </a:r>
            <a:r>
              <a:rPr lang="en-US" sz="3100" dirty="0" smtClean="0"/>
              <a:t>question wording </a:t>
            </a:r>
            <a:r>
              <a:rPr lang="en-US" sz="3100" dirty="0"/>
              <a:t>and information in the stimulus makes this a relatively simple task.</a:t>
            </a:r>
            <a:endParaRPr lang="en-US" sz="31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229600" cy="57373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4C7FAE"/>
                </a:solidFill>
              </a:rPr>
              <a:t>Literacy </a:t>
            </a:r>
            <a:r>
              <a:rPr lang="en-US" sz="3600" dirty="0" smtClean="0">
                <a:solidFill>
                  <a:srgbClr val="4C7FAE"/>
                </a:solidFill>
              </a:rPr>
              <a:t>Item: </a:t>
            </a:r>
            <a:r>
              <a:rPr lang="en-US" sz="3600" dirty="0">
                <a:solidFill>
                  <a:srgbClr val="4C7FAE"/>
                </a:solidFill>
              </a:rPr>
              <a:t>Level </a:t>
            </a:r>
            <a:r>
              <a:rPr lang="en-US" sz="3600" dirty="0" smtClean="0">
                <a:solidFill>
                  <a:srgbClr val="4C7FAE"/>
                </a:solidFill>
              </a:rPr>
              <a:t>1 </a:t>
            </a:r>
            <a:endParaRPr lang="en-US" sz="3600" dirty="0">
              <a:solidFill>
                <a:srgbClr val="4C7FA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64770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p. 6 of </a:t>
            </a:r>
            <a:r>
              <a:rPr lang="en-US" sz="1200" dirty="0" err="1" smtClean="0"/>
              <a:t>ch.</a:t>
            </a:r>
            <a:r>
              <a:rPr lang="en-US" sz="1200" dirty="0" smtClean="0"/>
              <a:t> 21 of </a:t>
            </a:r>
            <a:r>
              <a:rPr lang="en-US" sz="1200" i="1" dirty="0" smtClean="0"/>
              <a:t>Technical Report of the Survey of Adult Skills (PIAAC)</a:t>
            </a:r>
            <a:endParaRPr lang="en-US" sz="1200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0680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889844"/>
            <a:ext cx="784860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At Level 2, adults </a:t>
            </a:r>
            <a:r>
              <a:rPr lang="en-US" sz="2800" dirty="0" smtClean="0"/>
              <a:t>can: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integrate </a:t>
            </a:r>
            <a:r>
              <a:rPr lang="en-US" sz="2800" dirty="0"/>
              <a:t>two or more pieces of information based on criteria, </a:t>
            </a: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compare </a:t>
            </a:r>
            <a:r>
              <a:rPr lang="en-US" sz="2800" dirty="0"/>
              <a:t>and contrast or reason </a:t>
            </a:r>
            <a:r>
              <a:rPr lang="en-US" sz="2800" dirty="0" smtClean="0"/>
              <a:t>about information </a:t>
            </a:r>
            <a:r>
              <a:rPr lang="en-US" sz="2800" dirty="0"/>
              <a:t>and make low-level inferences. </a:t>
            </a: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navigate </a:t>
            </a:r>
            <a:r>
              <a:rPr lang="en-US" sz="2800" dirty="0"/>
              <a:t>within digital texts to access and identify </a:t>
            </a:r>
            <a:r>
              <a:rPr lang="en-US" sz="2800" dirty="0" smtClean="0"/>
              <a:t>information from </a:t>
            </a:r>
            <a:r>
              <a:rPr lang="en-US" sz="2800" dirty="0"/>
              <a:t>various parts of a document.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2900" y="152400"/>
            <a:ext cx="8229600" cy="57373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4C7FAE"/>
                </a:solidFill>
              </a:rPr>
              <a:t>Literacy: Level </a:t>
            </a:r>
            <a:r>
              <a:rPr lang="en-US" sz="3600" dirty="0" smtClean="0">
                <a:solidFill>
                  <a:srgbClr val="4C7FAE"/>
                </a:solidFill>
              </a:rPr>
              <a:t>2  Description</a:t>
            </a:r>
            <a:endParaRPr lang="en-US" sz="3600" dirty="0">
              <a:solidFill>
                <a:srgbClr val="4C7FA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p. 67 of </a:t>
            </a:r>
            <a:r>
              <a:rPr lang="en-US" sz="1200" i="1" dirty="0" smtClean="0"/>
              <a:t>OECD Skills Outlook 2013: First Results from the Survey of Adult Skills </a:t>
            </a:r>
            <a:endParaRPr lang="en-US" sz="12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1021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Lakeside fun run</a:t>
            </a:r>
          </a:p>
          <a:p>
            <a:r>
              <a:rPr lang="en-US" sz="2200" dirty="0"/>
              <a:t>The stimulus is a simulated website containing information about the annual fun run/walk </a:t>
            </a:r>
            <a:r>
              <a:rPr lang="en-US" sz="2200" dirty="0" smtClean="0"/>
              <a:t>organized </a:t>
            </a:r>
            <a:r>
              <a:rPr lang="en-US" sz="2200" dirty="0"/>
              <a:t>by </a:t>
            </a:r>
            <a:r>
              <a:rPr lang="en-US" sz="2200" dirty="0" smtClean="0"/>
              <a:t>the Lakeside </a:t>
            </a:r>
            <a:r>
              <a:rPr lang="en-US" sz="2200" dirty="0"/>
              <a:t>community </a:t>
            </a:r>
            <a:r>
              <a:rPr lang="en-US" sz="2200" dirty="0" smtClean="0"/>
              <a:t>club.</a:t>
            </a:r>
          </a:p>
          <a:p>
            <a:r>
              <a:rPr lang="en-US" sz="2200" dirty="0" smtClean="0"/>
              <a:t>The </a:t>
            </a:r>
            <a:r>
              <a:rPr lang="en-US" sz="2200" dirty="0"/>
              <a:t>test-taker is first directed to a page with several links, including “Contact Us” </a:t>
            </a:r>
            <a:r>
              <a:rPr lang="en-US" sz="2200" dirty="0" smtClean="0"/>
              <a:t>and “FAQs</a:t>
            </a:r>
            <a:r>
              <a:rPr lang="en-US" sz="2200" dirty="0"/>
              <a:t>”. He or she is then asked to identify the link providing the phone number of the </a:t>
            </a:r>
            <a:r>
              <a:rPr lang="en-US" sz="2200" dirty="0" smtClean="0"/>
              <a:t>organizers </a:t>
            </a:r>
            <a:r>
              <a:rPr lang="en-US" sz="2200" dirty="0"/>
              <a:t>of the event. </a:t>
            </a:r>
            <a:endParaRPr lang="en-US" sz="2200" dirty="0" smtClean="0"/>
          </a:p>
          <a:p>
            <a:r>
              <a:rPr lang="en-US" sz="2200" dirty="0" smtClean="0"/>
              <a:t>In</a:t>
            </a:r>
            <a:r>
              <a:rPr lang="en-US" sz="2200" dirty="0"/>
              <a:t> </a:t>
            </a:r>
            <a:r>
              <a:rPr lang="en-US" sz="2200" dirty="0" smtClean="0"/>
              <a:t>order </a:t>
            </a:r>
            <a:r>
              <a:rPr lang="en-US" sz="2200" dirty="0"/>
              <a:t>to answer this item correctly, the test-taker needs to click on the link “Contact Us”. </a:t>
            </a:r>
            <a:endParaRPr lang="en-US" sz="2200" dirty="0" smtClean="0"/>
          </a:p>
          <a:p>
            <a:r>
              <a:rPr lang="en-US" sz="2200" dirty="0" smtClean="0"/>
              <a:t>This </a:t>
            </a:r>
            <a:r>
              <a:rPr lang="en-US" sz="2200" dirty="0"/>
              <a:t>requires </a:t>
            </a:r>
            <a:r>
              <a:rPr lang="en-US" sz="2200" dirty="0" smtClean="0"/>
              <a:t>navigating through </a:t>
            </a:r>
            <a:r>
              <a:rPr lang="en-US" sz="2200" dirty="0"/>
              <a:t>a digital text and some understanding of web conventions. While this task might be fairly simple </a:t>
            </a:r>
            <a:r>
              <a:rPr lang="en-US" sz="2200" dirty="0" smtClean="0"/>
              <a:t>for test‑takers </a:t>
            </a:r>
            <a:r>
              <a:rPr lang="en-US" sz="2200" dirty="0"/>
              <a:t>familiar with web-based texts, some respondents less familiar with web-based texts would need to </a:t>
            </a:r>
            <a:r>
              <a:rPr lang="en-US" sz="2200" dirty="0" smtClean="0"/>
              <a:t>make some </a:t>
            </a:r>
            <a:r>
              <a:rPr lang="en-US" sz="2200" dirty="0"/>
              <a:t>inferences to identify the correct link</a:t>
            </a:r>
            <a:r>
              <a:rPr lang="en-US" sz="2400" dirty="0"/>
              <a:t>.</a:t>
            </a:r>
            <a:endParaRPr lang="en-US" sz="24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2900" y="152400"/>
            <a:ext cx="8229600" cy="57373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4C7FAE"/>
                </a:solidFill>
              </a:rPr>
              <a:t>Literacy Item: Level </a:t>
            </a:r>
            <a:r>
              <a:rPr lang="en-US" sz="3600" dirty="0" smtClean="0">
                <a:solidFill>
                  <a:srgbClr val="4C7FAE"/>
                </a:solidFill>
              </a:rPr>
              <a:t>2 </a:t>
            </a:r>
            <a:endParaRPr lang="en-US" sz="3600" dirty="0">
              <a:solidFill>
                <a:srgbClr val="4C7FA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64008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p. 65 of </a:t>
            </a:r>
            <a:r>
              <a:rPr lang="en-US" sz="1200" i="1" dirty="0" smtClean="0"/>
              <a:t>OECD Skills Outlook 2013: First Results from the Survey of Adult Skills </a:t>
            </a:r>
            <a:endParaRPr lang="en-US" sz="12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F5AB-D763-422A-9E02-91E9C75E897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1349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9321</TotalTime>
  <Words>5925</Words>
  <Application>Microsoft Macintosh PowerPoint</Application>
  <PresentationFormat>On-screen Show (4:3)</PresentationFormat>
  <Paragraphs>381</Paragraphs>
  <Slides>48</Slides>
  <Notes>27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Company>American Institutes for Research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Pawlowski</dc:creator>
  <cp:lastModifiedBy>Sondra  Stein</cp:lastModifiedBy>
  <cp:revision>76</cp:revision>
  <dcterms:created xsi:type="dcterms:W3CDTF">2014-11-24T15:05:28Z</dcterms:created>
  <dcterms:modified xsi:type="dcterms:W3CDTF">2014-11-30T11:51:18Z</dcterms:modified>
</cp:coreProperties>
</file>