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4.xml" ContentType="application/vnd.openxmlformats-officedocument.presentationml.notesSlide+xml"/>
  <Override PartName="/ppt/charts/chart7.xml" ContentType="application/vnd.openxmlformats-officedocument.drawingml.chart+xml"/>
  <Override PartName="/ppt/drawings/drawing1.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7" r:id="rId2"/>
    <p:sldId id="258" r:id="rId3"/>
    <p:sldId id="259" r:id="rId4"/>
    <p:sldId id="260" r:id="rId5"/>
    <p:sldId id="261" r:id="rId6"/>
    <p:sldId id="283" r:id="rId7"/>
    <p:sldId id="284" r:id="rId8"/>
    <p:sldId id="285" r:id="rId9"/>
    <p:sldId id="286" r:id="rId10"/>
    <p:sldId id="287" r:id="rId11"/>
    <p:sldId id="288" r:id="rId12"/>
    <p:sldId id="289" r:id="rId13"/>
    <p:sldId id="297" r:id="rId14"/>
    <p:sldId id="270" r:id="rId15"/>
    <p:sldId id="290" r:id="rId16"/>
    <p:sldId id="293" r:id="rId17"/>
    <p:sldId id="279" r:id="rId18"/>
    <p:sldId id="295" r:id="rId19"/>
    <p:sldId id="298" r:id="rId20"/>
    <p:sldId id="299" r:id="rId21"/>
    <p:sldId id="291" r:id="rId22"/>
    <p:sldId id="280" r:id="rId23"/>
    <p:sldId id="282" r:id="rId24"/>
    <p:sldId id="292" r:id="rId25"/>
    <p:sldId id="296"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ndra  Stein" initials="SS" lastIdx="3" clrIdx="0"/>
  <p:cmAuthor id="1" name="jsoroui" initials="j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D9F1"/>
    <a:srgbClr val="B3A2C7"/>
    <a:srgbClr val="C3EBC3"/>
    <a:srgbClr val="1F497D"/>
    <a:srgbClr val="E6E0EC"/>
    <a:srgbClr val="58C858"/>
    <a:srgbClr val="898989"/>
    <a:srgbClr val="8EB4E3"/>
    <a:srgbClr val="558ED5"/>
    <a:srgbClr val="558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211" autoAdjust="0"/>
  </p:normalViewPr>
  <p:slideViewPr>
    <p:cSldViewPr snapToGrid="0" snapToObjects="1">
      <p:cViewPr varScale="1">
        <p:scale>
          <a:sx n="89" d="100"/>
          <a:sy n="89" d="100"/>
        </p:scale>
        <p:origin x="14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c1homesvr\home\sburns\PIAAC\NationalSupplement\OutreachToolkits\ResultsOverview\Literacy\Tables\LiteracySlides_Tab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c1homesvr\home\sburns\PIAAC\NationalSupplement\OutreachToolkits\ResultsOverview\Literacy\Tables\LiteracySlides_Tables_16082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c1homesvr\home\sburns\PIAAC\NationalSupplement\OutreachToolkits\ResultsOverview\Literacy\Tables\LiteracySlides_Tables_16082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c1homesvr\home\sburns\PIAAC\NationalSupplement\OutreachToolkits\ResultsOverview\Literacy\Tables\LiteracySlides_Table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c1homesvr\home\sburns\PIAAC\NationalSupplement\OutreachToolkits\ResultsOverview\Literacy\Tables\LiteracySlides_Tables_16082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c2fs\dc2work\PIAAC\_NATIONAL%20SUPPLEMENT\Dissemination%20Activities\Outreach%20Toolkit\Results%20Overview\20122014%20PIAAC\Stephanie\Literacy\Tables\Archive\LiteracySlides_Table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c2fs\dc2work\PIAAC\_NATIONAL%20SUPPLEMENT\Dissemination%20Activities\Outreach%20Toolkit\Results%20Overview\20122014%20PIAAC\Stephanie\Literacy\Tables\Archive\Gap_charts_June-27-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diamond"/>
            <c:size val="15"/>
            <c:spPr>
              <a:solidFill>
                <a:schemeClr val="accent1"/>
              </a:solidFill>
              <a:ln w="9525">
                <a:solidFill>
                  <a:schemeClr val="accent1"/>
                </a:solidFill>
              </a:ln>
              <a:effectLst/>
            </c:spPr>
          </c:marker>
          <c:dLbls>
            <c:dLbl>
              <c:idx val="1"/>
              <c:tx>
                <c:rich>
                  <a:bodyPr/>
                  <a:lstStyle/>
                  <a:p>
                    <a:fld id="{A5C0C842-0CAC-4D66-A046-B852C0E98CC1}" type="VALUE">
                      <a:rPr lang="en-US"/>
                      <a:pPr/>
                      <a:t>[VALUE]</a:t>
                    </a:fld>
                    <a:r>
                      <a:rPr lang="en-US"/>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5729-4D4F-903A-C7D368C771B2}"/>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Slide14!$A$2:$A$4</c:f>
              <c:strCache>
                <c:ptCount val="3"/>
                <c:pt idx="0">
                  <c:v>IALS 1994</c:v>
                </c:pt>
                <c:pt idx="1">
                  <c:v>ALL 2003</c:v>
                </c:pt>
                <c:pt idx="2">
                  <c:v>PIAAC 2012/2014</c:v>
                </c:pt>
              </c:strCache>
            </c:strRef>
          </c:cat>
          <c:val>
            <c:numRef>
              <c:f>Slide14!$D$2:$D$4</c:f>
              <c:numCache>
                <c:formatCode>#,##0</c:formatCode>
                <c:ptCount val="3"/>
                <c:pt idx="0">
                  <c:v>273.47567415044699</c:v>
                </c:pt>
                <c:pt idx="1">
                  <c:v>268.24676936008899</c:v>
                </c:pt>
                <c:pt idx="2">
                  <c:v>271.72277034015201</c:v>
                </c:pt>
              </c:numCache>
            </c:numRef>
          </c:val>
          <c:smooth val="0"/>
          <c:extLst>
            <c:ext xmlns:c16="http://schemas.microsoft.com/office/drawing/2014/chart" uri="{C3380CC4-5D6E-409C-BE32-E72D297353CC}">
              <c16:uniqueId val="{00000001-5729-4D4F-903A-C7D368C771B2}"/>
            </c:ext>
          </c:extLst>
        </c:ser>
        <c:dLbls>
          <c:showLegendKey val="0"/>
          <c:showVal val="0"/>
          <c:showCatName val="0"/>
          <c:showSerName val="0"/>
          <c:showPercent val="0"/>
          <c:showBubbleSize val="0"/>
        </c:dLbls>
        <c:marker val="1"/>
        <c:smooth val="0"/>
        <c:axId val="140028096"/>
        <c:axId val="140072736"/>
      </c:lineChart>
      <c:catAx>
        <c:axId val="140028096"/>
        <c:scaling>
          <c:orientation val="minMax"/>
        </c:scaling>
        <c:delete val="0"/>
        <c:axPos val="b"/>
        <c:numFmt formatCode="General" sourceLinked="1"/>
        <c:majorTickMark val="none"/>
        <c:minorTickMark val="none"/>
        <c:tickLblPos val="nextTo"/>
        <c:spPr>
          <a:noFill/>
          <a:ln w="9525" cap="flat" cmpd="sng" algn="ctr">
            <a:solidFill>
              <a:schemeClr val="bg2">
                <a:lumMod val="7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40072736"/>
        <c:crosses val="autoZero"/>
        <c:auto val="1"/>
        <c:lblAlgn val="ctr"/>
        <c:lblOffset val="100"/>
        <c:noMultiLvlLbl val="0"/>
      </c:catAx>
      <c:valAx>
        <c:axId val="140072736"/>
        <c:scaling>
          <c:orientation val="minMax"/>
          <c:max val="285"/>
          <c:min val="245"/>
        </c:scaling>
        <c:delete val="0"/>
        <c:axPos val="l"/>
        <c:majorGridlines>
          <c:spPr>
            <a:ln w="9525" cap="flat" cmpd="sng" algn="ctr">
              <a:solidFill>
                <a:schemeClr val="bg2">
                  <a:lumMod val="7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40028096"/>
        <c:crosses val="autoZero"/>
        <c:crossBetween val="between"/>
        <c:majorUnit val="10"/>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600">
          <a:solidFill>
            <a:sysClr val="windowText" lastClr="00000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ysClr val="window" lastClr="FFFFFF"/>
            </a:solidFill>
            <a:ln>
              <a:solidFill>
                <a:sysClr val="windowText" lastClr="000000"/>
              </a:solidFill>
            </a:ln>
            <a:effectLst/>
          </c:spPr>
          <c:invertIfNegative val="0"/>
          <c:dPt>
            <c:idx val="1"/>
            <c:invertIfNegative val="0"/>
            <c:bubble3D val="0"/>
            <c:spPr>
              <a:solidFill>
                <a:srgbClr val="C6D9F1"/>
              </a:solidFill>
              <a:ln>
                <a:solidFill>
                  <a:sysClr val="windowText" lastClr="000000"/>
                </a:solidFill>
              </a:ln>
              <a:effectLst/>
            </c:spPr>
            <c:extLst>
              <c:ext xmlns:c16="http://schemas.microsoft.com/office/drawing/2014/chart" uri="{C3380CC4-5D6E-409C-BE32-E72D297353CC}">
                <c16:uniqueId val="{00000001-FA40-4841-A1F4-3978AB3F52E6}"/>
              </c:ext>
            </c:extLst>
          </c:dPt>
          <c:dPt>
            <c:idx val="2"/>
            <c:invertIfNegative val="0"/>
            <c:bubble3D val="0"/>
            <c:spPr>
              <a:solidFill>
                <a:srgbClr val="8EB4E3"/>
              </a:solidFill>
              <a:ln>
                <a:solidFill>
                  <a:sysClr val="windowText" lastClr="000000"/>
                </a:solidFill>
              </a:ln>
              <a:effectLst/>
            </c:spPr>
            <c:extLst>
              <c:ext xmlns:c16="http://schemas.microsoft.com/office/drawing/2014/chart" uri="{C3380CC4-5D6E-409C-BE32-E72D297353CC}">
                <c16:uniqueId val="{00000003-FA40-4841-A1F4-3978AB3F52E6}"/>
              </c:ext>
            </c:extLst>
          </c:dPt>
          <c:dPt>
            <c:idx val="3"/>
            <c:invertIfNegative val="0"/>
            <c:bubble3D val="0"/>
            <c:spPr>
              <a:solidFill>
                <a:srgbClr val="558ED5"/>
              </a:solidFill>
              <a:ln>
                <a:solidFill>
                  <a:sysClr val="windowText" lastClr="000000"/>
                </a:solidFill>
              </a:ln>
              <a:effectLst/>
            </c:spPr>
            <c:extLst>
              <c:ext xmlns:c16="http://schemas.microsoft.com/office/drawing/2014/chart" uri="{C3380CC4-5D6E-409C-BE32-E72D297353CC}">
                <c16:uniqueId val="{00000005-FA40-4841-A1F4-3978AB3F52E6}"/>
              </c:ext>
            </c:extLst>
          </c:dPt>
          <c:dPt>
            <c:idx val="4"/>
            <c:invertIfNegative val="0"/>
            <c:bubble3D val="0"/>
            <c:spPr>
              <a:solidFill>
                <a:srgbClr val="1F497D"/>
              </a:solidFill>
              <a:ln>
                <a:solidFill>
                  <a:sysClr val="windowText" lastClr="000000"/>
                </a:solidFill>
              </a:ln>
              <a:effectLst/>
            </c:spPr>
            <c:extLst>
              <c:ext xmlns:c16="http://schemas.microsoft.com/office/drawing/2014/chart" uri="{C3380CC4-5D6E-409C-BE32-E72D297353CC}">
                <c16:uniqueId val="{00000007-FA40-4841-A1F4-3978AB3F52E6}"/>
              </c:ext>
            </c:extLst>
          </c:dPt>
          <c:dPt>
            <c:idx val="7"/>
            <c:invertIfNegative val="0"/>
            <c:bubble3D val="0"/>
            <c:spPr>
              <a:solidFill>
                <a:srgbClr val="C6D9F1"/>
              </a:solidFill>
              <a:ln>
                <a:solidFill>
                  <a:sysClr val="windowText" lastClr="000000"/>
                </a:solidFill>
              </a:ln>
              <a:effectLst/>
            </c:spPr>
            <c:extLst>
              <c:ext xmlns:c16="http://schemas.microsoft.com/office/drawing/2014/chart" uri="{C3380CC4-5D6E-409C-BE32-E72D297353CC}">
                <c16:uniqueId val="{00000009-FA40-4841-A1F4-3978AB3F52E6}"/>
              </c:ext>
            </c:extLst>
          </c:dPt>
          <c:dPt>
            <c:idx val="8"/>
            <c:invertIfNegative val="0"/>
            <c:bubble3D val="0"/>
            <c:spPr>
              <a:solidFill>
                <a:srgbClr val="8EB4E3"/>
              </a:solidFill>
              <a:ln>
                <a:solidFill>
                  <a:sysClr val="windowText" lastClr="000000"/>
                </a:solidFill>
              </a:ln>
              <a:effectLst/>
            </c:spPr>
            <c:extLst>
              <c:ext xmlns:c16="http://schemas.microsoft.com/office/drawing/2014/chart" uri="{C3380CC4-5D6E-409C-BE32-E72D297353CC}">
                <c16:uniqueId val="{0000000B-FA40-4841-A1F4-3978AB3F52E6}"/>
              </c:ext>
            </c:extLst>
          </c:dPt>
          <c:dPt>
            <c:idx val="9"/>
            <c:invertIfNegative val="0"/>
            <c:bubble3D val="0"/>
            <c:spPr>
              <a:solidFill>
                <a:srgbClr val="558ED5"/>
              </a:solidFill>
              <a:ln>
                <a:solidFill>
                  <a:sysClr val="windowText" lastClr="000000"/>
                </a:solidFill>
              </a:ln>
              <a:effectLst/>
            </c:spPr>
            <c:extLst>
              <c:ext xmlns:c16="http://schemas.microsoft.com/office/drawing/2014/chart" uri="{C3380CC4-5D6E-409C-BE32-E72D297353CC}">
                <c16:uniqueId val="{0000000D-FA40-4841-A1F4-3978AB3F52E6}"/>
              </c:ext>
            </c:extLst>
          </c:dPt>
          <c:dPt>
            <c:idx val="10"/>
            <c:invertIfNegative val="0"/>
            <c:bubble3D val="0"/>
            <c:spPr>
              <a:solidFill>
                <a:srgbClr val="1F497D"/>
              </a:solidFill>
              <a:ln>
                <a:solidFill>
                  <a:sysClr val="windowText" lastClr="000000"/>
                </a:solidFill>
              </a:ln>
              <a:effectLst/>
            </c:spPr>
            <c:extLst>
              <c:ext xmlns:c16="http://schemas.microsoft.com/office/drawing/2014/chart" uri="{C3380CC4-5D6E-409C-BE32-E72D297353CC}">
                <c16:uniqueId val="{0000000F-FA40-4841-A1F4-3978AB3F52E6}"/>
              </c:ext>
            </c:extLst>
          </c:dPt>
          <c:dLbls>
            <c:dLbl>
              <c:idx val="6"/>
              <c:tx>
                <c:rich>
                  <a:bodyPr/>
                  <a:lstStyle/>
                  <a:p>
                    <a:fld id="{D275751A-98BD-4A62-9483-C7519CFBD5D3}"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FA40-4841-A1F4-3978AB3F52E6}"/>
                </c:ext>
              </c:extLst>
            </c:dLbl>
            <c:dLbl>
              <c:idx val="7"/>
              <c:tx>
                <c:rich>
                  <a:bodyPr/>
                  <a:lstStyle/>
                  <a:p>
                    <a:fld id="{DB0FB540-36CF-471D-90D3-F44F661CB5FF}"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A40-4841-A1F4-3978AB3F52E6}"/>
                </c:ext>
              </c:extLst>
            </c:dLbl>
            <c:dLbl>
              <c:idx val="9"/>
              <c:tx>
                <c:rich>
                  <a:bodyPr/>
                  <a:lstStyle/>
                  <a:p>
                    <a:fld id="{844B08D3-9C4F-4263-A0E3-1EDD5152A620}"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FA40-4841-A1F4-3978AB3F52E6}"/>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'Slides15&amp;20_EDATTAIN'!$A$35:$B$45</c:f>
              <c:multiLvlStrCache>
                <c:ptCount val="11"/>
                <c:lvl>
                  <c:pt idx="0">
                    <c:v>Below high school</c:v>
                  </c:pt>
                  <c:pt idx="1">
                    <c:v>High school credential</c:v>
                  </c:pt>
                  <c:pt idx="2">
                    <c:v>Associate's degree</c:v>
                  </c:pt>
                  <c:pt idx="3">
                    <c:v>Bachelor's degree</c:v>
                  </c:pt>
                  <c:pt idx="4">
                    <c:v>Graduate or professional degree</c:v>
                  </c:pt>
                  <c:pt idx="6">
                    <c:v>Below high school</c:v>
                  </c:pt>
                  <c:pt idx="7">
                    <c:v>High school credential</c:v>
                  </c:pt>
                  <c:pt idx="8">
                    <c:v>Associate's degree</c:v>
                  </c:pt>
                  <c:pt idx="9">
                    <c:v>Bachelor's degree</c:v>
                  </c:pt>
                  <c:pt idx="10">
                    <c:v>Graduate or professional degree</c:v>
                  </c:pt>
                </c:lvl>
                <c:lvl>
                  <c:pt idx="0">
                    <c:v>PIAAC international average</c:v>
                  </c:pt>
                  <c:pt idx="6">
                    <c:v>United States</c:v>
                  </c:pt>
                </c:lvl>
              </c:multiLvlStrCache>
            </c:multiLvlStrRef>
          </c:cat>
          <c:val>
            <c:numRef>
              <c:f>'Slides15&amp;20_EDATTAIN'!$C$35:$C$45</c:f>
              <c:numCache>
                <c:formatCode>0</c:formatCode>
                <c:ptCount val="11"/>
                <c:pt idx="0">
                  <c:v>245.96063219449999</c:v>
                </c:pt>
                <c:pt idx="1">
                  <c:v>270.91072906120002</c:v>
                </c:pt>
                <c:pt idx="2">
                  <c:v>284.71071138579998</c:v>
                </c:pt>
                <c:pt idx="3">
                  <c:v>297.33082129090002</c:v>
                </c:pt>
                <c:pt idx="4">
                  <c:v>306.54634150539999</c:v>
                </c:pt>
                <c:pt idx="6">
                  <c:v>228.7695434419</c:v>
                </c:pt>
                <c:pt idx="7">
                  <c:v>263.40295648400001</c:v>
                </c:pt>
                <c:pt idx="8">
                  <c:v>284.91339155510002</c:v>
                </c:pt>
                <c:pt idx="9">
                  <c:v>300.8619550112</c:v>
                </c:pt>
                <c:pt idx="10">
                  <c:v>310.61050821890001</c:v>
                </c:pt>
              </c:numCache>
            </c:numRef>
          </c:val>
          <c:extLst>
            <c:ext xmlns:c16="http://schemas.microsoft.com/office/drawing/2014/chart" uri="{C3380CC4-5D6E-409C-BE32-E72D297353CC}">
              <c16:uniqueId val="{00000011-FA40-4841-A1F4-3978AB3F52E6}"/>
            </c:ext>
          </c:extLst>
        </c:ser>
        <c:dLbls>
          <c:showLegendKey val="0"/>
          <c:showVal val="0"/>
          <c:showCatName val="0"/>
          <c:showSerName val="0"/>
          <c:showPercent val="0"/>
          <c:showBubbleSize val="0"/>
        </c:dLbls>
        <c:gapWidth val="0"/>
        <c:axId val="139791048"/>
        <c:axId val="140495168"/>
      </c:barChart>
      <c:catAx>
        <c:axId val="139791048"/>
        <c:scaling>
          <c:orientation val="minMax"/>
        </c:scaling>
        <c:delete val="0"/>
        <c:axPos val="l"/>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40495168"/>
        <c:crosses val="autoZero"/>
        <c:auto val="1"/>
        <c:lblAlgn val="ctr"/>
        <c:lblOffset val="100"/>
        <c:noMultiLvlLbl val="0"/>
      </c:catAx>
      <c:valAx>
        <c:axId val="140495168"/>
        <c:scaling>
          <c:orientation val="minMax"/>
        </c:scaling>
        <c:delete val="0"/>
        <c:axPos val="b"/>
        <c:numFmt formatCode="0"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39791048"/>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ysClr val="window" lastClr="FFFFFF"/>
            </a:solidFill>
            <a:ln>
              <a:solidFill>
                <a:sysClr val="windowText" lastClr="000000"/>
              </a:solidFill>
            </a:ln>
            <a:effectLst/>
          </c:spPr>
          <c:invertIfNegative val="0"/>
          <c:dPt>
            <c:idx val="1"/>
            <c:invertIfNegative val="0"/>
            <c:bubble3D val="0"/>
            <c:spPr>
              <a:solidFill>
                <a:srgbClr val="558ED5"/>
              </a:solidFill>
              <a:ln>
                <a:solidFill>
                  <a:sysClr val="windowText" lastClr="000000"/>
                </a:solidFill>
              </a:ln>
              <a:effectLst/>
            </c:spPr>
            <c:extLst>
              <c:ext xmlns:c16="http://schemas.microsoft.com/office/drawing/2014/chart" uri="{C3380CC4-5D6E-409C-BE32-E72D297353CC}">
                <c16:uniqueId val="{00000001-C422-423B-BFB8-8BF29392D1B3}"/>
              </c:ext>
            </c:extLst>
          </c:dPt>
          <c:dPt>
            <c:idx val="2"/>
            <c:invertIfNegative val="0"/>
            <c:bubble3D val="0"/>
            <c:spPr>
              <a:solidFill>
                <a:srgbClr val="1F497D"/>
              </a:solidFill>
              <a:ln>
                <a:solidFill>
                  <a:sysClr val="windowText" lastClr="000000"/>
                </a:solidFill>
              </a:ln>
              <a:effectLst/>
            </c:spPr>
            <c:extLst>
              <c:ext xmlns:c16="http://schemas.microsoft.com/office/drawing/2014/chart" uri="{C3380CC4-5D6E-409C-BE32-E72D297353CC}">
                <c16:uniqueId val="{00000003-C422-423B-BFB8-8BF29392D1B3}"/>
              </c:ext>
            </c:extLst>
          </c:dPt>
          <c:dPt>
            <c:idx val="3"/>
            <c:invertIfNegative val="0"/>
            <c:bubble3D val="0"/>
            <c:spPr>
              <a:solidFill>
                <a:srgbClr val="558ED5"/>
              </a:solidFill>
              <a:ln>
                <a:solidFill>
                  <a:sysClr val="windowText" lastClr="000000"/>
                </a:solidFill>
              </a:ln>
              <a:effectLst/>
            </c:spPr>
            <c:extLst>
              <c:ext xmlns:c16="http://schemas.microsoft.com/office/drawing/2014/chart" uri="{C3380CC4-5D6E-409C-BE32-E72D297353CC}">
                <c16:uniqueId val="{00000005-C422-423B-BFB8-8BF29392D1B3}"/>
              </c:ext>
            </c:extLst>
          </c:dPt>
          <c:dPt>
            <c:idx val="4"/>
            <c:invertIfNegative val="0"/>
            <c:bubble3D val="0"/>
            <c:spPr>
              <a:solidFill>
                <a:srgbClr val="C6D9F1"/>
              </a:solidFill>
              <a:ln>
                <a:solidFill>
                  <a:sysClr val="windowText" lastClr="000000"/>
                </a:solidFill>
              </a:ln>
              <a:effectLst/>
            </c:spPr>
            <c:extLst>
              <c:ext xmlns:c16="http://schemas.microsoft.com/office/drawing/2014/chart" uri="{C3380CC4-5D6E-409C-BE32-E72D297353CC}">
                <c16:uniqueId val="{00000007-C422-423B-BFB8-8BF29392D1B3}"/>
              </c:ext>
            </c:extLst>
          </c:dPt>
          <c:dPt>
            <c:idx val="5"/>
            <c:invertIfNegative val="0"/>
            <c:bubble3D val="0"/>
            <c:spPr>
              <a:solidFill>
                <a:srgbClr val="558ED5"/>
              </a:solidFill>
              <a:ln>
                <a:solidFill>
                  <a:sysClr val="windowText" lastClr="000000"/>
                </a:solidFill>
              </a:ln>
              <a:effectLst/>
            </c:spPr>
            <c:extLst>
              <c:ext xmlns:c16="http://schemas.microsoft.com/office/drawing/2014/chart" uri="{C3380CC4-5D6E-409C-BE32-E72D297353CC}">
                <c16:uniqueId val="{00000009-C422-423B-BFB8-8BF29392D1B3}"/>
              </c:ext>
            </c:extLst>
          </c:dPt>
          <c:dPt>
            <c:idx val="6"/>
            <c:invertIfNegative val="0"/>
            <c:bubble3D val="0"/>
            <c:spPr>
              <a:solidFill>
                <a:srgbClr val="1F497D"/>
              </a:solidFill>
              <a:ln>
                <a:solidFill>
                  <a:sysClr val="windowText" lastClr="000000"/>
                </a:solidFill>
              </a:ln>
              <a:effectLst/>
            </c:spPr>
            <c:extLst>
              <c:ext xmlns:c16="http://schemas.microsoft.com/office/drawing/2014/chart" uri="{C3380CC4-5D6E-409C-BE32-E72D297353CC}">
                <c16:uniqueId val="{0000000B-C422-423B-BFB8-8BF29392D1B3}"/>
              </c:ext>
            </c:extLst>
          </c:dPt>
          <c:dPt>
            <c:idx val="7"/>
            <c:invertIfNegative val="0"/>
            <c:bubble3D val="0"/>
            <c:spPr>
              <a:solidFill>
                <a:srgbClr val="C6D9F1"/>
              </a:solidFill>
              <a:ln>
                <a:solidFill>
                  <a:sysClr val="windowText" lastClr="000000"/>
                </a:solidFill>
              </a:ln>
              <a:effectLst/>
            </c:spPr>
            <c:extLst>
              <c:ext xmlns:c16="http://schemas.microsoft.com/office/drawing/2014/chart" uri="{C3380CC4-5D6E-409C-BE32-E72D297353CC}">
                <c16:uniqueId val="{0000000D-C422-423B-BFB8-8BF29392D1B3}"/>
              </c:ext>
            </c:extLst>
          </c:dPt>
          <c:dPt>
            <c:idx val="8"/>
            <c:invertIfNegative val="0"/>
            <c:bubble3D val="0"/>
            <c:spPr>
              <a:solidFill>
                <a:srgbClr val="8EB4E3"/>
              </a:solidFill>
              <a:ln>
                <a:solidFill>
                  <a:sysClr val="windowText" lastClr="000000"/>
                </a:solidFill>
              </a:ln>
              <a:effectLst/>
            </c:spPr>
            <c:extLst>
              <c:ext xmlns:c16="http://schemas.microsoft.com/office/drawing/2014/chart" uri="{C3380CC4-5D6E-409C-BE32-E72D297353CC}">
                <c16:uniqueId val="{0000000F-C422-423B-BFB8-8BF29392D1B3}"/>
              </c:ext>
            </c:extLst>
          </c:dPt>
          <c:dPt>
            <c:idx val="9"/>
            <c:invertIfNegative val="0"/>
            <c:bubble3D val="0"/>
            <c:spPr>
              <a:solidFill>
                <a:srgbClr val="558ED5"/>
              </a:solidFill>
              <a:ln>
                <a:solidFill>
                  <a:sysClr val="windowText" lastClr="000000"/>
                </a:solidFill>
              </a:ln>
              <a:effectLst/>
            </c:spPr>
            <c:extLst>
              <c:ext xmlns:c16="http://schemas.microsoft.com/office/drawing/2014/chart" uri="{C3380CC4-5D6E-409C-BE32-E72D297353CC}">
                <c16:uniqueId val="{00000011-C422-423B-BFB8-8BF29392D1B3}"/>
              </c:ext>
            </c:extLst>
          </c:dPt>
          <c:dPt>
            <c:idx val="10"/>
            <c:invertIfNegative val="0"/>
            <c:bubble3D val="0"/>
            <c:spPr>
              <a:solidFill>
                <a:srgbClr val="1F497D"/>
              </a:solidFill>
              <a:ln>
                <a:solidFill>
                  <a:sysClr val="windowText" lastClr="000000"/>
                </a:solidFill>
              </a:ln>
              <a:effectLst/>
            </c:spPr>
            <c:extLst>
              <c:ext xmlns:c16="http://schemas.microsoft.com/office/drawing/2014/chart" uri="{C3380CC4-5D6E-409C-BE32-E72D297353CC}">
                <c16:uniqueId val="{00000013-C422-423B-BFB8-8BF29392D1B3}"/>
              </c:ext>
            </c:extLst>
          </c:dPt>
          <c:dLbls>
            <c:dLbl>
              <c:idx val="4"/>
              <c:tx>
                <c:rich>
                  <a:bodyPr/>
                  <a:lstStyle/>
                  <a:p>
                    <a:fld id="{35CF067E-63C0-400D-B1BA-35CF2907A3D6}"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422-423B-BFB8-8BF29392D1B3}"/>
                </c:ext>
              </c:extLst>
            </c:dLbl>
            <c:dLbl>
              <c:idx val="5"/>
              <c:tx>
                <c:rich>
                  <a:bodyPr/>
                  <a:lstStyle/>
                  <a:p>
                    <a:fld id="{34CB6C77-AE30-4AC9-B8F7-791E027B976D}"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C422-423B-BFB8-8BF29392D1B3}"/>
                </c:ext>
              </c:extLst>
            </c:dLbl>
            <c:dLbl>
              <c:idx val="6"/>
              <c:tx>
                <c:rich>
                  <a:bodyPr/>
                  <a:lstStyle/>
                  <a:p>
                    <a:fld id="{D275751A-98BD-4A62-9483-C7519CFBD5D3}"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C422-423B-BFB8-8BF29392D1B3}"/>
                </c:ext>
              </c:extLst>
            </c:dLbl>
            <c:dLbl>
              <c:idx val="7"/>
              <c:tx>
                <c:rich>
                  <a:bodyPr/>
                  <a:lstStyle/>
                  <a:p>
                    <a:fld id="{DB0FB540-36CF-471D-90D3-F44F661CB5FF}"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C422-423B-BFB8-8BF29392D1B3}"/>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'Slides16&amp;20_EMPLOYSTAT'!$A$36:$B$42</c:f>
              <c:multiLvlStrCache>
                <c:ptCount val="7"/>
                <c:lvl>
                  <c:pt idx="0">
                    <c:v>Out of the labor force</c:v>
                  </c:pt>
                  <c:pt idx="1">
                    <c:v>Unemployed</c:v>
                  </c:pt>
                  <c:pt idx="2">
                    <c:v>Employed</c:v>
                  </c:pt>
                  <c:pt idx="4">
                    <c:v>Out of the labor force</c:v>
                  </c:pt>
                  <c:pt idx="5">
                    <c:v>Unemployed</c:v>
                  </c:pt>
                  <c:pt idx="6">
                    <c:v>Employed</c:v>
                  </c:pt>
                </c:lvl>
                <c:lvl>
                  <c:pt idx="0">
                    <c:v>PIAAC international average</c:v>
                  </c:pt>
                  <c:pt idx="4">
                    <c:v>United States</c:v>
                  </c:pt>
                </c:lvl>
              </c:multiLvlStrCache>
            </c:multiLvlStrRef>
          </c:cat>
          <c:val>
            <c:numRef>
              <c:f>'Slides16&amp;20_EMPLOYSTAT'!$C$36:$C$42</c:f>
              <c:numCache>
                <c:formatCode>0</c:formatCode>
                <c:ptCount val="7"/>
                <c:pt idx="0">
                  <c:v>260.57850540160001</c:v>
                </c:pt>
                <c:pt idx="1">
                  <c:v>264.6923467359</c:v>
                </c:pt>
                <c:pt idx="2">
                  <c:v>277.14375263919999</c:v>
                </c:pt>
                <c:pt idx="4">
                  <c:v>256.50200711039997</c:v>
                </c:pt>
                <c:pt idx="5">
                  <c:v>258.75332881520001</c:v>
                </c:pt>
                <c:pt idx="6">
                  <c:v>276.98960804759997</c:v>
                </c:pt>
              </c:numCache>
            </c:numRef>
          </c:val>
          <c:extLst>
            <c:ext xmlns:c16="http://schemas.microsoft.com/office/drawing/2014/chart" uri="{C3380CC4-5D6E-409C-BE32-E72D297353CC}">
              <c16:uniqueId val="{00000014-C422-423B-BFB8-8BF29392D1B3}"/>
            </c:ext>
          </c:extLst>
        </c:ser>
        <c:dLbls>
          <c:showLegendKey val="0"/>
          <c:showVal val="0"/>
          <c:showCatName val="0"/>
          <c:showSerName val="0"/>
          <c:showPercent val="0"/>
          <c:showBubbleSize val="0"/>
        </c:dLbls>
        <c:gapWidth val="0"/>
        <c:axId val="140001968"/>
        <c:axId val="139903288"/>
      </c:barChart>
      <c:catAx>
        <c:axId val="140001968"/>
        <c:scaling>
          <c:orientation val="minMax"/>
        </c:scaling>
        <c:delete val="0"/>
        <c:axPos val="l"/>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39903288"/>
        <c:crosses val="autoZero"/>
        <c:auto val="1"/>
        <c:lblAlgn val="ctr"/>
        <c:lblOffset val="100"/>
        <c:noMultiLvlLbl val="0"/>
      </c:catAx>
      <c:valAx>
        <c:axId val="139903288"/>
        <c:scaling>
          <c:orientation val="minMax"/>
          <c:min val="0"/>
        </c:scaling>
        <c:delete val="0"/>
        <c:axPos val="b"/>
        <c:numFmt formatCode="0"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40001968"/>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ysClr val="window" lastClr="FFFFFF"/>
            </a:solidFill>
            <a:ln>
              <a:solidFill>
                <a:sysClr val="windowText" lastClr="000000"/>
              </a:solidFill>
            </a:ln>
            <a:effectLst/>
          </c:spPr>
          <c:invertIfNegative val="0"/>
          <c:dPt>
            <c:idx val="0"/>
            <c:invertIfNegative val="0"/>
            <c:bubble3D val="0"/>
            <c:spPr>
              <a:solidFill>
                <a:srgbClr val="C6D9F1"/>
              </a:solidFill>
              <a:ln>
                <a:solidFill>
                  <a:sysClr val="windowText" lastClr="000000"/>
                </a:solidFill>
              </a:ln>
              <a:effectLst/>
            </c:spPr>
            <c:extLst>
              <c:ext xmlns:c16="http://schemas.microsoft.com/office/drawing/2014/chart" uri="{C3380CC4-5D6E-409C-BE32-E72D297353CC}">
                <c16:uniqueId val="{00000001-8F73-466D-BD76-734933357937}"/>
              </c:ext>
            </c:extLst>
          </c:dPt>
          <c:dPt>
            <c:idx val="1"/>
            <c:invertIfNegative val="0"/>
            <c:bubble3D val="0"/>
            <c:spPr>
              <a:solidFill>
                <a:srgbClr val="8EB4E3"/>
              </a:solidFill>
              <a:ln>
                <a:solidFill>
                  <a:sysClr val="windowText" lastClr="000000"/>
                </a:solidFill>
              </a:ln>
              <a:effectLst/>
            </c:spPr>
            <c:extLst>
              <c:ext xmlns:c16="http://schemas.microsoft.com/office/drawing/2014/chart" uri="{C3380CC4-5D6E-409C-BE32-E72D297353CC}">
                <c16:uniqueId val="{00000003-8F73-466D-BD76-734933357937}"/>
              </c:ext>
            </c:extLst>
          </c:dPt>
          <c:dPt>
            <c:idx val="2"/>
            <c:invertIfNegative val="0"/>
            <c:bubble3D val="0"/>
            <c:spPr>
              <a:solidFill>
                <a:srgbClr val="558ED5"/>
              </a:solidFill>
              <a:ln>
                <a:solidFill>
                  <a:sysClr val="windowText" lastClr="000000"/>
                </a:solidFill>
              </a:ln>
              <a:effectLst/>
            </c:spPr>
            <c:extLst>
              <c:ext xmlns:c16="http://schemas.microsoft.com/office/drawing/2014/chart" uri="{C3380CC4-5D6E-409C-BE32-E72D297353CC}">
                <c16:uniqueId val="{00000005-8F73-466D-BD76-734933357937}"/>
              </c:ext>
            </c:extLst>
          </c:dPt>
          <c:dPt>
            <c:idx val="3"/>
            <c:invertIfNegative val="0"/>
            <c:bubble3D val="0"/>
            <c:spPr>
              <a:solidFill>
                <a:srgbClr val="1F497D"/>
              </a:solidFill>
              <a:ln>
                <a:solidFill>
                  <a:sysClr val="windowText" lastClr="000000"/>
                </a:solidFill>
              </a:ln>
              <a:effectLst/>
            </c:spPr>
            <c:extLst>
              <c:ext xmlns:c16="http://schemas.microsoft.com/office/drawing/2014/chart" uri="{C3380CC4-5D6E-409C-BE32-E72D297353CC}">
                <c16:uniqueId val="{00000007-8F73-466D-BD76-734933357937}"/>
              </c:ext>
            </c:extLst>
          </c:dPt>
          <c:dPt>
            <c:idx val="4"/>
            <c:invertIfNegative val="0"/>
            <c:bubble3D val="0"/>
            <c:spPr>
              <a:solidFill>
                <a:srgbClr val="C6D9F1"/>
              </a:solidFill>
              <a:ln>
                <a:solidFill>
                  <a:sysClr val="windowText" lastClr="000000"/>
                </a:solidFill>
              </a:ln>
              <a:effectLst/>
            </c:spPr>
            <c:extLst>
              <c:ext xmlns:c16="http://schemas.microsoft.com/office/drawing/2014/chart" uri="{C3380CC4-5D6E-409C-BE32-E72D297353CC}">
                <c16:uniqueId val="{00000009-8F73-466D-BD76-734933357937}"/>
              </c:ext>
            </c:extLst>
          </c:dPt>
          <c:dPt>
            <c:idx val="5"/>
            <c:invertIfNegative val="0"/>
            <c:bubble3D val="0"/>
            <c:spPr>
              <a:solidFill>
                <a:srgbClr val="558ED5"/>
              </a:solidFill>
              <a:ln>
                <a:solidFill>
                  <a:sysClr val="windowText" lastClr="000000"/>
                </a:solidFill>
              </a:ln>
              <a:effectLst/>
            </c:spPr>
            <c:extLst>
              <c:ext xmlns:c16="http://schemas.microsoft.com/office/drawing/2014/chart" uri="{C3380CC4-5D6E-409C-BE32-E72D297353CC}">
                <c16:uniqueId val="{0000000B-8F73-466D-BD76-734933357937}"/>
              </c:ext>
            </c:extLst>
          </c:dPt>
          <c:dPt>
            <c:idx val="6"/>
            <c:invertIfNegative val="0"/>
            <c:bubble3D val="0"/>
            <c:spPr>
              <a:solidFill>
                <a:srgbClr val="1F497D"/>
              </a:solidFill>
              <a:ln>
                <a:solidFill>
                  <a:sysClr val="windowText" lastClr="000000"/>
                </a:solidFill>
              </a:ln>
              <a:effectLst/>
            </c:spPr>
            <c:extLst>
              <c:ext xmlns:c16="http://schemas.microsoft.com/office/drawing/2014/chart" uri="{C3380CC4-5D6E-409C-BE32-E72D297353CC}">
                <c16:uniqueId val="{0000000D-8F73-466D-BD76-734933357937}"/>
              </c:ext>
            </c:extLst>
          </c:dPt>
          <c:dPt>
            <c:idx val="7"/>
            <c:invertIfNegative val="0"/>
            <c:bubble3D val="0"/>
            <c:spPr>
              <a:solidFill>
                <a:srgbClr val="C6D9F1"/>
              </a:solidFill>
              <a:ln>
                <a:solidFill>
                  <a:sysClr val="windowText" lastClr="000000"/>
                </a:solidFill>
              </a:ln>
              <a:effectLst/>
            </c:spPr>
            <c:extLst>
              <c:ext xmlns:c16="http://schemas.microsoft.com/office/drawing/2014/chart" uri="{C3380CC4-5D6E-409C-BE32-E72D297353CC}">
                <c16:uniqueId val="{0000000F-8F73-466D-BD76-734933357937}"/>
              </c:ext>
            </c:extLst>
          </c:dPt>
          <c:dPt>
            <c:idx val="8"/>
            <c:invertIfNegative val="0"/>
            <c:bubble3D val="0"/>
            <c:spPr>
              <a:solidFill>
                <a:srgbClr val="8EB4E3"/>
              </a:solidFill>
              <a:ln>
                <a:solidFill>
                  <a:sysClr val="windowText" lastClr="000000"/>
                </a:solidFill>
              </a:ln>
              <a:effectLst/>
            </c:spPr>
            <c:extLst>
              <c:ext xmlns:c16="http://schemas.microsoft.com/office/drawing/2014/chart" uri="{C3380CC4-5D6E-409C-BE32-E72D297353CC}">
                <c16:uniqueId val="{00000011-8F73-466D-BD76-734933357937}"/>
              </c:ext>
            </c:extLst>
          </c:dPt>
          <c:dPt>
            <c:idx val="9"/>
            <c:invertIfNegative val="0"/>
            <c:bubble3D val="0"/>
            <c:spPr>
              <a:solidFill>
                <a:srgbClr val="558ED5"/>
              </a:solidFill>
              <a:ln>
                <a:solidFill>
                  <a:sysClr val="windowText" lastClr="000000"/>
                </a:solidFill>
              </a:ln>
              <a:effectLst/>
            </c:spPr>
            <c:extLst>
              <c:ext xmlns:c16="http://schemas.microsoft.com/office/drawing/2014/chart" uri="{C3380CC4-5D6E-409C-BE32-E72D297353CC}">
                <c16:uniqueId val="{00000013-8F73-466D-BD76-734933357937}"/>
              </c:ext>
            </c:extLst>
          </c:dPt>
          <c:dPt>
            <c:idx val="10"/>
            <c:invertIfNegative val="0"/>
            <c:bubble3D val="0"/>
            <c:spPr>
              <a:solidFill>
                <a:srgbClr val="1F497D"/>
              </a:solidFill>
              <a:ln>
                <a:solidFill>
                  <a:sysClr val="windowText" lastClr="000000"/>
                </a:solidFill>
              </a:ln>
              <a:effectLst/>
            </c:spPr>
            <c:extLst>
              <c:ext xmlns:c16="http://schemas.microsoft.com/office/drawing/2014/chart" uri="{C3380CC4-5D6E-409C-BE32-E72D297353CC}">
                <c16:uniqueId val="{00000015-8F73-466D-BD76-734933357937}"/>
              </c:ext>
            </c:extLst>
          </c:dPt>
          <c:dLbls>
            <c:dLbl>
              <c:idx val="0"/>
              <c:tx>
                <c:rich>
                  <a:bodyPr/>
                  <a:lstStyle/>
                  <a:p>
                    <a:fld id="{F2DFEF54-2D11-401B-9CDC-C35F5BA8812D}"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F73-466D-BD76-734933357937}"/>
                </c:ext>
              </c:extLst>
            </c:dLbl>
            <c:dLbl>
              <c:idx val="1"/>
              <c:tx>
                <c:rich>
                  <a:bodyPr/>
                  <a:lstStyle/>
                  <a:p>
                    <a:fld id="{88E65AB3-F95C-4229-ABE5-BDB8CCE1FD32}"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F73-466D-BD76-734933357937}"/>
                </c:ext>
              </c:extLst>
            </c:dLbl>
            <c:dLbl>
              <c:idx val="2"/>
              <c:tx>
                <c:rich>
                  <a:bodyPr/>
                  <a:lstStyle/>
                  <a:p>
                    <a:fld id="{5D7B908E-C957-467A-B256-4634FC3A9BF0}"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F73-466D-BD76-734933357937}"/>
                </c:ext>
              </c:extLst>
            </c:dLbl>
            <c:dLbl>
              <c:idx val="5"/>
              <c:tx>
                <c:rich>
                  <a:bodyPr/>
                  <a:lstStyle/>
                  <a:p>
                    <a:fld id="{34CB6C77-AE30-4AC9-B8F7-791E027B976D}"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8F73-466D-BD76-734933357937}"/>
                </c:ext>
              </c:extLst>
            </c:dLbl>
            <c:dLbl>
              <c:idx val="6"/>
              <c:tx>
                <c:rich>
                  <a:bodyPr/>
                  <a:lstStyle/>
                  <a:p>
                    <a:fld id="{D275751A-98BD-4A62-9483-C7519CFBD5D3}"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8F73-466D-BD76-734933357937}"/>
                </c:ext>
              </c:extLst>
            </c:dLbl>
            <c:dLbl>
              <c:idx val="7"/>
              <c:tx>
                <c:rich>
                  <a:bodyPr/>
                  <a:lstStyle/>
                  <a:p>
                    <a:fld id="{DB0FB540-36CF-471D-90D3-F44F661CB5FF}"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8F73-466D-BD76-734933357937}"/>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Slide17_RACEETH!$A$16:$A$19</c:f>
              <c:strCache>
                <c:ptCount val="4"/>
                <c:pt idx="0">
                  <c:v>Other</c:v>
                </c:pt>
                <c:pt idx="1">
                  <c:v>Hispanic</c:v>
                </c:pt>
                <c:pt idx="2">
                  <c:v>Black</c:v>
                </c:pt>
                <c:pt idx="3">
                  <c:v>White</c:v>
                </c:pt>
              </c:strCache>
            </c:strRef>
          </c:cat>
          <c:val>
            <c:numRef>
              <c:f>Slide17_RACEETH!$B$16:$B$19</c:f>
              <c:numCache>
                <c:formatCode>0</c:formatCode>
                <c:ptCount val="4"/>
                <c:pt idx="0">
                  <c:v>270.28563481172699</c:v>
                </c:pt>
                <c:pt idx="1">
                  <c:v>235.92920637215801</c:v>
                </c:pt>
                <c:pt idx="2">
                  <c:v>246.28790695219899</c:v>
                </c:pt>
                <c:pt idx="3">
                  <c:v>285.03618387397501</c:v>
                </c:pt>
              </c:numCache>
            </c:numRef>
          </c:val>
          <c:extLst>
            <c:ext xmlns:c16="http://schemas.microsoft.com/office/drawing/2014/chart" uri="{C3380CC4-5D6E-409C-BE32-E72D297353CC}">
              <c16:uniqueId val="{00000016-8F73-466D-BD76-734933357937}"/>
            </c:ext>
          </c:extLst>
        </c:ser>
        <c:dLbls>
          <c:showLegendKey val="0"/>
          <c:showVal val="0"/>
          <c:showCatName val="0"/>
          <c:showSerName val="0"/>
          <c:showPercent val="0"/>
          <c:showBubbleSize val="0"/>
        </c:dLbls>
        <c:gapWidth val="0"/>
        <c:axId val="139904288"/>
        <c:axId val="268841800"/>
      </c:barChart>
      <c:catAx>
        <c:axId val="139904288"/>
        <c:scaling>
          <c:orientation val="minMax"/>
        </c:scaling>
        <c:delete val="0"/>
        <c:axPos val="l"/>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268841800"/>
        <c:crosses val="autoZero"/>
        <c:auto val="1"/>
        <c:lblAlgn val="ctr"/>
        <c:lblOffset val="100"/>
        <c:noMultiLvlLbl val="0"/>
      </c:catAx>
      <c:valAx>
        <c:axId val="268841800"/>
        <c:scaling>
          <c:orientation val="minMax"/>
        </c:scaling>
        <c:delete val="0"/>
        <c:axPos val="b"/>
        <c:numFmt formatCode="0"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39904288"/>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ysClr val="window" lastClr="FFFFFF"/>
            </a:solidFill>
            <a:ln>
              <a:solidFill>
                <a:sysClr val="windowText" lastClr="000000"/>
              </a:solidFill>
            </a:ln>
            <a:effectLst/>
          </c:spPr>
          <c:invertIfNegative val="0"/>
          <c:dPt>
            <c:idx val="1"/>
            <c:invertIfNegative val="0"/>
            <c:bubble3D val="0"/>
            <c:spPr>
              <a:solidFill>
                <a:srgbClr val="C6D9F1"/>
              </a:solidFill>
              <a:ln>
                <a:solidFill>
                  <a:sysClr val="windowText" lastClr="000000"/>
                </a:solidFill>
              </a:ln>
              <a:effectLst/>
            </c:spPr>
            <c:extLst>
              <c:ext xmlns:c16="http://schemas.microsoft.com/office/drawing/2014/chart" uri="{C3380CC4-5D6E-409C-BE32-E72D297353CC}">
                <c16:uniqueId val="{00000001-F99B-41AF-BA3D-BCADECE9A95E}"/>
              </c:ext>
            </c:extLst>
          </c:dPt>
          <c:dPt>
            <c:idx val="2"/>
            <c:invertIfNegative val="0"/>
            <c:bubble3D val="0"/>
            <c:spPr>
              <a:solidFill>
                <a:srgbClr val="8EB4E3"/>
              </a:solidFill>
              <a:ln>
                <a:solidFill>
                  <a:sysClr val="windowText" lastClr="000000"/>
                </a:solidFill>
              </a:ln>
              <a:effectLst/>
            </c:spPr>
            <c:extLst>
              <c:ext xmlns:c16="http://schemas.microsoft.com/office/drawing/2014/chart" uri="{C3380CC4-5D6E-409C-BE32-E72D297353CC}">
                <c16:uniqueId val="{00000003-F99B-41AF-BA3D-BCADECE9A95E}"/>
              </c:ext>
            </c:extLst>
          </c:dPt>
          <c:dPt>
            <c:idx val="3"/>
            <c:invertIfNegative val="0"/>
            <c:bubble3D val="0"/>
            <c:spPr>
              <a:solidFill>
                <a:srgbClr val="558ED5"/>
              </a:solidFill>
              <a:ln>
                <a:solidFill>
                  <a:sysClr val="windowText" lastClr="000000"/>
                </a:solidFill>
              </a:ln>
              <a:effectLst/>
            </c:spPr>
            <c:extLst>
              <c:ext xmlns:c16="http://schemas.microsoft.com/office/drawing/2014/chart" uri="{C3380CC4-5D6E-409C-BE32-E72D297353CC}">
                <c16:uniqueId val="{00000005-F99B-41AF-BA3D-BCADECE9A95E}"/>
              </c:ext>
            </c:extLst>
          </c:dPt>
          <c:dPt>
            <c:idx val="4"/>
            <c:invertIfNegative val="0"/>
            <c:bubble3D val="0"/>
            <c:spPr>
              <a:solidFill>
                <a:srgbClr val="1F497D"/>
              </a:solidFill>
              <a:ln>
                <a:solidFill>
                  <a:sysClr val="windowText" lastClr="000000"/>
                </a:solidFill>
              </a:ln>
              <a:effectLst/>
            </c:spPr>
            <c:extLst>
              <c:ext xmlns:c16="http://schemas.microsoft.com/office/drawing/2014/chart" uri="{C3380CC4-5D6E-409C-BE32-E72D297353CC}">
                <c16:uniqueId val="{00000007-F99B-41AF-BA3D-BCADECE9A95E}"/>
              </c:ext>
            </c:extLst>
          </c:dPt>
          <c:dPt>
            <c:idx val="5"/>
            <c:invertIfNegative val="0"/>
            <c:bubble3D val="0"/>
            <c:spPr>
              <a:solidFill>
                <a:srgbClr val="558ED5"/>
              </a:solidFill>
              <a:ln>
                <a:solidFill>
                  <a:sysClr val="windowText" lastClr="000000"/>
                </a:solidFill>
              </a:ln>
              <a:effectLst/>
            </c:spPr>
            <c:extLst>
              <c:ext xmlns:c16="http://schemas.microsoft.com/office/drawing/2014/chart" uri="{C3380CC4-5D6E-409C-BE32-E72D297353CC}">
                <c16:uniqueId val="{00000009-F99B-41AF-BA3D-BCADECE9A95E}"/>
              </c:ext>
            </c:extLst>
          </c:dPt>
          <c:dPt>
            <c:idx val="6"/>
            <c:invertIfNegative val="0"/>
            <c:bubble3D val="0"/>
            <c:spPr>
              <a:solidFill>
                <a:sysClr val="window" lastClr="FFFFFF"/>
              </a:solidFill>
              <a:ln>
                <a:solidFill>
                  <a:sysClr val="windowText" lastClr="000000"/>
                </a:solidFill>
              </a:ln>
              <a:effectLst/>
            </c:spPr>
            <c:extLst>
              <c:ext xmlns:c16="http://schemas.microsoft.com/office/drawing/2014/chart" uri="{C3380CC4-5D6E-409C-BE32-E72D297353CC}">
                <c16:uniqueId val="{0000000B-F99B-41AF-BA3D-BCADECE9A95E}"/>
              </c:ext>
            </c:extLst>
          </c:dPt>
          <c:dPt>
            <c:idx val="7"/>
            <c:invertIfNegative val="0"/>
            <c:bubble3D val="0"/>
            <c:spPr>
              <a:solidFill>
                <a:srgbClr val="C6D9F1"/>
              </a:solidFill>
              <a:ln>
                <a:solidFill>
                  <a:sysClr val="windowText" lastClr="000000"/>
                </a:solidFill>
              </a:ln>
              <a:effectLst/>
            </c:spPr>
            <c:extLst>
              <c:ext xmlns:c16="http://schemas.microsoft.com/office/drawing/2014/chart" uri="{C3380CC4-5D6E-409C-BE32-E72D297353CC}">
                <c16:uniqueId val="{0000000D-F99B-41AF-BA3D-BCADECE9A95E}"/>
              </c:ext>
            </c:extLst>
          </c:dPt>
          <c:dPt>
            <c:idx val="8"/>
            <c:invertIfNegative val="0"/>
            <c:bubble3D val="0"/>
            <c:spPr>
              <a:solidFill>
                <a:srgbClr val="8EB4E3"/>
              </a:solidFill>
              <a:ln>
                <a:solidFill>
                  <a:sysClr val="windowText" lastClr="000000"/>
                </a:solidFill>
              </a:ln>
              <a:effectLst/>
            </c:spPr>
            <c:extLst>
              <c:ext xmlns:c16="http://schemas.microsoft.com/office/drawing/2014/chart" uri="{C3380CC4-5D6E-409C-BE32-E72D297353CC}">
                <c16:uniqueId val="{0000000F-F99B-41AF-BA3D-BCADECE9A95E}"/>
              </c:ext>
            </c:extLst>
          </c:dPt>
          <c:dPt>
            <c:idx val="9"/>
            <c:invertIfNegative val="0"/>
            <c:bubble3D val="0"/>
            <c:spPr>
              <a:solidFill>
                <a:srgbClr val="558ED5"/>
              </a:solidFill>
              <a:ln>
                <a:solidFill>
                  <a:sysClr val="windowText" lastClr="000000"/>
                </a:solidFill>
              </a:ln>
              <a:effectLst/>
            </c:spPr>
            <c:extLst>
              <c:ext xmlns:c16="http://schemas.microsoft.com/office/drawing/2014/chart" uri="{C3380CC4-5D6E-409C-BE32-E72D297353CC}">
                <c16:uniqueId val="{00000011-F99B-41AF-BA3D-BCADECE9A95E}"/>
              </c:ext>
            </c:extLst>
          </c:dPt>
          <c:dPt>
            <c:idx val="10"/>
            <c:invertIfNegative val="0"/>
            <c:bubble3D val="0"/>
            <c:spPr>
              <a:solidFill>
                <a:srgbClr val="1F497D"/>
              </a:solidFill>
              <a:ln>
                <a:solidFill>
                  <a:sysClr val="windowText" lastClr="000000"/>
                </a:solidFill>
              </a:ln>
              <a:effectLst/>
            </c:spPr>
            <c:extLst>
              <c:ext xmlns:c16="http://schemas.microsoft.com/office/drawing/2014/chart" uri="{C3380CC4-5D6E-409C-BE32-E72D297353CC}">
                <c16:uniqueId val="{00000013-F99B-41AF-BA3D-BCADECE9A95E}"/>
              </c:ext>
            </c:extLst>
          </c:dPt>
          <c:dLbls>
            <c:dLbl>
              <c:idx val="6"/>
              <c:tx>
                <c:rich>
                  <a:bodyPr/>
                  <a:lstStyle/>
                  <a:p>
                    <a:fld id="{B2E4A490-7D93-43A5-B482-33C80E7689F0}"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F99B-41AF-BA3D-BCADECE9A95E}"/>
                </c:ext>
              </c:extLst>
            </c:dLbl>
            <c:dLbl>
              <c:idx val="10"/>
              <c:tx>
                <c:rich>
                  <a:bodyPr/>
                  <a:lstStyle/>
                  <a:p>
                    <a:fld id="{B34E0C9D-15A8-4453-B18C-6083FF079DFF}"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F99B-41AF-BA3D-BCADECE9A95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'Slides18&amp;22&amp;23_AGECAT'!$A$35:$B$45</c:f>
              <c:multiLvlStrCache>
                <c:ptCount val="11"/>
                <c:lvl>
                  <c:pt idx="0">
                    <c:v>16-24</c:v>
                  </c:pt>
                  <c:pt idx="1">
                    <c:v>25-34</c:v>
                  </c:pt>
                  <c:pt idx="2">
                    <c:v>35-44</c:v>
                  </c:pt>
                  <c:pt idx="3">
                    <c:v>45-54</c:v>
                  </c:pt>
                  <c:pt idx="4">
                    <c:v>55-65</c:v>
                  </c:pt>
                  <c:pt idx="6">
                    <c:v>16-24</c:v>
                  </c:pt>
                  <c:pt idx="7">
                    <c:v>25-34</c:v>
                  </c:pt>
                  <c:pt idx="8">
                    <c:v>35-44</c:v>
                  </c:pt>
                  <c:pt idx="9">
                    <c:v>45-54</c:v>
                  </c:pt>
                  <c:pt idx="10">
                    <c:v>55-65</c:v>
                  </c:pt>
                </c:lvl>
                <c:lvl>
                  <c:pt idx="0">
                    <c:v>PIAAC international average</c:v>
                  </c:pt>
                  <c:pt idx="6">
                    <c:v>United States</c:v>
                  </c:pt>
                </c:lvl>
              </c:multiLvlStrCache>
            </c:multiLvlStrRef>
          </c:cat>
          <c:val>
            <c:numRef>
              <c:f>'Slides18&amp;22&amp;23_AGECAT'!$C$35:$C$45</c:f>
              <c:numCache>
                <c:formatCode>0</c:formatCode>
                <c:ptCount val="11"/>
                <c:pt idx="0">
                  <c:v>278.92112802840001</c:v>
                </c:pt>
                <c:pt idx="1">
                  <c:v>283.82663749149998</c:v>
                </c:pt>
                <c:pt idx="2">
                  <c:v>278.16839672520001</c:v>
                </c:pt>
                <c:pt idx="3">
                  <c:v>267.5904252098</c:v>
                </c:pt>
                <c:pt idx="4">
                  <c:v>255.085997241</c:v>
                </c:pt>
                <c:pt idx="6">
                  <c:v>273.18594842120001</c:v>
                </c:pt>
                <c:pt idx="7">
                  <c:v>281.09579975819997</c:v>
                </c:pt>
                <c:pt idx="8">
                  <c:v>275.48214796730002</c:v>
                </c:pt>
                <c:pt idx="9">
                  <c:v>267.04639347</c:v>
                </c:pt>
                <c:pt idx="10">
                  <c:v>262.32200201889998</c:v>
                </c:pt>
              </c:numCache>
            </c:numRef>
          </c:val>
          <c:extLst>
            <c:ext xmlns:c16="http://schemas.microsoft.com/office/drawing/2014/chart" uri="{C3380CC4-5D6E-409C-BE32-E72D297353CC}">
              <c16:uniqueId val="{00000014-F99B-41AF-BA3D-BCADECE9A95E}"/>
            </c:ext>
          </c:extLst>
        </c:ser>
        <c:dLbls>
          <c:showLegendKey val="0"/>
          <c:showVal val="0"/>
          <c:showCatName val="0"/>
          <c:showSerName val="0"/>
          <c:showPercent val="0"/>
          <c:showBubbleSize val="0"/>
        </c:dLbls>
        <c:gapWidth val="0"/>
        <c:axId val="139446168"/>
        <c:axId val="139446560"/>
      </c:barChart>
      <c:catAx>
        <c:axId val="139446168"/>
        <c:scaling>
          <c:orientation val="minMax"/>
        </c:scaling>
        <c:delete val="0"/>
        <c:axPos val="l"/>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39446560"/>
        <c:crosses val="autoZero"/>
        <c:auto val="1"/>
        <c:lblAlgn val="ctr"/>
        <c:lblOffset val="100"/>
        <c:noMultiLvlLbl val="0"/>
      </c:catAx>
      <c:valAx>
        <c:axId val="139446560"/>
        <c:scaling>
          <c:orientation val="minMax"/>
          <c:min val="0"/>
        </c:scaling>
        <c:delete val="0"/>
        <c:axPos val="b"/>
        <c:numFmt formatCode="0"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39446168"/>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ysClr val="window" lastClr="FFFFFF"/>
            </a:solidFill>
            <a:ln>
              <a:solidFill>
                <a:sysClr val="windowText" lastClr="000000"/>
              </a:solidFill>
            </a:ln>
            <a:effectLst/>
          </c:spPr>
          <c:invertIfNegative val="0"/>
          <c:dPt>
            <c:idx val="1"/>
            <c:invertIfNegative val="0"/>
            <c:bubble3D val="0"/>
            <c:spPr>
              <a:solidFill>
                <a:srgbClr val="C6D9F1"/>
              </a:solidFill>
              <a:ln>
                <a:solidFill>
                  <a:sysClr val="windowText" lastClr="000000"/>
                </a:solidFill>
              </a:ln>
              <a:effectLst/>
            </c:spPr>
            <c:extLst>
              <c:ext xmlns:c16="http://schemas.microsoft.com/office/drawing/2014/chart" uri="{C3380CC4-5D6E-409C-BE32-E72D297353CC}">
                <c16:uniqueId val="{00000001-1133-43AE-A8B5-6D7D0FB7D5E0}"/>
              </c:ext>
            </c:extLst>
          </c:dPt>
          <c:dPt>
            <c:idx val="2"/>
            <c:invertIfNegative val="0"/>
            <c:bubble3D val="0"/>
            <c:spPr>
              <a:solidFill>
                <a:srgbClr val="8EB4E3"/>
              </a:solidFill>
              <a:ln>
                <a:solidFill>
                  <a:sysClr val="windowText" lastClr="000000"/>
                </a:solidFill>
              </a:ln>
              <a:effectLst/>
            </c:spPr>
            <c:extLst>
              <c:ext xmlns:c16="http://schemas.microsoft.com/office/drawing/2014/chart" uri="{C3380CC4-5D6E-409C-BE32-E72D297353CC}">
                <c16:uniqueId val="{00000003-1133-43AE-A8B5-6D7D0FB7D5E0}"/>
              </c:ext>
            </c:extLst>
          </c:dPt>
          <c:dPt>
            <c:idx val="3"/>
            <c:invertIfNegative val="0"/>
            <c:bubble3D val="0"/>
            <c:spPr>
              <a:solidFill>
                <a:srgbClr val="558ED5"/>
              </a:solidFill>
              <a:ln>
                <a:solidFill>
                  <a:sysClr val="windowText" lastClr="000000"/>
                </a:solidFill>
              </a:ln>
              <a:effectLst/>
            </c:spPr>
            <c:extLst>
              <c:ext xmlns:c16="http://schemas.microsoft.com/office/drawing/2014/chart" uri="{C3380CC4-5D6E-409C-BE32-E72D297353CC}">
                <c16:uniqueId val="{00000005-1133-43AE-A8B5-6D7D0FB7D5E0}"/>
              </c:ext>
            </c:extLst>
          </c:dPt>
          <c:dPt>
            <c:idx val="4"/>
            <c:invertIfNegative val="0"/>
            <c:bubble3D val="0"/>
            <c:spPr>
              <a:solidFill>
                <a:srgbClr val="1F497D"/>
              </a:solidFill>
              <a:ln>
                <a:solidFill>
                  <a:sysClr val="windowText" lastClr="000000"/>
                </a:solidFill>
              </a:ln>
              <a:effectLst/>
            </c:spPr>
            <c:extLst>
              <c:ext xmlns:c16="http://schemas.microsoft.com/office/drawing/2014/chart" uri="{C3380CC4-5D6E-409C-BE32-E72D297353CC}">
                <c16:uniqueId val="{00000007-1133-43AE-A8B5-6D7D0FB7D5E0}"/>
              </c:ext>
            </c:extLst>
          </c:dPt>
          <c:dPt>
            <c:idx val="5"/>
            <c:invertIfNegative val="0"/>
            <c:bubble3D val="0"/>
            <c:spPr>
              <a:solidFill>
                <a:srgbClr val="558ED5"/>
              </a:solidFill>
              <a:ln>
                <a:solidFill>
                  <a:sysClr val="windowText" lastClr="000000"/>
                </a:solidFill>
              </a:ln>
              <a:effectLst/>
            </c:spPr>
            <c:extLst>
              <c:ext xmlns:c16="http://schemas.microsoft.com/office/drawing/2014/chart" uri="{C3380CC4-5D6E-409C-BE32-E72D297353CC}">
                <c16:uniqueId val="{00000009-1133-43AE-A8B5-6D7D0FB7D5E0}"/>
              </c:ext>
            </c:extLst>
          </c:dPt>
          <c:dPt>
            <c:idx val="6"/>
            <c:invertIfNegative val="0"/>
            <c:bubble3D val="0"/>
            <c:spPr>
              <a:solidFill>
                <a:sysClr val="window" lastClr="FFFFFF"/>
              </a:solidFill>
              <a:ln>
                <a:solidFill>
                  <a:sysClr val="windowText" lastClr="000000"/>
                </a:solidFill>
              </a:ln>
              <a:effectLst/>
            </c:spPr>
            <c:extLst>
              <c:ext xmlns:c16="http://schemas.microsoft.com/office/drawing/2014/chart" uri="{C3380CC4-5D6E-409C-BE32-E72D297353CC}">
                <c16:uniqueId val="{0000000B-1133-43AE-A8B5-6D7D0FB7D5E0}"/>
              </c:ext>
            </c:extLst>
          </c:dPt>
          <c:dPt>
            <c:idx val="7"/>
            <c:invertIfNegative val="0"/>
            <c:bubble3D val="0"/>
            <c:spPr>
              <a:solidFill>
                <a:srgbClr val="C6D9F1"/>
              </a:solidFill>
              <a:ln>
                <a:solidFill>
                  <a:sysClr val="windowText" lastClr="000000"/>
                </a:solidFill>
              </a:ln>
              <a:effectLst/>
            </c:spPr>
            <c:extLst>
              <c:ext xmlns:c16="http://schemas.microsoft.com/office/drawing/2014/chart" uri="{C3380CC4-5D6E-409C-BE32-E72D297353CC}">
                <c16:uniqueId val="{0000000D-1133-43AE-A8B5-6D7D0FB7D5E0}"/>
              </c:ext>
            </c:extLst>
          </c:dPt>
          <c:dPt>
            <c:idx val="8"/>
            <c:invertIfNegative val="0"/>
            <c:bubble3D val="0"/>
            <c:spPr>
              <a:solidFill>
                <a:srgbClr val="8EB4E3"/>
              </a:solidFill>
              <a:ln>
                <a:solidFill>
                  <a:sysClr val="windowText" lastClr="000000"/>
                </a:solidFill>
              </a:ln>
              <a:effectLst/>
            </c:spPr>
            <c:extLst>
              <c:ext xmlns:c16="http://schemas.microsoft.com/office/drawing/2014/chart" uri="{C3380CC4-5D6E-409C-BE32-E72D297353CC}">
                <c16:uniqueId val="{0000000F-1133-43AE-A8B5-6D7D0FB7D5E0}"/>
              </c:ext>
            </c:extLst>
          </c:dPt>
          <c:dPt>
            <c:idx val="9"/>
            <c:invertIfNegative val="0"/>
            <c:bubble3D val="0"/>
            <c:spPr>
              <a:solidFill>
                <a:srgbClr val="558ED5"/>
              </a:solidFill>
              <a:ln>
                <a:solidFill>
                  <a:sysClr val="windowText" lastClr="000000"/>
                </a:solidFill>
              </a:ln>
              <a:effectLst/>
            </c:spPr>
            <c:extLst>
              <c:ext xmlns:c16="http://schemas.microsoft.com/office/drawing/2014/chart" uri="{C3380CC4-5D6E-409C-BE32-E72D297353CC}">
                <c16:uniqueId val="{00000011-1133-43AE-A8B5-6D7D0FB7D5E0}"/>
              </c:ext>
            </c:extLst>
          </c:dPt>
          <c:dPt>
            <c:idx val="10"/>
            <c:invertIfNegative val="0"/>
            <c:bubble3D val="0"/>
            <c:spPr>
              <a:solidFill>
                <a:srgbClr val="1F497D"/>
              </a:solidFill>
              <a:ln>
                <a:solidFill>
                  <a:sysClr val="windowText" lastClr="000000"/>
                </a:solidFill>
              </a:ln>
              <a:effectLst/>
            </c:spPr>
            <c:extLst>
              <c:ext xmlns:c16="http://schemas.microsoft.com/office/drawing/2014/chart" uri="{C3380CC4-5D6E-409C-BE32-E72D297353CC}">
                <c16:uniqueId val="{00000013-1133-43AE-A8B5-6D7D0FB7D5E0}"/>
              </c:ext>
            </c:extLst>
          </c:dPt>
          <c:dLbls>
            <c:dLbl>
              <c:idx val="7"/>
              <c:tx>
                <c:rich>
                  <a:bodyPr/>
                  <a:lstStyle/>
                  <a:p>
                    <a:fld id="{64F17AB5-5A9B-4769-BE3F-DAF48714378D}"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1133-43AE-A8B5-6D7D0FB7D5E0}"/>
                </c:ext>
              </c:extLst>
            </c:dLbl>
            <c:dLbl>
              <c:idx val="10"/>
              <c:tx>
                <c:rich>
                  <a:bodyPr/>
                  <a:lstStyle/>
                  <a:p>
                    <a:fld id="{06A362A8-8089-459D-B3B8-08822588B2A2}"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1133-43AE-A8B5-6D7D0FB7D5E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Slide20_INCQUINT!$A$37:$B$47</c:f>
              <c:multiLvlStrCache>
                <c:ptCount val="11"/>
                <c:lvl>
                  <c:pt idx="0">
                    <c:v>Bottom quintile</c:v>
                  </c:pt>
                  <c:pt idx="1">
                    <c:v>Lower middle quintile</c:v>
                  </c:pt>
                  <c:pt idx="2">
                    <c:v>Middle quintile</c:v>
                  </c:pt>
                  <c:pt idx="3">
                    <c:v>Upper middle quintile</c:v>
                  </c:pt>
                  <c:pt idx="4">
                    <c:v>Top quintile</c:v>
                  </c:pt>
                  <c:pt idx="6">
                    <c:v>Bottom quintile</c:v>
                  </c:pt>
                  <c:pt idx="7">
                    <c:v>Lower middle quintile</c:v>
                  </c:pt>
                  <c:pt idx="8">
                    <c:v>Middle quintile</c:v>
                  </c:pt>
                  <c:pt idx="9">
                    <c:v>Upper middle quintile</c:v>
                  </c:pt>
                  <c:pt idx="10">
                    <c:v>Top quintile</c:v>
                  </c:pt>
                </c:lvl>
                <c:lvl>
                  <c:pt idx="0">
                    <c:v>PIAAC international average</c:v>
                  </c:pt>
                  <c:pt idx="6">
                    <c:v>United States</c:v>
                  </c:pt>
                </c:lvl>
              </c:multiLvlStrCache>
            </c:multiLvlStrRef>
          </c:cat>
          <c:val>
            <c:numRef>
              <c:f>Slide20_INCQUINT!$C$37:$C$47</c:f>
              <c:numCache>
                <c:formatCode>0</c:formatCode>
                <c:ptCount val="11"/>
                <c:pt idx="0">
                  <c:v>267.4561904761905</c:v>
                </c:pt>
                <c:pt idx="1">
                  <c:v>266.28523809523813</c:v>
                </c:pt>
                <c:pt idx="2">
                  <c:v>275.22380952380951</c:v>
                </c:pt>
                <c:pt idx="3">
                  <c:v>284.89476190476188</c:v>
                </c:pt>
                <c:pt idx="4">
                  <c:v>296.38809523809516</c:v>
                </c:pt>
                <c:pt idx="6">
                  <c:v>267.41000000000003</c:v>
                </c:pt>
                <c:pt idx="7">
                  <c:v>258.06</c:v>
                </c:pt>
                <c:pt idx="8">
                  <c:v>272.39999999999998</c:v>
                </c:pt>
                <c:pt idx="9">
                  <c:v>287.45</c:v>
                </c:pt>
                <c:pt idx="10">
                  <c:v>303.32</c:v>
                </c:pt>
              </c:numCache>
            </c:numRef>
          </c:val>
          <c:extLst>
            <c:ext xmlns:c16="http://schemas.microsoft.com/office/drawing/2014/chart" uri="{C3380CC4-5D6E-409C-BE32-E72D297353CC}">
              <c16:uniqueId val="{00000014-1133-43AE-A8B5-6D7D0FB7D5E0}"/>
            </c:ext>
          </c:extLst>
        </c:ser>
        <c:dLbls>
          <c:showLegendKey val="0"/>
          <c:showVal val="0"/>
          <c:showCatName val="0"/>
          <c:showSerName val="0"/>
          <c:showPercent val="0"/>
          <c:showBubbleSize val="0"/>
        </c:dLbls>
        <c:gapWidth val="0"/>
        <c:axId val="299230928"/>
        <c:axId val="299227400"/>
      </c:barChart>
      <c:catAx>
        <c:axId val="299230928"/>
        <c:scaling>
          <c:orientation val="minMax"/>
        </c:scaling>
        <c:delete val="0"/>
        <c:axPos val="l"/>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299227400"/>
        <c:crosses val="autoZero"/>
        <c:auto val="1"/>
        <c:lblAlgn val="ctr"/>
        <c:lblOffset val="100"/>
        <c:noMultiLvlLbl val="0"/>
      </c:catAx>
      <c:valAx>
        <c:axId val="299227400"/>
        <c:scaling>
          <c:orientation val="minMax"/>
          <c:min val="0"/>
        </c:scaling>
        <c:delete val="0"/>
        <c:axPos val="b"/>
        <c:numFmt formatCode="0"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299230928"/>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10863639046618423"/>
          <c:y val="2.8382622740719284E-2"/>
          <c:w val="0.82847625314848905"/>
          <c:h val="0.94323479441746705"/>
        </c:manualLayout>
      </c:layout>
      <c:lineChart>
        <c:grouping val="standard"/>
        <c:varyColors val="0"/>
        <c:ser>
          <c:idx val="0"/>
          <c:order val="0"/>
          <c:spPr>
            <a:ln w="28575">
              <a:noFill/>
            </a:ln>
          </c:spPr>
          <c:marker>
            <c:symbol val="dash"/>
            <c:size val="11"/>
            <c:spPr>
              <a:solidFill>
                <a:schemeClr val="tx2">
                  <a:lumMod val="75000"/>
                </a:schemeClr>
              </a:solidFill>
              <a:ln>
                <a:solidFill>
                  <a:schemeClr val="tx2">
                    <a:lumMod val="75000"/>
                  </a:schemeClr>
                </a:solidFill>
              </a:ln>
            </c:spPr>
          </c:marker>
          <c:val>
            <c:numRef>
              <c:f>Lit_gaps!$C$1:$C$8</c:f>
              <c:numCache>
                <c:formatCode>#,##0</c:formatCode>
                <c:ptCount val="8"/>
                <c:pt idx="0">
                  <c:v>228.76954344190699</c:v>
                </c:pt>
                <c:pt idx="1">
                  <c:v>245.644811450753</c:v>
                </c:pt>
                <c:pt idx="2" formatCode="0">
                  <c:v>267.41000000000003</c:v>
                </c:pt>
                <c:pt idx="3" formatCode="0">
                  <c:v>267.45999999999998</c:v>
                </c:pt>
                <c:pt idx="4">
                  <c:v>258.75332881520302</c:v>
                </c:pt>
                <c:pt idx="5">
                  <c:v>264.81231639075929</c:v>
                </c:pt>
                <c:pt idx="6" formatCode="0">
                  <c:v>241.44719993835201</c:v>
                </c:pt>
                <c:pt idx="7">
                  <c:v>249.76291798174401</c:v>
                </c:pt>
              </c:numCache>
            </c:numRef>
          </c:val>
          <c:smooth val="0"/>
          <c:extLst>
            <c:ext xmlns:c16="http://schemas.microsoft.com/office/drawing/2014/chart" uri="{C3380CC4-5D6E-409C-BE32-E72D297353CC}">
              <c16:uniqueId val="{00000000-5E04-4AF5-BF2A-0623213F3102}"/>
            </c:ext>
          </c:extLst>
        </c:ser>
        <c:ser>
          <c:idx val="2"/>
          <c:order val="1"/>
          <c:spPr>
            <a:ln w="28575">
              <a:noFill/>
            </a:ln>
          </c:spPr>
          <c:marker>
            <c:symbol val="circle"/>
            <c:size val="6"/>
            <c:spPr>
              <a:solidFill>
                <a:schemeClr val="tx1"/>
              </a:solidFill>
              <a:ln w="6350">
                <a:noFill/>
              </a:ln>
            </c:spPr>
          </c:marker>
          <c:val>
            <c:numRef>
              <c:f>Lit_gaps!$D$1:$D$8</c:f>
              <c:numCache>
                <c:formatCode>0</c:formatCode>
                <c:ptCount val="8"/>
                <c:pt idx="0">
                  <c:v>271.72277034015201</c:v>
                </c:pt>
                <c:pt idx="1">
                  <c:v>272.50755610437392</c:v>
                </c:pt>
                <c:pt idx="2">
                  <c:v>271.72277034015201</c:v>
                </c:pt>
                <c:pt idx="3">
                  <c:v>272.50755610437392</c:v>
                </c:pt>
                <c:pt idx="4">
                  <c:v>271.72277034015201</c:v>
                </c:pt>
                <c:pt idx="5">
                  <c:v>272.50755610437392</c:v>
                </c:pt>
                <c:pt idx="6">
                  <c:v>271.72277034015201</c:v>
                </c:pt>
                <c:pt idx="7">
                  <c:v>272.50755610437392</c:v>
                </c:pt>
              </c:numCache>
            </c:numRef>
          </c:val>
          <c:smooth val="0"/>
          <c:extLst>
            <c:ext xmlns:c16="http://schemas.microsoft.com/office/drawing/2014/chart" uri="{C3380CC4-5D6E-409C-BE32-E72D297353CC}">
              <c16:uniqueId val="{00000001-5E04-4AF5-BF2A-0623213F3102}"/>
            </c:ext>
          </c:extLst>
        </c:ser>
        <c:ser>
          <c:idx val="1"/>
          <c:order val="2"/>
          <c:spPr>
            <a:ln w="28575">
              <a:noFill/>
            </a:ln>
          </c:spPr>
          <c:marker>
            <c:symbol val="diamond"/>
            <c:size val="9"/>
            <c:spPr>
              <a:solidFill>
                <a:srgbClr val="002060"/>
              </a:solidFill>
              <a:ln>
                <a:solidFill>
                  <a:srgbClr val="002060"/>
                </a:solidFill>
              </a:ln>
            </c:spPr>
          </c:marker>
          <c:val>
            <c:numRef>
              <c:f>Lit_gaps!$E$1:$E$8</c:f>
              <c:numCache>
                <c:formatCode>#,##0</c:formatCode>
                <c:ptCount val="8"/>
                <c:pt idx="0">
                  <c:v>310.61050821893798</c:v>
                </c:pt>
                <c:pt idx="1">
                  <c:v>306.30686891456401</c:v>
                </c:pt>
                <c:pt idx="2" formatCode="0">
                  <c:v>303.32</c:v>
                </c:pt>
                <c:pt idx="3" formatCode="0">
                  <c:v>296.36815532239206</c:v>
                </c:pt>
                <c:pt idx="4">
                  <c:v>276.98960804758201</c:v>
                </c:pt>
                <c:pt idx="5">
                  <c:v>277.3757018827705</c:v>
                </c:pt>
                <c:pt idx="6" formatCode="0">
                  <c:v>294.41052801086897</c:v>
                </c:pt>
                <c:pt idx="7" formatCode="0">
                  <c:v>293.25205358591899</c:v>
                </c:pt>
              </c:numCache>
            </c:numRef>
          </c:val>
          <c:smooth val="0"/>
          <c:extLst>
            <c:ext xmlns:c16="http://schemas.microsoft.com/office/drawing/2014/chart" uri="{C3380CC4-5D6E-409C-BE32-E72D297353CC}">
              <c16:uniqueId val="{00000002-5E04-4AF5-BF2A-0623213F3102}"/>
            </c:ext>
          </c:extLst>
        </c:ser>
        <c:dLbls>
          <c:showLegendKey val="0"/>
          <c:showVal val="0"/>
          <c:showCatName val="0"/>
          <c:showSerName val="0"/>
          <c:showPercent val="0"/>
          <c:showBubbleSize val="0"/>
        </c:dLbls>
        <c:hiLowLines>
          <c:spPr>
            <a:ln w="12700"/>
          </c:spPr>
        </c:hiLowLines>
        <c:marker val="1"/>
        <c:smooth val="0"/>
        <c:axId val="303864968"/>
        <c:axId val="303860656"/>
      </c:lineChart>
      <c:catAx>
        <c:axId val="303864968"/>
        <c:scaling>
          <c:orientation val="minMax"/>
        </c:scaling>
        <c:delete val="0"/>
        <c:axPos val="b"/>
        <c:majorGridlines>
          <c:spPr>
            <a:ln w="3175">
              <a:noFill/>
              <a:prstDash val="sysDot"/>
            </a:ln>
          </c:spPr>
        </c:majorGridlines>
        <c:majorTickMark val="none"/>
        <c:minorTickMark val="none"/>
        <c:tickLblPos val="none"/>
        <c:txPr>
          <a:bodyPr rot="-5400000" vert="horz"/>
          <a:lstStyle/>
          <a:p>
            <a:pPr>
              <a:defRPr sz="900"/>
            </a:pPr>
            <a:endParaRPr lang="en-US"/>
          </a:p>
        </c:txPr>
        <c:crossAx val="303860656"/>
        <c:crosses val="autoZero"/>
        <c:auto val="1"/>
        <c:lblAlgn val="ctr"/>
        <c:lblOffset val="100"/>
        <c:noMultiLvlLbl val="0"/>
      </c:catAx>
      <c:valAx>
        <c:axId val="303860656"/>
        <c:scaling>
          <c:orientation val="minMax"/>
          <c:max val="325"/>
          <c:min val="200"/>
        </c:scaling>
        <c:delete val="0"/>
        <c:axPos val="r"/>
        <c:majorGridlines>
          <c:spPr>
            <a:ln w="3175">
              <a:prstDash val="sysDot"/>
            </a:ln>
          </c:spPr>
        </c:majorGridlines>
        <c:numFmt formatCode="#,##0" sourceLinked="1"/>
        <c:majorTickMark val="none"/>
        <c:minorTickMark val="none"/>
        <c:tickLblPos val="high"/>
        <c:spPr>
          <a:ln>
            <a:solidFill>
              <a:schemeClr val="bg1">
                <a:lumMod val="75000"/>
              </a:schemeClr>
            </a:solidFill>
          </a:ln>
        </c:spPr>
        <c:txPr>
          <a:bodyPr rot="-5400000" vert="horz" anchor="t" anchorCtr="0"/>
          <a:lstStyle/>
          <a:p>
            <a:pPr>
              <a:defRPr sz="1200"/>
            </a:pPr>
            <a:endParaRPr lang="en-US"/>
          </a:p>
        </c:txPr>
        <c:crossAx val="303864968"/>
        <c:crosses val="max"/>
        <c:crossBetween val="between"/>
        <c:majorUnit val="25"/>
      </c:valAx>
      <c:spPr>
        <a:solidFill>
          <a:schemeClr val="lt1"/>
        </a:solidFill>
        <a:ln>
          <a:solidFill>
            <a:schemeClr val="bg1">
              <a:lumMod val="75000"/>
            </a:schemeClr>
          </a:solidFill>
        </a:ln>
      </c:spPr>
    </c:plotArea>
    <c:plotVisOnly val="1"/>
    <c:dispBlanksAs val="gap"/>
    <c:showDLblsOverMax val="0"/>
  </c:chart>
  <c:spPr>
    <a:ln>
      <a:noFill/>
    </a:ln>
  </c:sp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C28BA5-73F6-4B86-AB8E-6C8FA1B54FAB}"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EE3EEB29-6476-4E74-9E0F-BAE617D581BD}">
      <dgm:prSet phldrT="[Text]" custT="1"/>
      <dgm:spPr/>
      <dgm:t>
        <a:bodyPr/>
        <a:lstStyle/>
        <a:p>
          <a:r>
            <a:rPr lang="en-US" sz="1800" dirty="0">
              <a:latin typeface="Calibri" panose="020F0502020204030204" pitchFamily="34" charset="0"/>
              <a:cs typeface="Calibri" panose="020F0502020204030204" pitchFamily="34" charset="0"/>
            </a:rPr>
            <a:t>Locate single piece of information in familiar texts.</a:t>
          </a:r>
        </a:p>
      </dgm:t>
    </dgm:pt>
    <dgm:pt modelId="{0A87DE0D-3239-44F7-9E36-5647D147E8DC}" type="parTrans" cxnId="{EDBA1692-DFC8-41CC-AA9A-C5172AE9911E}">
      <dgm:prSet/>
      <dgm:spPr/>
      <dgm:t>
        <a:bodyPr/>
        <a:lstStyle/>
        <a:p>
          <a:endParaRPr lang="en-US"/>
        </a:p>
      </dgm:t>
    </dgm:pt>
    <dgm:pt modelId="{6816DDC1-6337-47DD-93D0-3EF5206E6EBA}" type="sibTrans" cxnId="{EDBA1692-DFC8-41CC-AA9A-C5172AE9911E}">
      <dgm:prSet/>
      <dgm:spPr/>
      <dgm:t>
        <a:bodyPr/>
        <a:lstStyle/>
        <a:p>
          <a:endParaRPr lang="en-US"/>
        </a:p>
      </dgm:t>
    </dgm:pt>
    <dgm:pt modelId="{15662591-0BF3-49E1-B9A0-0D3FD8028D5D}">
      <dgm:prSet phldrT="[Text]" custT="1"/>
      <dgm:spPr/>
      <dgm:t>
        <a:bodyPr/>
        <a:lstStyle/>
        <a:p>
          <a:r>
            <a:rPr lang="en-US" sz="1800" dirty="0">
              <a:latin typeface="Calibri" panose="020F0502020204030204" pitchFamily="34" charset="0"/>
              <a:cs typeface="Calibri" panose="020F0502020204030204" pitchFamily="34" charset="0"/>
            </a:rPr>
            <a:t>Read relatively short digital, print or mixed texts to locate single text</a:t>
          </a:r>
          <a:r>
            <a:rPr lang="en-US" sz="1600" dirty="0">
              <a:latin typeface="Calibri" panose="020F0502020204030204" pitchFamily="34" charset="0"/>
              <a:cs typeface="Calibri" panose="020F0502020204030204" pitchFamily="34" charset="0"/>
            </a:rPr>
            <a:t>. </a:t>
          </a:r>
        </a:p>
      </dgm:t>
    </dgm:pt>
    <dgm:pt modelId="{D0EE4808-1CC3-4F4D-B177-B6E465F7C1EF}" type="parTrans" cxnId="{7F142616-D8B0-45DB-BDD4-852C9F0230E9}">
      <dgm:prSet/>
      <dgm:spPr/>
      <dgm:t>
        <a:bodyPr/>
        <a:lstStyle/>
        <a:p>
          <a:endParaRPr lang="en-US"/>
        </a:p>
      </dgm:t>
    </dgm:pt>
    <dgm:pt modelId="{19C78146-AD9A-441E-937A-7E30E55F375E}" type="sibTrans" cxnId="{7F142616-D8B0-45DB-BDD4-852C9F0230E9}">
      <dgm:prSet/>
      <dgm:spPr/>
      <dgm:t>
        <a:bodyPr/>
        <a:lstStyle/>
        <a:p>
          <a:endParaRPr lang="en-US"/>
        </a:p>
      </dgm:t>
    </dgm:pt>
    <dgm:pt modelId="{C362C57D-F4A7-4B6A-890C-0EF6F9E9FC99}">
      <dgm:prSet custT="1"/>
      <dgm:spPr/>
      <dgm:t>
        <a:bodyPr/>
        <a:lstStyle/>
        <a:p>
          <a:r>
            <a:rPr lang="en-US" sz="1800" dirty="0">
              <a:latin typeface="Calibri" panose="020F0502020204030204" pitchFamily="34" charset="0"/>
              <a:cs typeface="Calibri" panose="020F0502020204030204" pitchFamily="34" charset="0"/>
            </a:rPr>
            <a:t>Identify, interpret, or evaluate one or more pieces of information and often require varying levels of inference.</a:t>
          </a:r>
        </a:p>
      </dgm:t>
    </dgm:pt>
    <dgm:pt modelId="{D2CA4E55-2670-4B3B-AB0F-6AD7F6FC1379}" type="parTrans" cxnId="{1A238895-9BD2-4CD1-A62A-AB2AEBA8B9CD}">
      <dgm:prSet/>
      <dgm:spPr/>
      <dgm:t>
        <a:bodyPr/>
        <a:lstStyle/>
        <a:p>
          <a:endParaRPr lang="en-US"/>
        </a:p>
      </dgm:t>
    </dgm:pt>
    <dgm:pt modelId="{EF212711-7FA1-41A5-9CB3-5CC5EC2A20E0}" type="sibTrans" cxnId="{1A238895-9BD2-4CD1-A62A-AB2AEBA8B9CD}">
      <dgm:prSet/>
      <dgm:spPr/>
      <dgm:t>
        <a:bodyPr/>
        <a:lstStyle/>
        <a:p>
          <a:endParaRPr lang="en-US"/>
        </a:p>
      </dgm:t>
    </dgm:pt>
    <dgm:pt modelId="{313A321F-F03B-45A8-88A1-A9E688071BC5}">
      <dgm:prSet phldrT="[Text]" custT="1"/>
      <dgm:spPr/>
      <dgm:t>
        <a:bodyPr/>
        <a:lstStyle/>
        <a:p>
          <a:r>
            <a:rPr lang="en-US" sz="1800" dirty="0">
              <a:latin typeface="Calibri" panose="020F0502020204030204" pitchFamily="34" charset="0"/>
              <a:cs typeface="Calibri" panose="020F0502020204030204" pitchFamily="34" charset="0"/>
            </a:rPr>
            <a:t>Make matches between text and information that may require low level </a:t>
          </a:r>
          <a:r>
            <a:rPr lang="en-US" sz="1800" dirty="0" err="1">
              <a:latin typeface="Calibri" panose="020F0502020204030204" pitchFamily="34" charset="0"/>
              <a:cs typeface="Calibri" panose="020F0502020204030204" pitchFamily="34" charset="0"/>
            </a:rPr>
            <a:t>para</a:t>
          </a:r>
          <a:r>
            <a:rPr lang="en-US" sz="1800" dirty="0">
              <a:latin typeface="Calibri" panose="020F0502020204030204" pitchFamily="34" charset="0"/>
              <a:cs typeface="Calibri" panose="020F0502020204030204" pitchFamily="34" charset="0"/>
            </a:rPr>
            <a:t>-phrasing and drawing low-level inferences.</a:t>
          </a:r>
        </a:p>
      </dgm:t>
    </dgm:pt>
    <dgm:pt modelId="{7EE74777-9ABF-43C6-83DC-328EB2499C21}" type="sibTrans" cxnId="{8CE88508-AE53-4C7B-9916-3BCABEC37013}">
      <dgm:prSet/>
      <dgm:spPr/>
      <dgm:t>
        <a:bodyPr/>
        <a:lstStyle/>
        <a:p>
          <a:endParaRPr lang="en-US"/>
        </a:p>
      </dgm:t>
    </dgm:pt>
    <dgm:pt modelId="{9830DEEE-BC6B-42AF-ADFB-19ABE5836E74}" type="parTrans" cxnId="{8CE88508-AE53-4C7B-9916-3BCABEC37013}">
      <dgm:prSet/>
      <dgm:spPr/>
      <dgm:t>
        <a:bodyPr/>
        <a:lstStyle/>
        <a:p>
          <a:endParaRPr lang="en-US"/>
        </a:p>
      </dgm:t>
    </dgm:pt>
    <dgm:pt modelId="{D553E320-309D-4127-B25E-F1B3FBFEFDEA}">
      <dgm:prSet custT="1"/>
      <dgm:spPr/>
      <dgm:t>
        <a:bodyPr/>
        <a:lstStyle/>
        <a:p>
          <a:r>
            <a:rPr lang="en-US" sz="1800" dirty="0">
              <a:latin typeface="Calibri" panose="020F0502020204030204" pitchFamily="34" charset="0"/>
              <a:cs typeface="Calibri" panose="020F0502020204030204" pitchFamily="34" charset="0"/>
            </a:rPr>
            <a:t>Perform multiple-step operations to integrate, interpret, or synthesize information from complex texts, and may require complex inferences.</a:t>
          </a:r>
        </a:p>
      </dgm:t>
    </dgm:pt>
    <dgm:pt modelId="{1FA201FA-BB96-4E95-B6CF-146E01B785D8}" type="sibTrans" cxnId="{019D348B-D9AD-4E61-A933-8DB036A8A632}">
      <dgm:prSet/>
      <dgm:spPr/>
      <dgm:t>
        <a:bodyPr/>
        <a:lstStyle/>
        <a:p>
          <a:endParaRPr lang="en-US"/>
        </a:p>
      </dgm:t>
    </dgm:pt>
    <dgm:pt modelId="{A38021AE-ABF1-4545-ACA6-A711D00D7D99}" type="parTrans" cxnId="{019D348B-D9AD-4E61-A933-8DB036A8A632}">
      <dgm:prSet/>
      <dgm:spPr/>
      <dgm:t>
        <a:bodyPr/>
        <a:lstStyle/>
        <a:p>
          <a:endParaRPr lang="en-US"/>
        </a:p>
      </dgm:t>
    </dgm:pt>
    <dgm:pt modelId="{363C139E-962B-47FF-9479-4E94A6B9F6DB}">
      <dgm:prSet custT="1"/>
      <dgm:spPr/>
      <dgm:t>
        <a:bodyPr/>
        <a:lstStyle/>
        <a:p>
          <a:r>
            <a:rPr lang="en-US" sz="1800" dirty="0">
              <a:latin typeface="Calibri" panose="020F0502020204030204" pitchFamily="34" charset="0"/>
              <a:cs typeface="Calibri" panose="020F0502020204030204" pitchFamily="34" charset="0"/>
            </a:rPr>
            <a:t>Integrate information across multiple, dense texts; construct syntheses, ideas or points of view;  or evaluate evidence based arguments.</a:t>
          </a:r>
        </a:p>
      </dgm:t>
    </dgm:pt>
    <dgm:pt modelId="{AA9253BC-B798-4EC6-BB8E-163F38AED7B7}" type="sibTrans" cxnId="{02DCCF56-A707-4B8B-AFD8-37FCC818346F}">
      <dgm:prSet/>
      <dgm:spPr/>
      <dgm:t>
        <a:bodyPr/>
        <a:lstStyle/>
        <a:p>
          <a:endParaRPr lang="en-US"/>
        </a:p>
      </dgm:t>
    </dgm:pt>
    <dgm:pt modelId="{405E204B-9142-4F5B-BD9D-A6013882304D}" type="parTrans" cxnId="{02DCCF56-A707-4B8B-AFD8-37FCC818346F}">
      <dgm:prSet/>
      <dgm:spPr/>
      <dgm:t>
        <a:bodyPr/>
        <a:lstStyle/>
        <a:p>
          <a:endParaRPr lang="en-US"/>
        </a:p>
      </dgm:t>
    </dgm:pt>
    <dgm:pt modelId="{9B2AE469-7FBA-445C-AE3F-848C6638E791}" type="pres">
      <dgm:prSet presAssocID="{B1C28BA5-73F6-4B86-AB8E-6C8FA1B54FAB}" presName="rootnode" presStyleCnt="0">
        <dgm:presLayoutVars>
          <dgm:chMax/>
          <dgm:chPref/>
          <dgm:dir/>
          <dgm:animLvl val="lvl"/>
        </dgm:presLayoutVars>
      </dgm:prSet>
      <dgm:spPr/>
    </dgm:pt>
    <dgm:pt modelId="{174F2646-F3AA-48A9-BD5C-F30A92FCBE87}" type="pres">
      <dgm:prSet presAssocID="{EE3EEB29-6476-4E74-9E0F-BAE617D581BD}" presName="composite" presStyleCnt="0"/>
      <dgm:spPr/>
    </dgm:pt>
    <dgm:pt modelId="{7E2B2DA5-CA37-4F6A-87B1-4CE2CCD06253}" type="pres">
      <dgm:prSet presAssocID="{EE3EEB29-6476-4E74-9E0F-BAE617D581BD}" presName="LShape" presStyleLbl="alignNode1" presStyleIdx="0" presStyleCnt="11" custLinFactNeighborX="-319" custLinFactNeighborY="-48528"/>
      <dgm:spPr/>
    </dgm:pt>
    <dgm:pt modelId="{A0577867-7D79-4750-BA38-D56A7F188CD7}" type="pres">
      <dgm:prSet presAssocID="{EE3EEB29-6476-4E74-9E0F-BAE617D581BD}" presName="ParentText" presStyleLbl="revTx" presStyleIdx="0" presStyleCnt="6" custScaleX="111977" custScaleY="120793" custLinFactNeighborX="1127" custLinFactNeighborY="-22302">
        <dgm:presLayoutVars>
          <dgm:chMax val="0"/>
          <dgm:chPref val="0"/>
          <dgm:bulletEnabled val="1"/>
        </dgm:presLayoutVars>
      </dgm:prSet>
      <dgm:spPr/>
    </dgm:pt>
    <dgm:pt modelId="{603157AA-588F-492D-8D31-DB93B7AD5801}" type="pres">
      <dgm:prSet presAssocID="{EE3EEB29-6476-4E74-9E0F-BAE617D581BD}" presName="Triangle" presStyleLbl="alignNode1" presStyleIdx="1" presStyleCnt="11" custLinFactY="-71210" custLinFactNeighborX="-1875" custLinFactNeighborY="-100000"/>
      <dgm:spPr/>
    </dgm:pt>
    <dgm:pt modelId="{7E04405D-22CA-4B56-9409-38BBCB5E0F52}" type="pres">
      <dgm:prSet presAssocID="{6816DDC1-6337-47DD-93D0-3EF5206E6EBA}" presName="sibTrans" presStyleCnt="0"/>
      <dgm:spPr/>
    </dgm:pt>
    <dgm:pt modelId="{788BF415-8764-4319-8274-404600AC4D63}" type="pres">
      <dgm:prSet presAssocID="{6816DDC1-6337-47DD-93D0-3EF5206E6EBA}" presName="space" presStyleCnt="0"/>
      <dgm:spPr/>
    </dgm:pt>
    <dgm:pt modelId="{BEA7607D-7A90-48B8-A834-4A718983A8F1}" type="pres">
      <dgm:prSet presAssocID="{15662591-0BF3-49E1-B9A0-0D3FD8028D5D}" presName="composite" presStyleCnt="0"/>
      <dgm:spPr/>
    </dgm:pt>
    <dgm:pt modelId="{15458C63-7181-4334-941F-40E0F70E0AEF}" type="pres">
      <dgm:prSet presAssocID="{15662591-0BF3-49E1-B9A0-0D3FD8028D5D}" presName="LShape" presStyleLbl="alignNode1" presStyleIdx="2" presStyleCnt="11" custLinFactNeighborX="-319" custLinFactNeighborY="-48528"/>
      <dgm:spPr/>
    </dgm:pt>
    <dgm:pt modelId="{1DA2AA8B-A1C8-4CEF-BECC-282977F40094}" type="pres">
      <dgm:prSet presAssocID="{15662591-0BF3-49E1-B9A0-0D3FD8028D5D}" presName="ParentText" presStyleLbl="revTx" presStyleIdx="1" presStyleCnt="6" custLinFactNeighborX="-2107" custLinFactNeighborY="-32479">
        <dgm:presLayoutVars>
          <dgm:chMax val="0"/>
          <dgm:chPref val="0"/>
          <dgm:bulletEnabled val="1"/>
        </dgm:presLayoutVars>
      </dgm:prSet>
      <dgm:spPr/>
    </dgm:pt>
    <dgm:pt modelId="{09CD8788-9261-4D5D-BAFD-E8F3D8B22F26}" type="pres">
      <dgm:prSet presAssocID="{15662591-0BF3-49E1-B9A0-0D3FD8028D5D}" presName="Triangle" presStyleLbl="alignNode1" presStyleIdx="3" presStyleCnt="11" custLinFactY="-71210" custLinFactNeighborX="-1875" custLinFactNeighborY="-100000"/>
      <dgm:spPr/>
    </dgm:pt>
    <dgm:pt modelId="{B8C4085D-6994-4226-BDC5-CE58B5096567}" type="pres">
      <dgm:prSet presAssocID="{19C78146-AD9A-441E-937A-7E30E55F375E}" presName="sibTrans" presStyleCnt="0"/>
      <dgm:spPr/>
    </dgm:pt>
    <dgm:pt modelId="{4F091686-4E2C-412F-A11C-0BDDF1776BEC}" type="pres">
      <dgm:prSet presAssocID="{19C78146-AD9A-441E-937A-7E30E55F375E}" presName="space" presStyleCnt="0"/>
      <dgm:spPr/>
    </dgm:pt>
    <dgm:pt modelId="{9BF11BB5-2321-427E-8F6D-36F09EBE7001}" type="pres">
      <dgm:prSet presAssocID="{313A321F-F03B-45A8-88A1-A9E688071BC5}" presName="composite" presStyleCnt="0"/>
      <dgm:spPr/>
    </dgm:pt>
    <dgm:pt modelId="{94685656-0AA8-4D11-B035-64DE45ED1C30}" type="pres">
      <dgm:prSet presAssocID="{313A321F-F03B-45A8-88A1-A9E688071BC5}" presName="LShape" presStyleLbl="alignNode1" presStyleIdx="4" presStyleCnt="11" custLinFactNeighborX="-7525" custLinFactNeighborY="-47291"/>
      <dgm:spPr/>
    </dgm:pt>
    <dgm:pt modelId="{85D829E1-8705-457C-A5E6-A9AE27B96788}" type="pres">
      <dgm:prSet presAssocID="{313A321F-F03B-45A8-88A1-A9E688071BC5}" presName="ParentText" presStyleLbl="revTx" presStyleIdx="2" presStyleCnt="6" custScaleX="131009" custScaleY="86382" custLinFactNeighborX="-354" custLinFactNeighborY="-36853">
        <dgm:presLayoutVars>
          <dgm:chMax val="0"/>
          <dgm:chPref val="0"/>
          <dgm:bulletEnabled val="1"/>
        </dgm:presLayoutVars>
      </dgm:prSet>
      <dgm:spPr/>
    </dgm:pt>
    <dgm:pt modelId="{896CE51D-2363-4CF3-B20B-35AD5C23B04B}" type="pres">
      <dgm:prSet presAssocID="{313A321F-F03B-45A8-88A1-A9E688071BC5}" presName="Triangle" presStyleLbl="alignNode1" presStyleIdx="5" presStyleCnt="11" custLinFactY="-71210" custLinFactNeighborX="-1875" custLinFactNeighborY="-100000"/>
      <dgm:spPr/>
    </dgm:pt>
    <dgm:pt modelId="{2FEF0D18-3308-4CFC-86F7-8BA694E2E3C2}" type="pres">
      <dgm:prSet presAssocID="{7EE74777-9ABF-43C6-83DC-328EB2499C21}" presName="sibTrans" presStyleCnt="0"/>
      <dgm:spPr/>
    </dgm:pt>
    <dgm:pt modelId="{DED6B8F8-A93C-42A9-AA06-E32B58AECFD4}" type="pres">
      <dgm:prSet presAssocID="{7EE74777-9ABF-43C6-83DC-328EB2499C21}" presName="space" presStyleCnt="0"/>
      <dgm:spPr/>
    </dgm:pt>
    <dgm:pt modelId="{B5CBD451-C1AB-4677-9C8B-A8E74A0B5965}" type="pres">
      <dgm:prSet presAssocID="{C362C57D-F4A7-4B6A-890C-0EF6F9E9FC99}" presName="composite" presStyleCnt="0"/>
      <dgm:spPr/>
    </dgm:pt>
    <dgm:pt modelId="{41D685C6-3B2A-460C-83C3-92F4F28C45B7}" type="pres">
      <dgm:prSet presAssocID="{C362C57D-F4A7-4B6A-890C-0EF6F9E9FC99}" presName="LShape" presStyleLbl="alignNode1" presStyleIdx="6" presStyleCnt="11" custLinFactNeighborX="-319" custLinFactNeighborY="-48528"/>
      <dgm:spPr/>
    </dgm:pt>
    <dgm:pt modelId="{26C1F7D8-0671-4B6C-9BF1-F6DA3DA2E64C}" type="pres">
      <dgm:prSet presAssocID="{C362C57D-F4A7-4B6A-890C-0EF6F9E9FC99}" presName="ParentText" presStyleLbl="revTx" presStyleIdx="3" presStyleCnt="6" custScaleX="111878" custLinFactNeighborX="8958" custLinFactNeighborY="-36957">
        <dgm:presLayoutVars>
          <dgm:chMax val="0"/>
          <dgm:chPref val="0"/>
          <dgm:bulletEnabled val="1"/>
        </dgm:presLayoutVars>
      </dgm:prSet>
      <dgm:spPr/>
    </dgm:pt>
    <dgm:pt modelId="{51EA85A2-70CA-40D4-AFD8-3EFF74AE49E9}" type="pres">
      <dgm:prSet presAssocID="{C362C57D-F4A7-4B6A-890C-0EF6F9E9FC99}" presName="Triangle" presStyleLbl="alignNode1" presStyleIdx="7" presStyleCnt="11" custLinFactY="-71210" custLinFactNeighborX="-1875" custLinFactNeighborY="-100000"/>
      <dgm:spPr/>
    </dgm:pt>
    <dgm:pt modelId="{9CEC5F45-6B29-4449-915E-2C8F5818EA48}" type="pres">
      <dgm:prSet presAssocID="{EF212711-7FA1-41A5-9CB3-5CC5EC2A20E0}" presName="sibTrans" presStyleCnt="0"/>
      <dgm:spPr/>
    </dgm:pt>
    <dgm:pt modelId="{8F2E9DE1-15E7-4D95-A1A3-1874B90E54EA}" type="pres">
      <dgm:prSet presAssocID="{EF212711-7FA1-41A5-9CB3-5CC5EC2A20E0}" presName="space" presStyleCnt="0"/>
      <dgm:spPr/>
    </dgm:pt>
    <dgm:pt modelId="{955E0F6C-1A9D-451B-919D-DA9CCE158B6B}" type="pres">
      <dgm:prSet presAssocID="{D553E320-309D-4127-B25E-F1B3FBFEFDEA}" presName="composite" presStyleCnt="0"/>
      <dgm:spPr/>
    </dgm:pt>
    <dgm:pt modelId="{DD24F0B2-6909-4060-8B9F-40183BA01B52}" type="pres">
      <dgm:prSet presAssocID="{D553E320-309D-4127-B25E-F1B3FBFEFDEA}" presName="LShape" presStyleLbl="alignNode1" presStyleIdx="8" presStyleCnt="11" custLinFactNeighborX="-5246" custLinFactNeighborY="-44410"/>
      <dgm:spPr/>
    </dgm:pt>
    <dgm:pt modelId="{D0EAC953-BD3A-4A4F-8D9A-C71D8E1C983E}" type="pres">
      <dgm:prSet presAssocID="{D553E320-309D-4127-B25E-F1B3FBFEFDEA}" presName="ParentText" presStyleLbl="revTx" presStyleIdx="4" presStyleCnt="6" custScaleX="121975" custLinFactNeighborX="-354" custLinFactNeighborY="-36853">
        <dgm:presLayoutVars>
          <dgm:chMax val="0"/>
          <dgm:chPref val="0"/>
          <dgm:bulletEnabled val="1"/>
        </dgm:presLayoutVars>
      </dgm:prSet>
      <dgm:spPr/>
    </dgm:pt>
    <dgm:pt modelId="{DA88D1EE-C306-4CD9-BDD3-5FCF4F92A54A}" type="pres">
      <dgm:prSet presAssocID="{D553E320-309D-4127-B25E-F1B3FBFEFDEA}" presName="Triangle" presStyleLbl="alignNode1" presStyleIdx="9" presStyleCnt="11" custLinFactY="-71210" custLinFactNeighborX="-1875" custLinFactNeighborY="-100000"/>
      <dgm:spPr/>
    </dgm:pt>
    <dgm:pt modelId="{66842ED1-4065-42C2-8407-FB49EDB4F1A0}" type="pres">
      <dgm:prSet presAssocID="{1FA201FA-BB96-4E95-B6CF-146E01B785D8}" presName="sibTrans" presStyleCnt="0"/>
      <dgm:spPr/>
    </dgm:pt>
    <dgm:pt modelId="{3C68CF41-8138-4E5D-9DD6-FF4A36AAC7D4}" type="pres">
      <dgm:prSet presAssocID="{1FA201FA-BB96-4E95-B6CF-146E01B785D8}" presName="space" presStyleCnt="0"/>
      <dgm:spPr/>
    </dgm:pt>
    <dgm:pt modelId="{7F2CCB34-7943-411C-A056-134CA3D137EE}" type="pres">
      <dgm:prSet presAssocID="{363C139E-962B-47FF-9479-4E94A6B9F6DB}" presName="composite" presStyleCnt="0"/>
      <dgm:spPr/>
    </dgm:pt>
    <dgm:pt modelId="{7DAFA94E-471D-4301-A02A-E5996867B7C2}" type="pres">
      <dgm:prSet presAssocID="{363C139E-962B-47FF-9479-4E94A6B9F6DB}" presName="LShape" presStyleLbl="alignNode1" presStyleIdx="10" presStyleCnt="11" custLinFactNeighborX="-8973" custLinFactNeighborY="-41992"/>
      <dgm:spPr/>
    </dgm:pt>
    <dgm:pt modelId="{C7337862-1483-4B0D-B802-978446ADDC50}" type="pres">
      <dgm:prSet presAssocID="{363C139E-962B-47FF-9479-4E94A6B9F6DB}" presName="ParentText" presStyleLbl="revTx" presStyleIdx="5" presStyleCnt="6" custScaleX="119640" custLinFactNeighborX="184" custLinFactNeighborY="-29483">
        <dgm:presLayoutVars>
          <dgm:chMax val="0"/>
          <dgm:chPref val="0"/>
          <dgm:bulletEnabled val="1"/>
        </dgm:presLayoutVars>
      </dgm:prSet>
      <dgm:spPr/>
    </dgm:pt>
  </dgm:ptLst>
  <dgm:cxnLst>
    <dgm:cxn modelId="{8CE88508-AE53-4C7B-9916-3BCABEC37013}" srcId="{B1C28BA5-73F6-4B86-AB8E-6C8FA1B54FAB}" destId="{313A321F-F03B-45A8-88A1-A9E688071BC5}" srcOrd="2" destOrd="0" parTransId="{9830DEEE-BC6B-42AF-ADFB-19ABE5836E74}" sibTransId="{7EE74777-9ABF-43C6-83DC-328EB2499C21}"/>
    <dgm:cxn modelId="{7F142616-D8B0-45DB-BDD4-852C9F0230E9}" srcId="{B1C28BA5-73F6-4B86-AB8E-6C8FA1B54FAB}" destId="{15662591-0BF3-49E1-B9A0-0D3FD8028D5D}" srcOrd="1" destOrd="0" parTransId="{D0EE4808-1CC3-4F4D-B177-B6E465F7C1EF}" sibTransId="{19C78146-AD9A-441E-937A-7E30E55F375E}"/>
    <dgm:cxn modelId="{387B0540-3566-1943-A2C3-403C4AC54EEF}" type="presOf" srcId="{EE3EEB29-6476-4E74-9E0F-BAE617D581BD}" destId="{A0577867-7D79-4750-BA38-D56A7F188CD7}" srcOrd="0" destOrd="0" presId="urn:microsoft.com/office/officeart/2009/3/layout/StepUpProcess"/>
    <dgm:cxn modelId="{02DCCF56-A707-4B8B-AFD8-37FCC818346F}" srcId="{B1C28BA5-73F6-4B86-AB8E-6C8FA1B54FAB}" destId="{363C139E-962B-47FF-9479-4E94A6B9F6DB}" srcOrd="5" destOrd="0" parTransId="{405E204B-9142-4F5B-BD9D-A6013882304D}" sibTransId="{AA9253BC-B798-4EC6-BB8E-163F38AED7B7}"/>
    <dgm:cxn modelId="{7F830F87-A155-834B-974C-69B88B997267}" type="presOf" srcId="{B1C28BA5-73F6-4B86-AB8E-6C8FA1B54FAB}" destId="{9B2AE469-7FBA-445C-AE3F-848C6638E791}" srcOrd="0" destOrd="0" presId="urn:microsoft.com/office/officeart/2009/3/layout/StepUpProcess"/>
    <dgm:cxn modelId="{019D348B-D9AD-4E61-A933-8DB036A8A632}" srcId="{B1C28BA5-73F6-4B86-AB8E-6C8FA1B54FAB}" destId="{D553E320-309D-4127-B25E-F1B3FBFEFDEA}" srcOrd="4" destOrd="0" parTransId="{A38021AE-ABF1-4545-ACA6-A711D00D7D99}" sibTransId="{1FA201FA-BB96-4E95-B6CF-146E01B785D8}"/>
    <dgm:cxn modelId="{EDBA1692-DFC8-41CC-AA9A-C5172AE9911E}" srcId="{B1C28BA5-73F6-4B86-AB8E-6C8FA1B54FAB}" destId="{EE3EEB29-6476-4E74-9E0F-BAE617D581BD}" srcOrd="0" destOrd="0" parTransId="{0A87DE0D-3239-44F7-9E36-5647D147E8DC}" sibTransId="{6816DDC1-6337-47DD-93D0-3EF5206E6EBA}"/>
    <dgm:cxn modelId="{1A238895-9BD2-4CD1-A62A-AB2AEBA8B9CD}" srcId="{B1C28BA5-73F6-4B86-AB8E-6C8FA1B54FAB}" destId="{C362C57D-F4A7-4B6A-890C-0EF6F9E9FC99}" srcOrd="3" destOrd="0" parTransId="{D2CA4E55-2670-4B3B-AB0F-6AD7F6FC1379}" sibTransId="{EF212711-7FA1-41A5-9CB3-5CC5EC2A20E0}"/>
    <dgm:cxn modelId="{F4330ABC-7322-8648-87A4-38B4C238113B}" type="presOf" srcId="{363C139E-962B-47FF-9479-4E94A6B9F6DB}" destId="{C7337862-1483-4B0D-B802-978446ADDC50}" srcOrd="0" destOrd="0" presId="urn:microsoft.com/office/officeart/2009/3/layout/StepUpProcess"/>
    <dgm:cxn modelId="{DEF5D9C0-4F8E-264F-B976-8A24840C15AD}" type="presOf" srcId="{C362C57D-F4A7-4B6A-890C-0EF6F9E9FC99}" destId="{26C1F7D8-0671-4B6C-9BF1-F6DA3DA2E64C}" srcOrd="0" destOrd="0" presId="urn:microsoft.com/office/officeart/2009/3/layout/StepUpProcess"/>
    <dgm:cxn modelId="{1F13B7C6-1A17-7942-89A5-23499964B889}" type="presOf" srcId="{15662591-0BF3-49E1-B9A0-0D3FD8028D5D}" destId="{1DA2AA8B-A1C8-4CEF-BECC-282977F40094}" srcOrd="0" destOrd="0" presId="urn:microsoft.com/office/officeart/2009/3/layout/StepUpProcess"/>
    <dgm:cxn modelId="{B7EF1CEE-6702-D04D-A421-B689AE17B047}" type="presOf" srcId="{D553E320-309D-4127-B25E-F1B3FBFEFDEA}" destId="{D0EAC953-BD3A-4A4F-8D9A-C71D8E1C983E}" srcOrd="0" destOrd="0" presId="urn:microsoft.com/office/officeart/2009/3/layout/StepUpProcess"/>
    <dgm:cxn modelId="{9F1928FF-AB7C-5448-BC5D-DBB3A54839EA}" type="presOf" srcId="{313A321F-F03B-45A8-88A1-A9E688071BC5}" destId="{85D829E1-8705-457C-A5E6-A9AE27B96788}" srcOrd="0" destOrd="0" presId="urn:microsoft.com/office/officeart/2009/3/layout/StepUpProcess"/>
    <dgm:cxn modelId="{8EE5B254-C818-DC4A-B99E-AC97A07F7BC5}" type="presParOf" srcId="{9B2AE469-7FBA-445C-AE3F-848C6638E791}" destId="{174F2646-F3AA-48A9-BD5C-F30A92FCBE87}" srcOrd="0" destOrd="0" presId="urn:microsoft.com/office/officeart/2009/3/layout/StepUpProcess"/>
    <dgm:cxn modelId="{A1A5B306-97AE-604F-B9D5-3C1773F23378}" type="presParOf" srcId="{174F2646-F3AA-48A9-BD5C-F30A92FCBE87}" destId="{7E2B2DA5-CA37-4F6A-87B1-4CE2CCD06253}" srcOrd="0" destOrd="0" presId="urn:microsoft.com/office/officeart/2009/3/layout/StepUpProcess"/>
    <dgm:cxn modelId="{CB8A9A38-5A0F-F845-B18C-A5A8E00FCF36}" type="presParOf" srcId="{174F2646-F3AA-48A9-BD5C-F30A92FCBE87}" destId="{A0577867-7D79-4750-BA38-D56A7F188CD7}" srcOrd="1" destOrd="0" presId="urn:microsoft.com/office/officeart/2009/3/layout/StepUpProcess"/>
    <dgm:cxn modelId="{75C2E3F4-35AD-4B44-88B1-E3DE6FA15479}" type="presParOf" srcId="{174F2646-F3AA-48A9-BD5C-F30A92FCBE87}" destId="{603157AA-588F-492D-8D31-DB93B7AD5801}" srcOrd="2" destOrd="0" presId="urn:microsoft.com/office/officeart/2009/3/layout/StepUpProcess"/>
    <dgm:cxn modelId="{015C5C6B-52CE-9E4D-BFBA-D5002F15C848}" type="presParOf" srcId="{9B2AE469-7FBA-445C-AE3F-848C6638E791}" destId="{7E04405D-22CA-4B56-9409-38BBCB5E0F52}" srcOrd="1" destOrd="0" presId="urn:microsoft.com/office/officeart/2009/3/layout/StepUpProcess"/>
    <dgm:cxn modelId="{AA02DAED-3618-934D-AAFF-6EA518E64BD1}" type="presParOf" srcId="{7E04405D-22CA-4B56-9409-38BBCB5E0F52}" destId="{788BF415-8764-4319-8274-404600AC4D63}" srcOrd="0" destOrd="0" presId="urn:microsoft.com/office/officeart/2009/3/layout/StepUpProcess"/>
    <dgm:cxn modelId="{F77D5EAC-60BD-2649-8E52-EC2D55B0F6B9}" type="presParOf" srcId="{9B2AE469-7FBA-445C-AE3F-848C6638E791}" destId="{BEA7607D-7A90-48B8-A834-4A718983A8F1}" srcOrd="2" destOrd="0" presId="urn:microsoft.com/office/officeart/2009/3/layout/StepUpProcess"/>
    <dgm:cxn modelId="{4078F181-4021-9042-AAD6-BD1CD558958D}" type="presParOf" srcId="{BEA7607D-7A90-48B8-A834-4A718983A8F1}" destId="{15458C63-7181-4334-941F-40E0F70E0AEF}" srcOrd="0" destOrd="0" presId="urn:microsoft.com/office/officeart/2009/3/layout/StepUpProcess"/>
    <dgm:cxn modelId="{304765DB-0560-884F-BE15-024C170F03C8}" type="presParOf" srcId="{BEA7607D-7A90-48B8-A834-4A718983A8F1}" destId="{1DA2AA8B-A1C8-4CEF-BECC-282977F40094}" srcOrd="1" destOrd="0" presId="urn:microsoft.com/office/officeart/2009/3/layout/StepUpProcess"/>
    <dgm:cxn modelId="{73364E9F-4F9C-9746-8C75-22FB92E86875}" type="presParOf" srcId="{BEA7607D-7A90-48B8-A834-4A718983A8F1}" destId="{09CD8788-9261-4D5D-BAFD-E8F3D8B22F26}" srcOrd="2" destOrd="0" presId="urn:microsoft.com/office/officeart/2009/3/layout/StepUpProcess"/>
    <dgm:cxn modelId="{78EAFFC4-60E3-0E47-87A0-4C3AA357C452}" type="presParOf" srcId="{9B2AE469-7FBA-445C-AE3F-848C6638E791}" destId="{B8C4085D-6994-4226-BDC5-CE58B5096567}" srcOrd="3" destOrd="0" presId="urn:microsoft.com/office/officeart/2009/3/layout/StepUpProcess"/>
    <dgm:cxn modelId="{B8FE8F73-132F-374E-B1AC-4B4A1302E177}" type="presParOf" srcId="{B8C4085D-6994-4226-BDC5-CE58B5096567}" destId="{4F091686-4E2C-412F-A11C-0BDDF1776BEC}" srcOrd="0" destOrd="0" presId="urn:microsoft.com/office/officeart/2009/3/layout/StepUpProcess"/>
    <dgm:cxn modelId="{BF6FBF9A-16A6-DD48-8BF8-DBA3F317EDC2}" type="presParOf" srcId="{9B2AE469-7FBA-445C-AE3F-848C6638E791}" destId="{9BF11BB5-2321-427E-8F6D-36F09EBE7001}" srcOrd="4" destOrd="0" presId="urn:microsoft.com/office/officeart/2009/3/layout/StepUpProcess"/>
    <dgm:cxn modelId="{F2A31C3F-58B2-E747-BEB4-49C45E8DCC8E}" type="presParOf" srcId="{9BF11BB5-2321-427E-8F6D-36F09EBE7001}" destId="{94685656-0AA8-4D11-B035-64DE45ED1C30}" srcOrd="0" destOrd="0" presId="urn:microsoft.com/office/officeart/2009/3/layout/StepUpProcess"/>
    <dgm:cxn modelId="{B2DF9F2B-D86A-0544-AEDE-041C5BD149B0}" type="presParOf" srcId="{9BF11BB5-2321-427E-8F6D-36F09EBE7001}" destId="{85D829E1-8705-457C-A5E6-A9AE27B96788}" srcOrd="1" destOrd="0" presId="urn:microsoft.com/office/officeart/2009/3/layout/StepUpProcess"/>
    <dgm:cxn modelId="{321BDC65-A1F3-1B4A-89F2-1E067FFA6D8C}" type="presParOf" srcId="{9BF11BB5-2321-427E-8F6D-36F09EBE7001}" destId="{896CE51D-2363-4CF3-B20B-35AD5C23B04B}" srcOrd="2" destOrd="0" presId="urn:microsoft.com/office/officeart/2009/3/layout/StepUpProcess"/>
    <dgm:cxn modelId="{0495D482-12AA-9042-90DE-8E82C746497C}" type="presParOf" srcId="{9B2AE469-7FBA-445C-AE3F-848C6638E791}" destId="{2FEF0D18-3308-4CFC-86F7-8BA694E2E3C2}" srcOrd="5" destOrd="0" presId="urn:microsoft.com/office/officeart/2009/3/layout/StepUpProcess"/>
    <dgm:cxn modelId="{3C92BC6F-168F-6744-82A2-9B30E06F83AB}" type="presParOf" srcId="{2FEF0D18-3308-4CFC-86F7-8BA694E2E3C2}" destId="{DED6B8F8-A93C-42A9-AA06-E32B58AECFD4}" srcOrd="0" destOrd="0" presId="urn:microsoft.com/office/officeart/2009/3/layout/StepUpProcess"/>
    <dgm:cxn modelId="{E5A3EC58-BFD2-A94E-AAC8-911E0D9AA0C0}" type="presParOf" srcId="{9B2AE469-7FBA-445C-AE3F-848C6638E791}" destId="{B5CBD451-C1AB-4677-9C8B-A8E74A0B5965}" srcOrd="6" destOrd="0" presId="urn:microsoft.com/office/officeart/2009/3/layout/StepUpProcess"/>
    <dgm:cxn modelId="{408FC1FA-60CE-EE46-863E-B89AB20714EF}" type="presParOf" srcId="{B5CBD451-C1AB-4677-9C8B-A8E74A0B5965}" destId="{41D685C6-3B2A-460C-83C3-92F4F28C45B7}" srcOrd="0" destOrd="0" presId="urn:microsoft.com/office/officeart/2009/3/layout/StepUpProcess"/>
    <dgm:cxn modelId="{0F1F7757-169D-4149-AF2D-89994C082B3E}" type="presParOf" srcId="{B5CBD451-C1AB-4677-9C8B-A8E74A0B5965}" destId="{26C1F7D8-0671-4B6C-9BF1-F6DA3DA2E64C}" srcOrd="1" destOrd="0" presId="urn:microsoft.com/office/officeart/2009/3/layout/StepUpProcess"/>
    <dgm:cxn modelId="{B50419D2-CFC8-1543-8D3D-22AB3D0D04D2}" type="presParOf" srcId="{B5CBD451-C1AB-4677-9C8B-A8E74A0B5965}" destId="{51EA85A2-70CA-40D4-AFD8-3EFF74AE49E9}" srcOrd="2" destOrd="0" presId="urn:microsoft.com/office/officeart/2009/3/layout/StepUpProcess"/>
    <dgm:cxn modelId="{5767A8F5-82ED-AA41-8687-1A3B5096F6A9}" type="presParOf" srcId="{9B2AE469-7FBA-445C-AE3F-848C6638E791}" destId="{9CEC5F45-6B29-4449-915E-2C8F5818EA48}" srcOrd="7" destOrd="0" presId="urn:microsoft.com/office/officeart/2009/3/layout/StepUpProcess"/>
    <dgm:cxn modelId="{7F38B804-3881-AC4D-B5E9-404EB444FC64}" type="presParOf" srcId="{9CEC5F45-6B29-4449-915E-2C8F5818EA48}" destId="{8F2E9DE1-15E7-4D95-A1A3-1874B90E54EA}" srcOrd="0" destOrd="0" presId="urn:microsoft.com/office/officeart/2009/3/layout/StepUpProcess"/>
    <dgm:cxn modelId="{A92B9E99-DB60-4842-920C-CF092CB244C8}" type="presParOf" srcId="{9B2AE469-7FBA-445C-AE3F-848C6638E791}" destId="{955E0F6C-1A9D-451B-919D-DA9CCE158B6B}" srcOrd="8" destOrd="0" presId="urn:microsoft.com/office/officeart/2009/3/layout/StepUpProcess"/>
    <dgm:cxn modelId="{EA0B0E20-B5E3-A94E-BE1C-8E2178C0505B}" type="presParOf" srcId="{955E0F6C-1A9D-451B-919D-DA9CCE158B6B}" destId="{DD24F0B2-6909-4060-8B9F-40183BA01B52}" srcOrd="0" destOrd="0" presId="urn:microsoft.com/office/officeart/2009/3/layout/StepUpProcess"/>
    <dgm:cxn modelId="{D269A9A3-A6C1-BC49-A613-5013956F9BDF}" type="presParOf" srcId="{955E0F6C-1A9D-451B-919D-DA9CCE158B6B}" destId="{D0EAC953-BD3A-4A4F-8D9A-C71D8E1C983E}" srcOrd="1" destOrd="0" presId="urn:microsoft.com/office/officeart/2009/3/layout/StepUpProcess"/>
    <dgm:cxn modelId="{E4681448-7589-3C45-9AAF-87F7DE4B11C0}" type="presParOf" srcId="{955E0F6C-1A9D-451B-919D-DA9CCE158B6B}" destId="{DA88D1EE-C306-4CD9-BDD3-5FCF4F92A54A}" srcOrd="2" destOrd="0" presId="urn:microsoft.com/office/officeart/2009/3/layout/StepUpProcess"/>
    <dgm:cxn modelId="{AFA3D887-D772-3748-82EA-485199283BF0}" type="presParOf" srcId="{9B2AE469-7FBA-445C-AE3F-848C6638E791}" destId="{66842ED1-4065-42C2-8407-FB49EDB4F1A0}" srcOrd="9" destOrd="0" presId="urn:microsoft.com/office/officeart/2009/3/layout/StepUpProcess"/>
    <dgm:cxn modelId="{3C2BA08D-5AB5-1642-9391-C7139AAB27BD}" type="presParOf" srcId="{66842ED1-4065-42C2-8407-FB49EDB4F1A0}" destId="{3C68CF41-8138-4E5D-9DD6-FF4A36AAC7D4}" srcOrd="0" destOrd="0" presId="urn:microsoft.com/office/officeart/2009/3/layout/StepUpProcess"/>
    <dgm:cxn modelId="{C90827BC-038E-C944-96D8-427EE58FC14F}" type="presParOf" srcId="{9B2AE469-7FBA-445C-AE3F-848C6638E791}" destId="{7F2CCB34-7943-411C-A056-134CA3D137EE}" srcOrd="10" destOrd="0" presId="urn:microsoft.com/office/officeart/2009/3/layout/StepUpProcess"/>
    <dgm:cxn modelId="{98DC11FA-EE99-724D-B9FB-A3893B7C58DB}" type="presParOf" srcId="{7F2CCB34-7943-411C-A056-134CA3D137EE}" destId="{7DAFA94E-471D-4301-A02A-E5996867B7C2}" srcOrd="0" destOrd="0" presId="urn:microsoft.com/office/officeart/2009/3/layout/StepUpProcess"/>
    <dgm:cxn modelId="{81C6D0B0-6839-DE44-BE8A-B49780D144CF}" type="presParOf" srcId="{7F2CCB34-7943-411C-A056-134CA3D137EE}" destId="{C7337862-1483-4B0D-B802-978446ADDC50}" srcOrd="1" destOrd="0" presId="urn:microsoft.com/office/officeart/2009/3/layout/StepUpProcess"/>
  </dgm:cxnLst>
  <dgm:bg>
    <a:effectLst/>
  </dgm:bg>
  <dgm:whole>
    <a:ln w="9525"/>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C28BA5-73F6-4B86-AB8E-6C8FA1B54FAB}"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EE3EEB29-6476-4E74-9E0F-BAE617D581BD}">
      <dgm:prSet phldrT="[Text]" custT="1"/>
      <dgm:spPr/>
      <dgm:t>
        <a:bodyPr/>
        <a:lstStyle/>
        <a:p>
          <a:r>
            <a:rPr lang="en-US" sz="1800" dirty="0">
              <a:latin typeface="Calibri" panose="020F0502020204030204" pitchFamily="34" charset="0"/>
              <a:cs typeface="Calibri" panose="020F0502020204030204" pitchFamily="34" charset="0"/>
            </a:rPr>
            <a:t>Perform basic tasks: counting, arithmetic operations with whole numbers.</a:t>
          </a:r>
        </a:p>
      </dgm:t>
    </dgm:pt>
    <dgm:pt modelId="{0A87DE0D-3239-44F7-9E36-5647D147E8DC}" type="parTrans" cxnId="{EDBA1692-DFC8-41CC-AA9A-C5172AE9911E}">
      <dgm:prSet/>
      <dgm:spPr/>
      <dgm:t>
        <a:bodyPr/>
        <a:lstStyle/>
        <a:p>
          <a:endParaRPr lang="en-US"/>
        </a:p>
      </dgm:t>
    </dgm:pt>
    <dgm:pt modelId="{6816DDC1-6337-47DD-93D0-3EF5206E6EBA}" type="sibTrans" cxnId="{EDBA1692-DFC8-41CC-AA9A-C5172AE9911E}">
      <dgm:prSet/>
      <dgm:spPr/>
      <dgm:t>
        <a:bodyPr/>
        <a:lstStyle/>
        <a:p>
          <a:endParaRPr lang="en-US"/>
        </a:p>
      </dgm:t>
    </dgm:pt>
    <dgm:pt modelId="{15662591-0BF3-49E1-B9A0-0D3FD8028D5D}">
      <dgm:prSet phldrT="[Text]" custT="1"/>
      <dgm:spPr/>
      <dgm:t>
        <a:bodyPr/>
        <a:lstStyle/>
        <a:p>
          <a:r>
            <a:rPr lang="en-US" sz="1800" dirty="0">
              <a:latin typeface="Calibri" panose="020F0502020204030204" pitchFamily="34" charset="0"/>
              <a:cs typeface="Calibri" panose="020F0502020204030204" pitchFamily="34" charset="0"/>
            </a:rPr>
            <a:t>Perform one-step tasks: count; sort; arithmetic operations; understanding simple percent (ex. 50%).</a:t>
          </a:r>
        </a:p>
      </dgm:t>
    </dgm:pt>
    <dgm:pt modelId="{D0EE4808-1CC3-4F4D-B177-B6E465F7C1EF}" type="parTrans" cxnId="{7F142616-D8B0-45DB-BDD4-852C9F0230E9}">
      <dgm:prSet/>
      <dgm:spPr/>
      <dgm:t>
        <a:bodyPr/>
        <a:lstStyle/>
        <a:p>
          <a:endParaRPr lang="en-US"/>
        </a:p>
      </dgm:t>
    </dgm:pt>
    <dgm:pt modelId="{19C78146-AD9A-441E-937A-7E30E55F375E}" type="sibTrans" cxnId="{7F142616-D8B0-45DB-BDD4-852C9F0230E9}">
      <dgm:prSet/>
      <dgm:spPr/>
      <dgm:t>
        <a:bodyPr/>
        <a:lstStyle/>
        <a:p>
          <a:endParaRPr lang="en-US"/>
        </a:p>
      </dgm:t>
    </dgm:pt>
    <dgm:pt modelId="{313A321F-F03B-45A8-88A1-A9E688071BC5}">
      <dgm:prSet phldrT="[Text]" custT="1"/>
      <dgm:spPr/>
      <dgm:t>
        <a:bodyPr/>
        <a:lstStyle/>
        <a:p>
          <a:r>
            <a:rPr lang="en-US" sz="1800" dirty="0">
              <a:latin typeface="Calibri" panose="020F0502020204030204" pitchFamily="34" charset="0"/>
              <a:cs typeface="Calibri" panose="020F0502020204030204" pitchFamily="34" charset="0"/>
            </a:rPr>
            <a:t>Perform 2 or more  calculations, simple measurement; spatial representation; estimation; and interpret simple tables, graphs.</a:t>
          </a:r>
        </a:p>
      </dgm:t>
    </dgm:pt>
    <dgm:pt modelId="{9830DEEE-BC6B-42AF-ADFB-19ABE5836E74}" type="parTrans" cxnId="{8CE88508-AE53-4C7B-9916-3BCABEC37013}">
      <dgm:prSet/>
      <dgm:spPr/>
      <dgm:t>
        <a:bodyPr/>
        <a:lstStyle/>
        <a:p>
          <a:endParaRPr lang="en-US"/>
        </a:p>
      </dgm:t>
    </dgm:pt>
    <dgm:pt modelId="{7EE74777-9ABF-43C6-83DC-328EB2499C21}" type="sibTrans" cxnId="{8CE88508-AE53-4C7B-9916-3BCABEC37013}">
      <dgm:prSet/>
      <dgm:spPr/>
      <dgm:t>
        <a:bodyPr/>
        <a:lstStyle/>
        <a:p>
          <a:endParaRPr lang="en-US"/>
        </a:p>
      </dgm:t>
    </dgm:pt>
    <dgm:pt modelId="{C362C57D-F4A7-4B6A-890C-0EF6F9E9FC99}">
      <dgm:prSet custT="1"/>
      <dgm:spPr/>
      <dgm:t>
        <a:bodyPr/>
        <a:lstStyle/>
        <a:p>
          <a:r>
            <a:rPr lang="en-US" sz="1800" dirty="0">
              <a:latin typeface="Calibri" panose="020F0502020204030204" pitchFamily="34" charset="0"/>
              <a:cs typeface="Calibri" panose="020F0502020204030204" pitchFamily="34" charset="0"/>
            </a:rPr>
            <a:t>Understand  &amp; work with mathematical patterns, proportions, basic statistics expressed in verbal or numerical form. </a:t>
          </a:r>
        </a:p>
      </dgm:t>
    </dgm:pt>
    <dgm:pt modelId="{D2CA4E55-2670-4B3B-AB0F-6AD7F6FC1379}" type="parTrans" cxnId="{1A238895-9BD2-4CD1-A62A-AB2AEBA8B9CD}">
      <dgm:prSet/>
      <dgm:spPr/>
      <dgm:t>
        <a:bodyPr/>
        <a:lstStyle/>
        <a:p>
          <a:endParaRPr lang="en-US"/>
        </a:p>
      </dgm:t>
    </dgm:pt>
    <dgm:pt modelId="{EF212711-7FA1-41A5-9CB3-5CC5EC2A20E0}" type="sibTrans" cxnId="{1A238895-9BD2-4CD1-A62A-AB2AEBA8B9CD}">
      <dgm:prSet/>
      <dgm:spPr/>
      <dgm:t>
        <a:bodyPr/>
        <a:lstStyle/>
        <a:p>
          <a:endParaRPr lang="en-US"/>
        </a:p>
      </dgm:t>
    </dgm:pt>
    <dgm:pt modelId="{363C139E-962B-47FF-9479-4E94A6B9F6DB}">
      <dgm:prSet custT="1"/>
      <dgm:spPr>
        <a:noFill/>
        <a:ln>
          <a:noFill/>
        </a:ln>
      </dgm:spPr>
      <dgm:t>
        <a:bodyPr/>
        <a:lstStyle/>
        <a:p>
          <a:r>
            <a:rPr lang="en-US" sz="1800" dirty="0">
              <a:latin typeface="Calibri" panose="020F0502020204030204" pitchFamily="34" charset="0"/>
              <a:cs typeface="Calibri" panose="020F0502020204030204" pitchFamily="34" charset="0"/>
            </a:rPr>
            <a:t>Understand complex abstract </a:t>
          </a:r>
          <a:r>
            <a:rPr lang="en-US" sz="1800" dirty="0" err="1">
              <a:latin typeface="Calibri" panose="020F0502020204030204" pitchFamily="34" charset="0"/>
              <a:cs typeface="Calibri" panose="020F0502020204030204" pitchFamily="34" charset="0"/>
            </a:rPr>
            <a:t>mathema-tical</a:t>
          </a:r>
          <a:r>
            <a:rPr lang="en-US" sz="1800" dirty="0">
              <a:latin typeface="Calibri" panose="020F0502020204030204" pitchFamily="34" charset="0"/>
              <a:cs typeface="Calibri" panose="020F0502020204030204" pitchFamily="34" charset="0"/>
            </a:rPr>
            <a:t> and statistical ideas, embedded in complex texts, draw inferences;  arguments or models; justify, reflect on solutions or choices.</a:t>
          </a:r>
        </a:p>
      </dgm:t>
    </dgm:pt>
    <dgm:pt modelId="{405E204B-9142-4F5B-BD9D-A6013882304D}" type="parTrans" cxnId="{02DCCF56-A707-4B8B-AFD8-37FCC818346F}">
      <dgm:prSet/>
      <dgm:spPr/>
      <dgm:t>
        <a:bodyPr/>
        <a:lstStyle/>
        <a:p>
          <a:endParaRPr lang="en-US"/>
        </a:p>
      </dgm:t>
    </dgm:pt>
    <dgm:pt modelId="{AA9253BC-B798-4EC6-BB8E-163F38AED7B7}" type="sibTrans" cxnId="{02DCCF56-A707-4B8B-AFD8-37FCC818346F}">
      <dgm:prSet/>
      <dgm:spPr/>
      <dgm:t>
        <a:bodyPr/>
        <a:lstStyle/>
        <a:p>
          <a:endParaRPr lang="en-US"/>
        </a:p>
      </dgm:t>
    </dgm:pt>
    <dgm:pt modelId="{D553E320-309D-4127-B25E-F1B3FBFEFDEA}">
      <dgm:prSet custT="1"/>
      <dgm:spPr/>
      <dgm:t>
        <a:bodyPr/>
        <a:lstStyle/>
        <a:p>
          <a:r>
            <a:rPr lang="en-US" sz="1800" dirty="0">
              <a:latin typeface="Calibri" panose="020F0502020204030204" pitchFamily="34" charset="0"/>
              <a:cs typeface="Calibri" panose="020F0502020204030204" pitchFamily="34" charset="0"/>
            </a:rPr>
            <a:t>Perform analysis, complex reasoning,  statistics and chance; spatial relationships; and </a:t>
          </a:r>
          <a:r>
            <a:rPr lang="en-US" sz="1800" dirty="0" err="1">
              <a:latin typeface="Calibri" panose="020F0502020204030204" pitchFamily="34" charset="0"/>
              <a:cs typeface="Calibri" panose="020F0502020204030204" pitchFamily="34" charset="0"/>
            </a:rPr>
            <a:t>communica</a:t>
          </a:r>
          <a:r>
            <a:rPr lang="en-US" sz="1800" dirty="0">
              <a:latin typeface="Calibri" panose="020F0502020204030204" pitchFamily="34" charset="0"/>
              <a:cs typeface="Calibri" panose="020F0502020204030204" pitchFamily="34" charset="0"/>
            </a:rPr>
            <a:t>-ting well-reasoned explanations for answers. </a:t>
          </a:r>
        </a:p>
      </dgm:t>
    </dgm:pt>
    <dgm:pt modelId="{A38021AE-ABF1-4545-ACA6-A711D00D7D99}" type="parTrans" cxnId="{019D348B-D9AD-4E61-A933-8DB036A8A632}">
      <dgm:prSet/>
      <dgm:spPr/>
      <dgm:t>
        <a:bodyPr/>
        <a:lstStyle/>
        <a:p>
          <a:endParaRPr lang="en-US"/>
        </a:p>
      </dgm:t>
    </dgm:pt>
    <dgm:pt modelId="{1FA201FA-BB96-4E95-B6CF-146E01B785D8}" type="sibTrans" cxnId="{019D348B-D9AD-4E61-A933-8DB036A8A632}">
      <dgm:prSet/>
      <dgm:spPr/>
      <dgm:t>
        <a:bodyPr/>
        <a:lstStyle/>
        <a:p>
          <a:endParaRPr lang="en-US"/>
        </a:p>
      </dgm:t>
    </dgm:pt>
    <dgm:pt modelId="{9B2AE469-7FBA-445C-AE3F-848C6638E791}" type="pres">
      <dgm:prSet presAssocID="{B1C28BA5-73F6-4B86-AB8E-6C8FA1B54FAB}" presName="rootnode" presStyleCnt="0">
        <dgm:presLayoutVars>
          <dgm:chMax/>
          <dgm:chPref/>
          <dgm:dir/>
          <dgm:animLvl val="lvl"/>
        </dgm:presLayoutVars>
      </dgm:prSet>
      <dgm:spPr/>
    </dgm:pt>
    <dgm:pt modelId="{174F2646-F3AA-48A9-BD5C-F30A92FCBE87}" type="pres">
      <dgm:prSet presAssocID="{EE3EEB29-6476-4E74-9E0F-BAE617D581BD}" presName="composite" presStyleCnt="0"/>
      <dgm:spPr/>
    </dgm:pt>
    <dgm:pt modelId="{7E2B2DA5-CA37-4F6A-87B1-4CE2CCD06253}" type="pres">
      <dgm:prSet presAssocID="{EE3EEB29-6476-4E74-9E0F-BAE617D581BD}" presName="LShape" presStyleLbl="alignNode1" presStyleIdx="0" presStyleCnt="11" custLinFactNeighborX="-956" custLinFactNeighborY="-50088"/>
      <dgm:spPr>
        <a:solidFill>
          <a:srgbClr val="00B050"/>
        </a:solidFill>
        <a:ln>
          <a:noFill/>
        </a:ln>
      </dgm:spPr>
    </dgm:pt>
    <dgm:pt modelId="{A0577867-7D79-4750-BA38-D56A7F188CD7}" type="pres">
      <dgm:prSet presAssocID="{EE3EEB29-6476-4E74-9E0F-BAE617D581BD}" presName="ParentText" presStyleLbl="revTx" presStyleIdx="0" presStyleCnt="6" custLinFactNeighborX="-1058" custLinFactNeighborY="-38038">
        <dgm:presLayoutVars>
          <dgm:chMax val="0"/>
          <dgm:chPref val="0"/>
          <dgm:bulletEnabled val="1"/>
        </dgm:presLayoutVars>
      </dgm:prSet>
      <dgm:spPr/>
    </dgm:pt>
    <dgm:pt modelId="{603157AA-588F-492D-8D31-DB93B7AD5801}" type="pres">
      <dgm:prSet presAssocID="{EE3EEB29-6476-4E74-9E0F-BAE617D581BD}" presName="Triangle" presStyleLbl="alignNode1" presStyleIdx="1" presStyleCnt="11" custLinFactY="-76713" custLinFactNeighborX="-5609" custLinFactNeighborY="-100000"/>
      <dgm:spPr>
        <a:solidFill>
          <a:srgbClr val="00B050"/>
        </a:solidFill>
        <a:ln>
          <a:noFill/>
        </a:ln>
      </dgm:spPr>
    </dgm:pt>
    <dgm:pt modelId="{7E04405D-22CA-4B56-9409-38BBCB5E0F52}" type="pres">
      <dgm:prSet presAssocID="{6816DDC1-6337-47DD-93D0-3EF5206E6EBA}" presName="sibTrans" presStyleCnt="0"/>
      <dgm:spPr/>
    </dgm:pt>
    <dgm:pt modelId="{788BF415-8764-4319-8274-404600AC4D63}" type="pres">
      <dgm:prSet presAssocID="{6816DDC1-6337-47DD-93D0-3EF5206E6EBA}" presName="space" presStyleCnt="0"/>
      <dgm:spPr/>
    </dgm:pt>
    <dgm:pt modelId="{BEA7607D-7A90-48B8-A834-4A718983A8F1}" type="pres">
      <dgm:prSet presAssocID="{15662591-0BF3-49E1-B9A0-0D3FD8028D5D}" presName="composite" presStyleCnt="0"/>
      <dgm:spPr/>
    </dgm:pt>
    <dgm:pt modelId="{15458C63-7181-4334-941F-40E0F70E0AEF}" type="pres">
      <dgm:prSet presAssocID="{15662591-0BF3-49E1-B9A0-0D3FD8028D5D}" presName="LShape" presStyleLbl="alignNode1" presStyleIdx="2" presStyleCnt="11" custScaleX="116209" custLinFactNeighborX="-3298" custLinFactNeighborY="-50088"/>
      <dgm:spPr>
        <a:solidFill>
          <a:srgbClr val="00B050"/>
        </a:solidFill>
        <a:ln>
          <a:noFill/>
        </a:ln>
      </dgm:spPr>
    </dgm:pt>
    <dgm:pt modelId="{1DA2AA8B-A1C8-4CEF-BECC-282977F40094}" type="pres">
      <dgm:prSet presAssocID="{15662591-0BF3-49E1-B9A0-0D3FD8028D5D}" presName="ParentText" presStyleLbl="revTx" presStyleIdx="1" presStyleCnt="6" custScaleX="124467" custLinFactNeighborX="-639" custLinFactNeighborY="-39137">
        <dgm:presLayoutVars>
          <dgm:chMax val="0"/>
          <dgm:chPref val="0"/>
          <dgm:bulletEnabled val="1"/>
        </dgm:presLayoutVars>
      </dgm:prSet>
      <dgm:spPr/>
    </dgm:pt>
    <dgm:pt modelId="{09CD8788-9261-4D5D-BAFD-E8F3D8B22F26}" type="pres">
      <dgm:prSet presAssocID="{15662591-0BF3-49E1-B9A0-0D3FD8028D5D}" presName="Triangle" presStyleLbl="alignNode1" presStyleIdx="3" presStyleCnt="11" custLinFactY="-76713" custLinFactNeighborX="-5609" custLinFactNeighborY="-100000"/>
      <dgm:spPr>
        <a:solidFill>
          <a:srgbClr val="00B050"/>
        </a:solidFill>
        <a:ln>
          <a:noFill/>
        </a:ln>
      </dgm:spPr>
    </dgm:pt>
    <dgm:pt modelId="{B8C4085D-6994-4226-BDC5-CE58B5096567}" type="pres">
      <dgm:prSet presAssocID="{19C78146-AD9A-441E-937A-7E30E55F375E}" presName="sibTrans" presStyleCnt="0"/>
      <dgm:spPr/>
    </dgm:pt>
    <dgm:pt modelId="{4F091686-4E2C-412F-A11C-0BDDF1776BEC}" type="pres">
      <dgm:prSet presAssocID="{19C78146-AD9A-441E-937A-7E30E55F375E}" presName="space" presStyleCnt="0"/>
      <dgm:spPr/>
    </dgm:pt>
    <dgm:pt modelId="{9BF11BB5-2321-427E-8F6D-36F09EBE7001}" type="pres">
      <dgm:prSet presAssocID="{313A321F-F03B-45A8-88A1-A9E688071BC5}" presName="composite" presStyleCnt="0"/>
      <dgm:spPr/>
    </dgm:pt>
    <dgm:pt modelId="{94685656-0AA8-4D11-B035-64DE45ED1C30}" type="pres">
      <dgm:prSet presAssocID="{313A321F-F03B-45A8-88A1-A9E688071BC5}" presName="LShape" presStyleLbl="alignNode1" presStyleIdx="4" presStyleCnt="11" custLinFactNeighborX="-6267" custLinFactNeighborY="-58252"/>
      <dgm:spPr>
        <a:solidFill>
          <a:srgbClr val="00B050"/>
        </a:solidFill>
        <a:ln>
          <a:noFill/>
        </a:ln>
      </dgm:spPr>
    </dgm:pt>
    <dgm:pt modelId="{85D829E1-8705-457C-A5E6-A9AE27B96788}" type="pres">
      <dgm:prSet presAssocID="{313A321F-F03B-45A8-88A1-A9E688071BC5}" presName="ParentText" presStyleLbl="revTx" presStyleIdx="2" presStyleCnt="6" custScaleX="147338" custScaleY="126040" custLinFactNeighborX="13261" custLinFactNeighborY="-26428">
        <dgm:presLayoutVars>
          <dgm:chMax val="0"/>
          <dgm:chPref val="0"/>
          <dgm:bulletEnabled val="1"/>
        </dgm:presLayoutVars>
      </dgm:prSet>
      <dgm:spPr/>
    </dgm:pt>
    <dgm:pt modelId="{896CE51D-2363-4CF3-B20B-35AD5C23B04B}" type="pres">
      <dgm:prSet presAssocID="{313A321F-F03B-45A8-88A1-A9E688071BC5}" presName="Triangle" presStyleLbl="alignNode1" presStyleIdx="5" presStyleCnt="11" custLinFactY="-76713" custLinFactNeighborX="-5609" custLinFactNeighborY="-100000"/>
      <dgm:spPr>
        <a:solidFill>
          <a:srgbClr val="00B050"/>
        </a:solidFill>
        <a:ln>
          <a:noFill/>
        </a:ln>
      </dgm:spPr>
    </dgm:pt>
    <dgm:pt modelId="{2FEF0D18-3308-4CFC-86F7-8BA694E2E3C2}" type="pres">
      <dgm:prSet presAssocID="{7EE74777-9ABF-43C6-83DC-328EB2499C21}" presName="sibTrans" presStyleCnt="0"/>
      <dgm:spPr/>
    </dgm:pt>
    <dgm:pt modelId="{DED6B8F8-A93C-42A9-AA06-E32B58AECFD4}" type="pres">
      <dgm:prSet presAssocID="{7EE74777-9ABF-43C6-83DC-328EB2499C21}" presName="space" presStyleCnt="0"/>
      <dgm:spPr/>
    </dgm:pt>
    <dgm:pt modelId="{B5CBD451-C1AB-4677-9C8B-A8E74A0B5965}" type="pres">
      <dgm:prSet presAssocID="{C362C57D-F4A7-4B6A-890C-0EF6F9E9FC99}" presName="composite" presStyleCnt="0"/>
      <dgm:spPr/>
    </dgm:pt>
    <dgm:pt modelId="{41D685C6-3B2A-460C-83C3-92F4F28C45B7}" type="pres">
      <dgm:prSet presAssocID="{C362C57D-F4A7-4B6A-890C-0EF6F9E9FC99}" presName="LShape" presStyleLbl="alignNode1" presStyleIdx="6" presStyleCnt="11" custLinFactNeighborX="12871" custLinFactNeighborY="-50088"/>
      <dgm:spPr>
        <a:solidFill>
          <a:srgbClr val="00B050"/>
        </a:solidFill>
        <a:ln>
          <a:noFill/>
        </a:ln>
      </dgm:spPr>
    </dgm:pt>
    <dgm:pt modelId="{26C1F7D8-0671-4B6C-9BF1-F6DA3DA2E64C}" type="pres">
      <dgm:prSet presAssocID="{C362C57D-F4A7-4B6A-890C-0EF6F9E9FC99}" presName="ParentText" presStyleLbl="revTx" presStyleIdx="3" presStyleCnt="6" custScaleX="118073" custScaleY="96393" custLinFactNeighborX="22150" custLinFactNeighborY="-40992">
        <dgm:presLayoutVars>
          <dgm:chMax val="0"/>
          <dgm:chPref val="0"/>
          <dgm:bulletEnabled val="1"/>
        </dgm:presLayoutVars>
      </dgm:prSet>
      <dgm:spPr/>
    </dgm:pt>
    <dgm:pt modelId="{51EA85A2-70CA-40D4-AFD8-3EFF74AE49E9}" type="pres">
      <dgm:prSet presAssocID="{C362C57D-F4A7-4B6A-890C-0EF6F9E9FC99}" presName="Triangle" presStyleLbl="alignNode1" presStyleIdx="7" presStyleCnt="11" custLinFactY="-76713" custLinFactNeighborX="-5609" custLinFactNeighborY="-100000"/>
      <dgm:spPr>
        <a:solidFill>
          <a:srgbClr val="00B050"/>
        </a:solidFill>
        <a:ln>
          <a:noFill/>
        </a:ln>
      </dgm:spPr>
    </dgm:pt>
    <dgm:pt modelId="{9CEC5F45-6B29-4449-915E-2C8F5818EA48}" type="pres">
      <dgm:prSet presAssocID="{EF212711-7FA1-41A5-9CB3-5CC5EC2A20E0}" presName="sibTrans" presStyleCnt="0"/>
      <dgm:spPr/>
    </dgm:pt>
    <dgm:pt modelId="{8F2E9DE1-15E7-4D95-A1A3-1874B90E54EA}" type="pres">
      <dgm:prSet presAssocID="{EF212711-7FA1-41A5-9CB3-5CC5EC2A20E0}" presName="space" presStyleCnt="0"/>
      <dgm:spPr/>
    </dgm:pt>
    <dgm:pt modelId="{955E0F6C-1A9D-451B-919D-DA9CCE158B6B}" type="pres">
      <dgm:prSet presAssocID="{D553E320-309D-4127-B25E-F1B3FBFEFDEA}" presName="composite" presStyleCnt="0"/>
      <dgm:spPr/>
    </dgm:pt>
    <dgm:pt modelId="{DD24F0B2-6909-4060-8B9F-40183BA01B52}" type="pres">
      <dgm:prSet presAssocID="{D553E320-309D-4127-B25E-F1B3FBFEFDEA}" presName="LShape" presStyleLbl="alignNode1" presStyleIdx="8" presStyleCnt="11" custScaleX="90365" custLinFactNeighborX="7893" custLinFactNeighborY="-50088"/>
      <dgm:spPr>
        <a:solidFill>
          <a:srgbClr val="00B050"/>
        </a:solidFill>
        <a:ln>
          <a:noFill/>
        </a:ln>
      </dgm:spPr>
    </dgm:pt>
    <dgm:pt modelId="{D0EAC953-BD3A-4A4F-8D9A-C71D8E1C983E}" type="pres">
      <dgm:prSet presAssocID="{D553E320-309D-4127-B25E-F1B3FBFEFDEA}" presName="ParentText" presStyleLbl="revTx" presStyleIdx="4" presStyleCnt="6" custScaleX="116083" custScaleY="109988" custLinFactNeighborX="17773" custLinFactNeighborY="-38462">
        <dgm:presLayoutVars>
          <dgm:chMax val="0"/>
          <dgm:chPref val="0"/>
          <dgm:bulletEnabled val="1"/>
        </dgm:presLayoutVars>
      </dgm:prSet>
      <dgm:spPr/>
    </dgm:pt>
    <dgm:pt modelId="{DA88D1EE-C306-4CD9-BDD3-5FCF4F92A54A}" type="pres">
      <dgm:prSet presAssocID="{D553E320-309D-4127-B25E-F1B3FBFEFDEA}" presName="Triangle" presStyleLbl="alignNode1" presStyleIdx="9" presStyleCnt="11" custLinFactY="-76713" custLinFactNeighborX="-5609" custLinFactNeighborY="-100000"/>
      <dgm:spPr>
        <a:solidFill>
          <a:srgbClr val="00B050"/>
        </a:solidFill>
        <a:ln>
          <a:noFill/>
        </a:ln>
      </dgm:spPr>
    </dgm:pt>
    <dgm:pt modelId="{66842ED1-4065-42C2-8407-FB49EDB4F1A0}" type="pres">
      <dgm:prSet presAssocID="{1FA201FA-BB96-4E95-B6CF-146E01B785D8}" presName="sibTrans" presStyleCnt="0"/>
      <dgm:spPr/>
    </dgm:pt>
    <dgm:pt modelId="{3C68CF41-8138-4E5D-9DD6-FF4A36AAC7D4}" type="pres">
      <dgm:prSet presAssocID="{1FA201FA-BB96-4E95-B6CF-146E01B785D8}" presName="space" presStyleCnt="0"/>
      <dgm:spPr/>
    </dgm:pt>
    <dgm:pt modelId="{7F2CCB34-7943-411C-A056-134CA3D137EE}" type="pres">
      <dgm:prSet presAssocID="{363C139E-962B-47FF-9479-4E94A6B9F6DB}" presName="composite" presStyleCnt="0"/>
      <dgm:spPr/>
    </dgm:pt>
    <dgm:pt modelId="{7DAFA94E-471D-4301-A02A-E5996867B7C2}" type="pres">
      <dgm:prSet presAssocID="{363C139E-962B-47FF-9479-4E94A6B9F6DB}" presName="LShape" presStyleLbl="alignNode1" presStyleIdx="10" presStyleCnt="11" custScaleX="99743" custLinFactNeighborX="-956" custLinFactNeighborY="-50088"/>
      <dgm:spPr>
        <a:solidFill>
          <a:srgbClr val="00B050"/>
        </a:solidFill>
        <a:ln>
          <a:noFill/>
        </a:ln>
      </dgm:spPr>
    </dgm:pt>
    <dgm:pt modelId="{C7337862-1483-4B0D-B802-978446ADDC50}" type="pres">
      <dgm:prSet presAssocID="{363C139E-962B-47FF-9479-4E94A6B9F6DB}" presName="ParentText" presStyleLbl="revTx" presStyleIdx="5" presStyleCnt="6" custScaleX="107472" custLinFactNeighborX="4070" custLinFactNeighborY="-40498">
        <dgm:presLayoutVars>
          <dgm:chMax val="0"/>
          <dgm:chPref val="0"/>
          <dgm:bulletEnabled val="1"/>
        </dgm:presLayoutVars>
      </dgm:prSet>
      <dgm:spPr/>
    </dgm:pt>
  </dgm:ptLst>
  <dgm:cxnLst>
    <dgm:cxn modelId="{8CE88508-AE53-4C7B-9916-3BCABEC37013}" srcId="{B1C28BA5-73F6-4B86-AB8E-6C8FA1B54FAB}" destId="{313A321F-F03B-45A8-88A1-A9E688071BC5}" srcOrd="2" destOrd="0" parTransId="{9830DEEE-BC6B-42AF-ADFB-19ABE5836E74}" sibTransId="{7EE74777-9ABF-43C6-83DC-328EB2499C21}"/>
    <dgm:cxn modelId="{7F142616-D8B0-45DB-BDD4-852C9F0230E9}" srcId="{B1C28BA5-73F6-4B86-AB8E-6C8FA1B54FAB}" destId="{15662591-0BF3-49E1-B9A0-0D3FD8028D5D}" srcOrd="1" destOrd="0" parTransId="{D0EE4808-1CC3-4F4D-B177-B6E465F7C1EF}" sibTransId="{19C78146-AD9A-441E-937A-7E30E55F375E}"/>
    <dgm:cxn modelId="{02DCCF56-A707-4B8B-AFD8-37FCC818346F}" srcId="{B1C28BA5-73F6-4B86-AB8E-6C8FA1B54FAB}" destId="{363C139E-962B-47FF-9479-4E94A6B9F6DB}" srcOrd="5" destOrd="0" parTransId="{405E204B-9142-4F5B-BD9D-A6013882304D}" sibTransId="{AA9253BC-B798-4EC6-BB8E-163F38AED7B7}"/>
    <dgm:cxn modelId="{CE77D58A-E3AE-F347-96DA-386E8478EE9F}" type="presOf" srcId="{C362C57D-F4A7-4B6A-890C-0EF6F9E9FC99}" destId="{26C1F7D8-0671-4B6C-9BF1-F6DA3DA2E64C}" srcOrd="0" destOrd="0" presId="urn:microsoft.com/office/officeart/2009/3/layout/StepUpProcess"/>
    <dgm:cxn modelId="{019D348B-D9AD-4E61-A933-8DB036A8A632}" srcId="{B1C28BA5-73F6-4B86-AB8E-6C8FA1B54FAB}" destId="{D553E320-309D-4127-B25E-F1B3FBFEFDEA}" srcOrd="4" destOrd="0" parTransId="{A38021AE-ABF1-4545-ACA6-A711D00D7D99}" sibTransId="{1FA201FA-BB96-4E95-B6CF-146E01B785D8}"/>
    <dgm:cxn modelId="{EDBA1692-DFC8-41CC-AA9A-C5172AE9911E}" srcId="{B1C28BA5-73F6-4B86-AB8E-6C8FA1B54FAB}" destId="{EE3EEB29-6476-4E74-9E0F-BAE617D581BD}" srcOrd="0" destOrd="0" parTransId="{0A87DE0D-3239-44F7-9E36-5647D147E8DC}" sibTransId="{6816DDC1-6337-47DD-93D0-3EF5206E6EBA}"/>
    <dgm:cxn modelId="{1A238895-9BD2-4CD1-A62A-AB2AEBA8B9CD}" srcId="{B1C28BA5-73F6-4B86-AB8E-6C8FA1B54FAB}" destId="{C362C57D-F4A7-4B6A-890C-0EF6F9E9FC99}" srcOrd="3" destOrd="0" parTransId="{D2CA4E55-2670-4B3B-AB0F-6AD7F6FC1379}" sibTransId="{EF212711-7FA1-41A5-9CB3-5CC5EC2A20E0}"/>
    <dgm:cxn modelId="{64F2AF95-30F8-354D-917F-63B4CF72C5DD}" type="presOf" srcId="{B1C28BA5-73F6-4B86-AB8E-6C8FA1B54FAB}" destId="{9B2AE469-7FBA-445C-AE3F-848C6638E791}" srcOrd="0" destOrd="0" presId="urn:microsoft.com/office/officeart/2009/3/layout/StepUpProcess"/>
    <dgm:cxn modelId="{FCB815AD-20C1-D34F-A368-C5BAB5B8E4B1}" type="presOf" srcId="{EE3EEB29-6476-4E74-9E0F-BAE617D581BD}" destId="{A0577867-7D79-4750-BA38-D56A7F188CD7}" srcOrd="0" destOrd="0" presId="urn:microsoft.com/office/officeart/2009/3/layout/StepUpProcess"/>
    <dgm:cxn modelId="{8B0FB5B3-3C4C-DC4A-9C6B-4B9C0E093270}" type="presOf" srcId="{15662591-0BF3-49E1-B9A0-0D3FD8028D5D}" destId="{1DA2AA8B-A1C8-4CEF-BECC-282977F40094}" srcOrd="0" destOrd="0" presId="urn:microsoft.com/office/officeart/2009/3/layout/StepUpProcess"/>
    <dgm:cxn modelId="{2C5973B6-0ADD-8E44-87BF-FB4948575FF2}" type="presOf" srcId="{363C139E-962B-47FF-9479-4E94A6B9F6DB}" destId="{C7337862-1483-4B0D-B802-978446ADDC50}" srcOrd="0" destOrd="0" presId="urn:microsoft.com/office/officeart/2009/3/layout/StepUpProcess"/>
    <dgm:cxn modelId="{B17D19CF-7272-1C45-A008-A2013F55A5ED}" type="presOf" srcId="{313A321F-F03B-45A8-88A1-A9E688071BC5}" destId="{85D829E1-8705-457C-A5E6-A9AE27B96788}" srcOrd="0" destOrd="0" presId="urn:microsoft.com/office/officeart/2009/3/layout/StepUpProcess"/>
    <dgm:cxn modelId="{88135FEF-FB09-8B44-9BA5-B394B70E6D09}" type="presOf" srcId="{D553E320-309D-4127-B25E-F1B3FBFEFDEA}" destId="{D0EAC953-BD3A-4A4F-8D9A-C71D8E1C983E}" srcOrd="0" destOrd="0" presId="urn:microsoft.com/office/officeart/2009/3/layout/StepUpProcess"/>
    <dgm:cxn modelId="{63DCBA9A-CB0E-D94A-AB52-59BC3B164D2B}" type="presParOf" srcId="{9B2AE469-7FBA-445C-AE3F-848C6638E791}" destId="{174F2646-F3AA-48A9-BD5C-F30A92FCBE87}" srcOrd="0" destOrd="0" presId="urn:microsoft.com/office/officeart/2009/3/layout/StepUpProcess"/>
    <dgm:cxn modelId="{962A7788-4E28-E247-9937-AD6252F33ADD}" type="presParOf" srcId="{174F2646-F3AA-48A9-BD5C-F30A92FCBE87}" destId="{7E2B2DA5-CA37-4F6A-87B1-4CE2CCD06253}" srcOrd="0" destOrd="0" presId="urn:microsoft.com/office/officeart/2009/3/layout/StepUpProcess"/>
    <dgm:cxn modelId="{60768BCE-0761-F448-A54A-61FB5B9BFFD1}" type="presParOf" srcId="{174F2646-F3AA-48A9-BD5C-F30A92FCBE87}" destId="{A0577867-7D79-4750-BA38-D56A7F188CD7}" srcOrd="1" destOrd="0" presId="urn:microsoft.com/office/officeart/2009/3/layout/StepUpProcess"/>
    <dgm:cxn modelId="{C859CAAC-E4F5-EA4D-958C-2ACD3CC4FA05}" type="presParOf" srcId="{174F2646-F3AA-48A9-BD5C-F30A92FCBE87}" destId="{603157AA-588F-492D-8D31-DB93B7AD5801}" srcOrd="2" destOrd="0" presId="urn:microsoft.com/office/officeart/2009/3/layout/StepUpProcess"/>
    <dgm:cxn modelId="{5DF0F51C-DD6F-4B47-8A9D-CDDD9EC7CA49}" type="presParOf" srcId="{9B2AE469-7FBA-445C-AE3F-848C6638E791}" destId="{7E04405D-22CA-4B56-9409-38BBCB5E0F52}" srcOrd="1" destOrd="0" presId="urn:microsoft.com/office/officeart/2009/3/layout/StepUpProcess"/>
    <dgm:cxn modelId="{035774C5-DC0E-694A-8348-9B98C3F333E1}" type="presParOf" srcId="{7E04405D-22CA-4B56-9409-38BBCB5E0F52}" destId="{788BF415-8764-4319-8274-404600AC4D63}" srcOrd="0" destOrd="0" presId="urn:microsoft.com/office/officeart/2009/3/layout/StepUpProcess"/>
    <dgm:cxn modelId="{39DF7588-F96E-5E4E-89A5-0B9A83AEC0D6}" type="presParOf" srcId="{9B2AE469-7FBA-445C-AE3F-848C6638E791}" destId="{BEA7607D-7A90-48B8-A834-4A718983A8F1}" srcOrd="2" destOrd="0" presId="urn:microsoft.com/office/officeart/2009/3/layout/StepUpProcess"/>
    <dgm:cxn modelId="{7BC6E34C-5ED7-BD4A-9B45-69CFA7B5D2EC}" type="presParOf" srcId="{BEA7607D-7A90-48B8-A834-4A718983A8F1}" destId="{15458C63-7181-4334-941F-40E0F70E0AEF}" srcOrd="0" destOrd="0" presId="urn:microsoft.com/office/officeart/2009/3/layout/StepUpProcess"/>
    <dgm:cxn modelId="{58A59B01-1CE8-604C-9ADE-8CCC0AC6B406}" type="presParOf" srcId="{BEA7607D-7A90-48B8-A834-4A718983A8F1}" destId="{1DA2AA8B-A1C8-4CEF-BECC-282977F40094}" srcOrd="1" destOrd="0" presId="urn:microsoft.com/office/officeart/2009/3/layout/StepUpProcess"/>
    <dgm:cxn modelId="{3029B620-029A-7C4C-9081-E8CC8B7CF131}" type="presParOf" srcId="{BEA7607D-7A90-48B8-A834-4A718983A8F1}" destId="{09CD8788-9261-4D5D-BAFD-E8F3D8B22F26}" srcOrd="2" destOrd="0" presId="urn:microsoft.com/office/officeart/2009/3/layout/StepUpProcess"/>
    <dgm:cxn modelId="{DDCC8AE7-70D5-7248-825F-97C5B19F76B7}" type="presParOf" srcId="{9B2AE469-7FBA-445C-AE3F-848C6638E791}" destId="{B8C4085D-6994-4226-BDC5-CE58B5096567}" srcOrd="3" destOrd="0" presId="urn:microsoft.com/office/officeart/2009/3/layout/StepUpProcess"/>
    <dgm:cxn modelId="{1E4F8696-FA4E-5E42-BEC0-2B416D404503}" type="presParOf" srcId="{B8C4085D-6994-4226-BDC5-CE58B5096567}" destId="{4F091686-4E2C-412F-A11C-0BDDF1776BEC}" srcOrd="0" destOrd="0" presId="urn:microsoft.com/office/officeart/2009/3/layout/StepUpProcess"/>
    <dgm:cxn modelId="{44A475FE-7459-4F4F-87B2-5373E5526B1E}" type="presParOf" srcId="{9B2AE469-7FBA-445C-AE3F-848C6638E791}" destId="{9BF11BB5-2321-427E-8F6D-36F09EBE7001}" srcOrd="4" destOrd="0" presId="urn:microsoft.com/office/officeart/2009/3/layout/StepUpProcess"/>
    <dgm:cxn modelId="{471B494C-025A-1845-87A4-5DC72EECE3A5}" type="presParOf" srcId="{9BF11BB5-2321-427E-8F6D-36F09EBE7001}" destId="{94685656-0AA8-4D11-B035-64DE45ED1C30}" srcOrd="0" destOrd="0" presId="urn:microsoft.com/office/officeart/2009/3/layout/StepUpProcess"/>
    <dgm:cxn modelId="{124D315F-4409-0547-B858-8A67CF3D938D}" type="presParOf" srcId="{9BF11BB5-2321-427E-8F6D-36F09EBE7001}" destId="{85D829E1-8705-457C-A5E6-A9AE27B96788}" srcOrd="1" destOrd="0" presId="urn:microsoft.com/office/officeart/2009/3/layout/StepUpProcess"/>
    <dgm:cxn modelId="{A9AC5FCA-A162-0B47-B243-BD87E7A56DCA}" type="presParOf" srcId="{9BF11BB5-2321-427E-8F6D-36F09EBE7001}" destId="{896CE51D-2363-4CF3-B20B-35AD5C23B04B}" srcOrd="2" destOrd="0" presId="urn:microsoft.com/office/officeart/2009/3/layout/StepUpProcess"/>
    <dgm:cxn modelId="{C38E8DDB-2837-AF45-9F79-738C5ED0EA90}" type="presParOf" srcId="{9B2AE469-7FBA-445C-AE3F-848C6638E791}" destId="{2FEF0D18-3308-4CFC-86F7-8BA694E2E3C2}" srcOrd="5" destOrd="0" presId="urn:microsoft.com/office/officeart/2009/3/layout/StepUpProcess"/>
    <dgm:cxn modelId="{76249BB0-B95B-6B4D-920E-B2F1E15BF902}" type="presParOf" srcId="{2FEF0D18-3308-4CFC-86F7-8BA694E2E3C2}" destId="{DED6B8F8-A93C-42A9-AA06-E32B58AECFD4}" srcOrd="0" destOrd="0" presId="urn:microsoft.com/office/officeart/2009/3/layout/StepUpProcess"/>
    <dgm:cxn modelId="{0B5734CA-FB40-2E49-9E2C-5DE7F0400182}" type="presParOf" srcId="{9B2AE469-7FBA-445C-AE3F-848C6638E791}" destId="{B5CBD451-C1AB-4677-9C8B-A8E74A0B5965}" srcOrd="6" destOrd="0" presId="urn:microsoft.com/office/officeart/2009/3/layout/StepUpProcess"/>
    <dgm:cxn modelId="{BCA4669F-B092-EA4D-80B0-DC8E76F5F118}" type="presParOf" srcId="{B5CBD451-C1AB-4677-9C8B-A8E74A0B5965}" destId="{41D685C6-3B2A-460C-83C3-92F4F28C45B7}" srcOrd="0" destOrd="0" presId="urn:microsoft.com/office/officeart/2009/3/layout/StepUpProcess"/>
    <dgm:cxn modelId="{8675C232-5658-5C41-937D-756659500199}" type="presParOf" srcId="{B5CBD451-C1AB-4677-9C8B-A8E74A0B5965}" destId="{26C1F7D8-0671-4B6C-9BF1-F6DA3DA2E64C}" srcOrd="1" destOrd="0" presId="urn:microsoft.com/office/officeart/2009/3/layout/StepUpProcess"/>
    <dgm:cxn modelId="{6292CB14-E423-7245-8106-582A79813694}" type="presParOf" srcId="{B5CBD451-C1AB-4677-9C8B-A8E74A0B5965}" destId="{51EA85A2-70CA-40D4-AFD8-3EFF74AE49E9}" srcOrd="2" destOrd="0" presId="urn:microsoft.com/office/officeart/2009/3/layout/StepUpProcess"/>
    <dgm:cxn modelId="{ADEDDAF3-2C11-BD47-B781-167E236DE432}" type="presParOf" srcId="{9B2AE469-7FBA-445C-AE3F-848C6638E791}" destId="{9CEC5F45-6B29-4449-915E-2C8F5818EA48}" srcOrd="7" destOrd="0" presId="urn:microsoft.com/office/officeart/2009/3/layout/StepUpProcess"/>
    <dgm:cxn modelId="{F6C52CB7-4637-BC44-94C5-38ED2419CAF8}" type="presParOf" srcId="{9CEC5F45-6B29-4449-915E-2C8F5818EA48}" destId="{8F2E9DE1-15E7-4D95-A1A3-1874B90E54EA}" srcOrd="0" destOrd="0" presId="urn:microsoft.com/office/officeart/2009/3/layout/StepUpProcess"/>
    <dgm:cxn modelId="{EBB2CDFC-9580-AA46-BB8B-ACC5D3FAEF23}" type="presParOf" srcId="{9B2AE469-7FBA-445C-AE3F-848C6638E791}" destId="{955E0F6C-1A9D-451B-919D-DA9CCE158B6B}" srcOrd="8" destOrd="0" presId="urn:microsoft.com/office/officeart/2009/3/layout/StepUpProcess"/>
    <dgm:cxn modelId="{DB119C27-E3DD-A44B-ADFF-5D2FA9D0CCFE}" type="presParOf" srcId="{955E0F6C-1A9D-451B-919D-DA9CCE158B6B}" destId="{DD24F0B2-6909-4060-8B9F-40183BA01B52}" srcOrd="0" destOrd="0" presId="urn:microsoft.com/office/officeart/2009/3/layout/StepUpProcess"/>
    <dgm:cxn modelId="{323615F3-FA18-D84E-9794-8000A07C14CF}" type="presParOf" srcId="{955E0F6C-1A9D-451B-919D-DA9CCE158B6B}" destId="{D0EAC953-BD3A-4A4F-8D9A-C71D8E1C983E}" srcOrd="1" destOrd="0" presId="urn:microsoft.com/office/officeart/2009/3/layout/StepUpProcess"/>
    <dgm:cxn modelId="{3AFE8F18-83F6-8642-93C5-4312252D04DD}" type="presParOf" srcId="{955E0F6C-1A9D-451B-919D-DA9CCE158B6B}" destId="{DA88D1EE-C306-4CD9-BDD3-5FCF4F92A54A}" srcOrd="2" destOrd="0" presId="urn:microsoft.com/office/officeart/2009/3/layout/StepUpProcess"/>
    <dgm:cxn modelId="{5095186E-8751-A443-92B2-4FE439ABC912}" type="presParOf" srcId="{9B2AE469-7FBA-445C-AE3F-848C6638E791}" destId="{66842ED1-4065-42C2-8407-FB49EDB4F1A0}" srcOrd="9" destOrd="0" presId="urn:microsoft.com/office/officeart/2009/3/layout/StepUpProcess"/>
    <dgm:cxn modelId="{10D872D1-EB2E-EF44-8607-8BEBEA8BFB22}" type="presParOf" srcId="{66842ED1-4065-42C2-8407-FB49EDB4F1A0}" destId="{3C68CF41-8138-4E5D-9DD6-FF4A36AAC7D4}" srcOrd="0" destOrd="0" presId="urn:microsoft.com/office/officeart/2009/3/layout/StepUpProcess"/>
    <dgm:cxn modelId="{55749E16-A88C-8446-9F06-E5EF0A83C12C}" type="presParOf" srcId="{9B2AE469-7FBA-445C-AE3F-848C6638E791}" destId="{7F2CCB34-7943-411C-A056-134CA3D137EE}" srcOrd="10" destOrd="0" presId="urn:microsoft.com/office/officeart/2009/3/layout/StepUpProcess"/>
    <dgm:cxn modelId="{D935B3FC-890F-D948-B2DD-56EA957DFE8D}" type="presParOf" srcId="{7F2CCB34-7943-411C-A056-134CA3D137EE}" destId="{7DAFA94E-471D-4301-A02A-E5996867B7C2}" srcOrd="0" destOrd="0" presId="urn:microsoft.com/office/officeart/2009/3/layout/StepUpProcess"/>
    <dgm:cxn modelId="{999DE96A-C2DE-274D-9EAE-7841AE163313}" type="presParOf" srcId="{7F2CCB34-7943-411C-A056-134CA3D137EE}" destId="{C7337862-1483-4B0D-B802-978446ADDC50}"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C28BA5-73F6-4B86-AB8E-6C8FA1B54FAB}"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EE3EEB29-6476-4E74-9E0F-BAE617D581BD}">
      <dgm:prSet phldrT="[Text]" custT="1"/>
      <dgm:spPr/>
      <dgm:t>
        <a:bodyPr/>
        <a:lstStyle/>
        <a:p>
          <a:r>
            <a:rPr lang="en-US" sz="1800" dirty="0">
              <a:latin typeface="Calibri" panose="020F0502020204030204" pitchFamily="34" charset="0"/>
              <a:cs typeface="Calibri" panose="020F0502020204030204" pitchFamily="34" charset="0"/>
            </a:rPr>
            <a:t>Tasks are well-defined involving use of only one function within a generic interface. </a:t>
          </a:r>
        </a:p>
      </dgm:t>
    </dgm:pt>
    <dgm:pt modelId="{0A87DE0D-3239-44F7-9E36-5647D147E8DC}" type="parTrans" cxnId="{EDBA1692-DFC8-41CC-AA9A-C5172AE9911E}">
      <dgm:prSet/>
      <dgm:spPr/>
      <dgm:t>
        <a:bodyPr/>
        <a:lstStyle/>
        <a:p>
          <a:endParaRPr lang="en-US"/>
        </a:p>
      </dgm:t>
    </dgm:pt>
    <dgm:pt modelId="{6816DDC1-6337-47DD-93D0-3EF5206E6EBA}" type="sibTrans" cxnId="{EDBA1692-DFC8-41CC-AA9A-C5172AE9911E}">
      <dgm:prSet/>
      <dgm:spPr/>
      <dgm:t>
        <a:bodyPr/>
        <a:lstStyle/>
        <a:p>
          <a:endParaRPr lang="en-US"/>
        </a:p>
      </dgm:t>
    </dgm:pt>
    <dgm:pt modelId="{15662591-0BF3-49E1-B9A0-0D3FD8028D5D}">
      <dgm:prSet phldrT="[Text]" custT="1"/>
      <dgm:spPr/>
      <dgm:t>
        <a:bodyPr/>
        <a:lstStyle/>
        <a:p>
          <a:r>
            <a:rPr lang="en-US" sz="1800" dirty="0">
              <a:latin typeface="Calibri" panose="020F0502020204030204" pitchFamily="34" charset="0"/>
              <a:cs typeface="Calibri" panose="020F0502020204030204" pitchFamily="34" charset="0"/>
            </a:rPr>
            <a:t>Tasks require little or no navigation, and only a few steps to access information for solving the problem. There are few monitoring demands.</a:t>
          </a:r>
        </a:p>
      </dgm:t>
    </dgm:pt>
    <dgm:pt modelId="{D0EE4808-1CC3-4F4D-B177-B6E465F7C1EF}" type="parTrans" cxnId="{7F142616-D8B0-45DB-BDD4-852C9F0230E9}">
      <dgm:prSet/>
      <dgm:spPr/>
      <dgm:t>
        <a:bodyPr/>
        <a:lstStyle/>
        <a:p>
          <a:endParaRPr lang="en-US"/>
        </a:p>
      </dgm:t>
    </dgm:pt>
    <dgm:pt modelId="{19C78146-AD9A-441E-937A-7E30E55F375E}" type="sibTrans" cxnId="{7F142616-D8B0-45DB-BDD4-852C9F0230E9}">
      <dgm:prSet/>
      <dgm:spPr/>
      <dgm:t>
        <a:bodyPr/>
        <a:lstStyle/>
        <a:p>
          <a:endParaRPr lang="en-US"/>
        </a:p>
      </dgm:t>
    </dgm:pt>
    <dgm:pt modelId="{313A321F-F03B-45A8-88A1-A9E688071BC5}">
      <dgm:prSet phldrT="[Text]" custT="1"/>
      <dgm:spPr/>
      <dgm:t>
        <a:bodyPr/>
        <a:lstStyle/>
        <a:p>
          <a:r>
            <a:rPr lang="en-US" sz="1800" dirty="0">
              <a:latin typeface="Calibri" panose="020F0502020204030204" pitchFamily="34" charset="0"/>
              <a:cs typeface="Calibri" panose="020F0502020204030204" pitchFamily="34" charset="0"/>
            </a:rPr>
            <a:t>Tasks require some navigation across pages and applications for  solving the problem. Evaluating the relevance, some integration and inferential reasoning may be needed.</a:t>
          </a:r>
        </a:p>
      </dgm:t>
    </dgm:pt>
    <dgm:pt modelId="{9830DEEE-BC6B-42AF-ADFB-19ABE5836E74}" type="parTrans" cxnId="{8CE88508-AE53-4C7B-9916-3BCABEC37013}">
      <dgm:prSet/>
      <dgm:spPr/>
      <dgm:t>
        <a:bodyPr/>
        <a:lstStyle/>
        <a:p>
          <a:endParaRPr lang="en-US"/>
        </a:p>
      </dgm:t>
    </dgm:pt>
    <dgm:pt modelId="{7EE74777-9ABF-43C6-83DC-328EB2499C21}" type="sibTrans" cxnId="{8CE88508-AE53-4C7B-9916-3BCABEC37013}">
      <dgm:prSet/>
      <dgm:spPr/>
      <dgm:t>
        <a:bodyPr/>
        <a:lstStyle/>
        <a:p>
          <a:endParaRPr lang="en-US"/>
        </a:p>
      </dgm:t>
    </dgm:pt>
    <dgm:pt modelId="{C362C57D-F4A7-4B6A-890C-0EF6F9E9FC99}">
      <dgm:prSet custT="1"/>
      <dgm:spPr/>
      <dgm:t>
        <a:bodyPr/>
        <a:lstStyle/>
        <a:p>
          <a:r>
            <a:rPr lang="en-US" sz="1800" dirty="0">
              <a:latin typeface="Calibri" panose="020F0502020204030204" pitchFamily="34" charset="0"/>
              <a:cs typeface="Calibri" panose="020F0502020204030204" pitchFamily="34" charset="0"/>
            </a:rPr>
            <a:t>Task may involve multiple steps and operators, navigation across pages and applications.  There are typically high monitoring demands, and evaluation of  relevance and reliability of information. </a:t>
          </a:r>
        </a:p>
      </dgm:t>
    </dgm:pt>
    <dgm:pt modelId="{D2CA4E55-2670-4B3B-AB0F-6AD7F6FC1379}" type="parTrans" cxnId="{1A238895-9BD2-4CD1-A62A-AB2AEBA8B9CD}">
      <dgm:prSet/>
      <dgm:spPr/>
      <dgm:t>
        <a:bodyPr/>
        <a:lstStyle/>
        <a:p>
          <a:endParaRPr lang="en-US"/>
        </a:p>
      </dgm:t>
    </dgm:pt>
    <dgm:pt modelId="{EF212711-7FA1-41A5-9CB3-5CC5EC2A20E0}" type="sibTrans" cxnId="{1A238895-9BD2-4CD1-A62A-AB2AEBA8B9CD}">
      <dgm:prSet/>
      <dgm:spPr/>
      <dgm:t>
        <a:bodyPr/>
        <a:lstStyle/>
        <a:p>
          <a:endParaRPr lang="en-US"/>
        </a:p>
      </dgm:t>
    </dgm:pt>
    <dgm:pt modelId="{9B2AE469-7FBA-445C-AE3F-848C6638E791}" type="pres">
      <dgm:prSet presAssocID="{B1C28BA5-73F6-4B86-AB8E-6C8FA1B54FAB}" presName="rootnode" presStyleCnt="0">
        <dgm:presLayoutVars>
          <dgm:chMax/>
          <dgm:chPref/>
          <dgm:dir/>
          <dgm:animLvl val="lvl"/>
        </dgm:presLayoutVars>
      </dgm:prSet>
      <dgm:spPr/>
    </dgm:pt>
    <dgm:pt modelId="{174F2646-F3AA-48A9-BD5C-F30A92FCBE87}" type="pres">
      <dgm:prSet presAssocID="{EE3EEB29-6476-4E74-9E0F-BAE617D581BD}" presName="composite" presStyleCnt="0"/>
      <dgm:spPr/>
    </dgm:pt>
    <dgm:pt modelId="{7E2B2DA5-CA37-4F6A-87B1-4CE2CCD06253}" type="pres">
      <dgm:prSet presAssocID="{EE3EEB29-6476-4E74-9E0F-BAE617D581BD}" presName="LShape" presStyleLbl="alignNode1" presStyleIdx="0" presStyleCnt="7" custLinFactNeighborX="1626" custLinFactNeighborY="-23612"/>
      <dgm:spPr>
        <a:solidFill>
          <a:srgbClr val="7030A0"/>
        </a:solidFill>
        <a:ln>
          <a:solidFill>
            <a:srgbClr val="7030A0"/>
          </a:solidFill>
        </a:ln>
      </dgm:spPr>
    </dgm:pt>
    <dgm:pt modelId="{A0577867-7D79-4750-BA38-D56A7F188CD7}" type="pres">
      <dgm:prSet presAssocID="{EE3EEB29-6476-4E74-9E0F-BAE617D581BD}" presName="ParentText" presStyleLbl="revTx" presStyleIdx="0" presStyleCnt="4" custScaleX="91026" custLinFactNeighborX="-182" custLinFactNeighborY="-14263">
        <dgm:presLayoutVars>
          <dgm:chMax val="0"/>
          <dgm:chPref val="0"/>
          <dgm:bulletEnabled val="1"/>
        </dgm:presLayoutVars>
      </dgm:prSet>
      <dgm:spPr/>
    </dgm:pt>
    <dgm:pt modelId="{603157AA-588F-492D-8D31-DB93B7AD5801}" type="pres">
      <dgm:prSet presAssocID="{EE3EEB29-6476-4E74-9E0F-BAE617D581BD}" presName="Triangle" presStyleLbl="alignNode1" presStyleIdx="1" presStyleCnt="7" custLinFactNeighborX="9546" custLinFactNeighborY="-83304"/>
      <dgm:spPr>
        <a:solidFill>
          <a:srgbClr val="7030A0"/>
        </a:solidFill>
        <a:ln>
          <a:solidFill>
            <a:srgbClr val="7030A0"/>
          </a:solidFill>
        </a:ln>
      </dgm:spPr>
    </dgm:pt>
    <dgm:pt modelId="{7E04405D-22CA-4B56-9409-38BBCB5E0F52}" type="pres">
      <dgm:prSet presAssocID="{6816DDC1-6337-47DD-93D0-3EF5206E6EBA}" presName="sibTrans" presStyleCnt="0"/>
      <dgm:spPr/>
    </dgm:pt>
    <dgm:pt modelId="{788BF415-8764-4319-8274-404600AC4D63}" type="pres">
      <dgm:prSet presAssocID="{6816DDC1-6337-47DD-93D0-3EF5206E6EBA}" presName="space" presStyleCnt="0"/>
      <dgm:spPr/>
    </dgm:pt>
    <dgm:pt modelId="{BEA7607D-7A90-48B8-A834-4A718983A8F1}" type="pres">
      <dgm:prSet presAssocID="{15662591-0BF3-49E1-B9A0-0D3FD8028D5D}" presName="composite" presStyleCnt="0"/>
      <dgm:spPr/>
    </dgm:pt>
    <dgm:pt modelId="{15458C63-7181-4334-941F-40E0F70E0AEF}" type="pres">
      <dgm:prSet presAssocID="{15662591-0BF3-49E1-B9A0-0D3FD8028D5D}" presName="LShape" presStyleLbl="alignNode1" presStyleIdx="2" presStyleCnt="7" custLinFactNeighborX="1626" custLinFactNeighborY="-23612"/>
      <dgm:spPr>
        <a:solidFill>
          <a:srgbClr val="7030A0"/>
        </a:solidFill>
        <a:ln>
          <a:solidFill>
            <a:srgbClr val="7030A0"/>
          </a:solidFill>
        </a:ln>
      </dgm:spPr>
    </dgm:pt>
    <dgm:pt modelId="{1DA2AA8B-A1C8-4CEF-BECC-282977F40094}" type="pres">
      <dgm:prSet presAssocID="{15662591-0BF3-49E1-B9A0-0D3FD8028D5D}" presName="ParentText" presStyleLbl="revTx" presStyleIdx="1" presStyleCnt="4" custLinFactNeighborX="1801" custLinFactNeighborY="-17931">
        <dgm:presLayoutVars>
          <dgm:chMax val="0"/>
          <dgm:chPref val="0"/>
          <dgm:bulletEnabled val="1"/>
        </dgm:presLayoutVars>
      </dgm:prSet>
      <dgm:spPr/>
    </dgm:pt>
    <dgm:pt modelId="{09CD8788-9261-4D5D-BAFD-E8F3D8B22F26}" type="pres">
      <dgm:prSet presAssocID="{15662591-0BF3-49E1-B9A0-0D3FD8028D5D}" presName="Triangle" presStyleLbl="alignNode1" presStyleIdx="3" presStyleCnt="7" custLinFactNeighborX="9546" custLinFactNeighborY="-83304"/>
      <dgm:spPr>
        <a:solidFill>
          <a:srgbClr val="7030A0"/>
        </a:solidFill>
        <a:ln>
          <a:solidFill>
            <a:srgbClr val="7030A0"/>
          </a:solidFill>
        </a:ln>
      </dgm:spPr>
    </dgm:pt>
    <dgm:pt modelId="{B8C4085D-6994-4226-BDC5-CE58B5096567}" type="pres">
      <dgm:prSet presAssocID="{19C78146-AD9A-441E-937A-7E30E55F375E}" presName="sibTrans" presStyleCnt="0"/>
      <dgm:spPr/>
    </dgm:pt>
    <dgm:pt modelId="{4F091686-4E2C-412F-A11C-0BDDF1776BEC}" type="pres">
      <dgm:prSet presAssocID="{19C78146-AD9A-441E-937A-7E30E55F375E}" presName="space" presStyleCnt="0"/>
      <dgm:spPr/>
    </dgm:pt>
    <dgm:pt modelId="{9BF11BB5-2321-427E-8F6D-36F09EBE7001}" type="pres">
      <dgm:prSet presAssocID="{313A321F-F03B-45A8-88A1-A9E688071BC5}" presName="composite" presStyleCnt="0"/>
      <dgm:spPr/>
    </dgm:pt>
    <dgm:pt modelId="{94685656-0AA8-4D11-B035-64DE45ED1C30}" type="pres">
      <dgm:prSet presAssocID="{313A321F-F03B-45A8-88A1-A9E688071BC5}" presName="LShape" presStyleLbl="alignNode1" presStyleIdx="4" presStyleCnt="7" custLinFactNeighborX="1626" custLinFactNeighborY="-23612"/>
      <dgm:spPr>
        <a:solidFill>
          <a:srgbClr val="7030A0"/>
        </a:solidFill>
        <a:ln>
          <a:solidFill>
            <a:srgbClr val="7030A0"/>
          </a:solidFill>
        </a:ln>
      </dgm:spPr>
    </dgm:pt>
    <dgm:pt modelId="{85D829E1-8705-457C-A5E6-A9AE27B96788}" type="pres">
      <dgm:prSet presAssocID="{313A321F-F03B-45A8-88A1-A9E688071BC5}" presName="ParentText" presStyleLbl="revTx" presStyleIdx="2" presStyleCnt="4" custScaleX="106687" custLinFactNeighborX="1801" custLinFactNeighborY="-17931">
        <dgm:presLayoutVars>
          <dgm:chMax val="0"/>
          <dgm:chPref val="0"/>
          <dgm:bulletEnabled val="1"/>
        </dgm:presLayoutVars>
      </dgm:prSet>
      <dgm:spPr/>
    </dgm:pt>
    <dgm:pt modelId="{896CE51D-2363-4CF3-B20B-35AD5C23B04B}" type="pres">
      <dgm:prSet presAssocID="{313A321F-F03B-45A8-88A1-A9E688071BC5}" presName="Triangle" presStyleLbl="alignNode1" presStyleIdx="5" presStyleCnt="7" custLinFactNeighborX="9546" custLinFactNeighborY="-83304"/>
      <dgm:spPr>
        <a:solidFill>
          <a:srgbClr val="7030A0"/>
        </a:solidFill>
        <a:ln>
          <a:solidFill>
            <a:srgbClr val="7030A0"/>
          </a:solidFill>
        </a:ln>
      </dgm:spPr>
    </dgm:pt>
    <dgm:pt modelId="{2FEF0D18-3308-4CFC-86F7-8BA694E2E3C2}" type="pres">
      <dgm:prSet presAssocID="{7EE74777-9ABF-43C6-83DC-328EB2499C21}" presName="sibTrans" presStyleCnt="0"/>
      <dgm:spPr/>
    </dgm:pt>
    <dgm:pt modelId="{DED6B8F8-A93C-42A9-AA06-E32B58AECFD4}" type="pres">
      <dgm:prSet presAssocID="{7EE74777-9ABF-43C6-83DC-328EB2499C21}" presName="space" presStyleCnt="0"/>
      <dgm:spPr/>
    </dgm:pt>
    <dgm:pt modelId="{B5CBD451-C1AB-4677-9C8B-A8E74A0B5965}" type="pres">
      <dgm:prSet presAssocID="{C362C57D-F4A7-4B6A-890C-0EF6F9E9FC99}" presName="composite" presStyleCnt="0"/>
      <dgm:spPr/>
    </dgm:pt>
    <dgm:pt modelId="{41D685C6-3B2A-460C-83C3-92F4F28C45B7}" type="pres">
      <dgm:prSet presAssocID="{C362C57D-F4A7-4B6A-890C-0EF6F9E9FC99}" presName="LShape" presStyleLbl="alignNode1" presStyleIdx="6" presStyleCnt="7" custLinFactNeighborX="1626" custLinFactNeighborY="-23612"/>
      <dgm:spPr>
        <a:solidFill>
          <a:srgbClr val="7030A0"/>
        </a:solidFill>
        <a:ln>
          <a:solidFill>
            <a:srgbClr val="7030A0"/>
          </a:solidFill>
        </a:ln>
      </dgm:spPr>
    </dgm:pt>
    <dgm:pt modelId="{26C1F7D8-0671-4B6C-9BF1-F6DA3DA2E64C}" type="pres">
      <dgm:prSet presAssocID="{C362C57D-F4A7-4B6A-890C-0EF6F9E9FC99}" presName="ParentText" presStyleLbl="revTx" presStyleIdx="3" presStyleCnt="4" custScaleX="102988" custLinFactNeighborX="1801" custLinFactNeighborY="-17931">
        <dgm:presLayoutVars>
          <dgm:chMax val="0"/>
          <dgm:chPref val="0"/>
          <dgm:bulletEnabled val="1"/>
        </dgm:presLayoutVars>
      </dgm:prSet>
      <dgm:spPr/>
    </dgm:pt>
  </dgm:ptLst>
  <dgm:cxnLst>
    <dgm:cxn modelId="{F6934202-5AF5-8344-A774-E56EA341E0F9}" type="presOf" srcId="{15662591-0BF3-49E1-B9A0-0D3FD8028D5D}" destId="{1DA2AA8B-A1C8-4CEF-BECC-282977F40094}" srcOrd="0" destOrd="0" presId="urn:microsoft.com/office/officeart/2009/3/layout/StepUpProcess"/>
    <dgm:cxn modelId="{8CE88508-AE53-4C7B-9916-3BCABEC37013}" srcId="{B1C28BA5-73F6-4B86-AB8E-6C8FA1B54FAB}" destId="{313A321F-F03B-45A8-88A1-A9E688071BC5}" srcOrd="2" destOrd="0" parTransId="{9830DEEE-BC6B-42AF-ADFB-19ABE5836E74}" sibTransId="{7EE74777-9ABF-43C6-83DC-328EB2499C21}"/>
    <dgm:cxn modelId="{7F142616-D8B0-45DB-BDD4-852C9F0230E9}" srcId="{B1C28BA5-73F6-4B86-AB8E-6C8FA1B54FAB}" destId="{15662591-0BF3-49E1-B9A0-0D3FD8028D5D}" srcOrd="1" destOrd="0" parTransId="{D0EE4808-1CC3-4F4D-B177-B6E465F7C1EF}" sibTransId="{19C78146-AD9A-441E-937A-7E30E55F375E}"/>
    <dgm:cxn modelId="{7D5D992D-34E6-DB47-A925-AEB627B811C3}" type="presOf" srcId="{B1C28BA5-73F6-4B86-AB8E-6C8FA1B54FAB}" destId="{9B2AE469-7FBA-445C-AE3F-848C6638E791}" srcOrd="0" destOrd="0" presId="urn:microsoft.com/office/officeart/2009/3/layout/StepUpProcess"/>
    <dgm:cxn modelId="{752A5860-46F0-F746-B5F7-891EB2C5D8EE}" type="presOf" srcId="{EE3EEB29-6476-4E74-9E0F-BAE617D581BD}" destId="{A0577867-7D79-4750-BA38-D56A7F188CD7}" srcOrd="0" destOrd="0" presId="urn:microsoft.com/office/officeart/2009/3/layout/StepUpProcess"/>
    <dgm:cxn modelId="{3152374E-53BA-A649-A49D-331636DB9FD0}" type="presOf" srcId="{313A321F-F03B-45A8-88A1-A9E688071BC5}" destId="{85D829E1-8705-457C-A5E6-A9AE27B96788}" srcOrd="0" destOrd="0" presId="urn:microsoft.com/office/officeart/2009/3/layout/StepUpProcess"/>
    <dgm:cxn modelId="{EDBA1692-DFC8-41CC-AA9A-C5172AE9911E}" srcId="{B1C28BA5-73F6-4B86-AB8E-6C8FA1B54FAB}" destId="{EE3EEB29-6476-4E74-9E0F-BAE617D581BD}" srcOrd="0" destOrd="0" parTransId="{0A87DE0D-3239-44F7-9E36-5647D147E8DC}" sibTransId="{6816DDC1-6337-47DD-93D0-3EF5206E6EBA}"/>
    <dgm:cxn modelId="{1A238895-9BD2-4CD1-A62A-AB2AEBA8B9CD}" srcId="{B1C28BA5-73F6-4B86-AB8E-6C8FA1B54FAB}" destId="{C362C57D-F4A7-4B6A-890C-0EF6F9E9FC99}" srcOrd="3" destOrd="0" parTransId="{D2CA4E55-2670-4B3B-AB0F-6AD7F6FC1379}" sibTransId="{EF212711-7FA1-41A5-9CB3-5CC5EC2A20E0}"/>
    <dgm:cxn modelId="{3DE1CBFB-CC55-E247-B8D1-B5689598CCE4}" type="presOf" srcId="{C362C57D-F4A7-4B6A-890C-0EF6F9E9FC99}" destId="{26C1F7D8-0671-4B6C-9BF1-F6DA3DA2E64C}" srcOrd="0" destOrd="0" presId="urn:microsoft.com/office/officeart/2009/3/layout/StepUpProcess"/>
    <dgm:cxn modelId="{28871661-BCEA-9D4D-9708-7E6EAA4CC360}" type="presParOf" srcId="{9B2AE469-7FBA-445C-AE3F-848C6638E791}" destId="{174F2646-F3AA-48A9-BD5C-F30A92FCBE87}" srcOrd="0" destOrd="0" presId="urn:microsoft.com/office/officeart/2009/3/layout/StepUpProcess"/>
    <dgm:cxn modelId="{815E71FF-2765-E24A-A6AB-43BCA277D268}" type="presParOf" srcId="{174F2646-F3AA-48A9-BD5C-F30A92FCBE87}" destId="{7E2B2DA5-CA37-4F6A-87B1-4CE2CCD06253}" srcOrd="0" destOrd="0" presId="urn:microsoft.com/office/officeart/2009/3/layout/StepUpProcess"/>
    <dgm:cxn modelId="{D2688F1B-ADCE-774F-A4B0-1124B1808E08}" type="presParOf" srcId="{174F2646-F3AA-48A9-BD5C-F30A92FCBE87}" destId="{A0577867-7D79-4750-BA38-D56A7F188CD7}" srcOrd="1" destOrd="0" presId="urn:microsoft.com/office/officeart/2009/3/layout/StepUpProcess"/>
    <dgm:cxn modelId="{C76A35B2-9F87-F741-AA88-C97735D6CA20}" type="presParOf" srcId="{174F2646-F3AA-48A9-BD5C-F30A92FCBE87}" destId="{603157AA-588F-492D-8D31-DB93B7AD5801}" srcOrd="2" destOrd="0" presId="urn:microsoft.com/office/officeart/2009/3/layout/StepUpProcess"/>
    <dgm:cxn modelId="{BD48AE9F-F4F4-8844-B057-CAF209169F5E}" type="presParOf" srcId="{9B2AE469-7FBA-445C-AE3F-848C6638E791}" destId="{7E04405D-22CA-4B56-9409-38BBCB5E0F52}" srcOrd="1" destOrd="0" presId="urn:microsoft.com/office/officeart/2009/3/layout/StepUpProcess"/>
    <dgm:cxn modelId="{6492FD00-C635-5546-A51C-A4E7A987E96B}" type="presParOf" srcId="{7E04405D-22CA-4B56-9409-38BBCB5E0F52}" destId="{788BF415-8764-4319-8274-404600AC4D63}" srcOrd="0" destOrd="0" presId="urn:microsoft.com/office/officeart/2009/3/layout/StepUpProcess"/>
    <dgm:cxn modelId="{1018C79B-F34F-4B40-9E25-F6E9892F436F}" type="presParOf" srcId="{9B2AE469-7FBA-445C-AE3F-848C6638E791}" destId="{BEA7607D-7A90-48B8-A834-4A718983A8F1}" srcOrd="2" destOrd="0" presId="urn:microsoft.com/office/officeart/2009/3/layout/StepUpProcess"/>
    <dgm:cxn modelId="{B0B915E7-FA7E-DC43-B2C5-3C2B538E68C8}" type="presParOf" srcId="{BEA7607D-7A90-48B8-A834-4A718983A8F1}" destId="{15458C63-7181-4334-941F-40E0F70E0AEF}" srcOrd="0" destOrd="0" presId="urn:microsoft.com/office/officeart/2009/3/layout/StepUpProcess"/>
    <dgm:cxn modelId="{16FF2CC0-8F0E-604E-9585-4511877118AF}" type="presParOf" srcId="{BEA7607D-7A90-48B8-A834-4A718983A8F1}" destId="{1DA2AA8B-A1C8-4CEF-BECC-282977F40094}" srcOrd="1" destOrd="0" presId="urn:microsoft.com/office/officeart/2009/3/layout/StepUpProcess"/>
    <dgm:cxn modelId="{6166C49A-CF34-1442-BDF4-6B2AC703D073}" type="presParOf" srcId="{BEA7607D-7A90-48B8-A834-4A718983A8F1}" destId="{09CD8788-9261-4D5D-BAFD-E8F3D8B22F26}" srcOrd="2" destOrd="0" presId="urn:microsoft.com/office/officeart/2009/3/layout/StepUpProcess"/>
    <dgm:cxn modelId="{69040524-0182-F242-AF35-9AA67E7A8FCE}" type="presParOf" srcId="{9B2AE469-7FBA-445C-AE3F-848C6638E791}" destId="{B8C4085D-6994-4226-BDC5-CE58B5096567}" srcOrd="3" destOrd="0" presId="urn:microsoft.com/office/officeart/2009/3/layout/StepUpProcess"/>
    <dgm:cxn modelId="{65E09F90-14E2-E54D-83FB-1D8F00D93EEF}" type="presParOf" srcId="{B8C4085D-6994-4226-BDC5-CE58B5096567}" destId="{4F091686-4E2C-412F-A11C-0BDDF1776BEC}" srcOrd="0" destOrd="0" presId="urn:microsoft.com/office/officeart/2009/3/layout/StepUpProcess"/>
    <dgm:cxn modelId="{D809B40C-1986-2A4C-9923-1D824B026C68}" type="presParOf" srcId="{9B2AE469-7FBA-445C-AE3F-848C6638E791}" destId="{9BF11BB5-2321-427E-8F6D-36F09EBE7001}" srcOrd="4" destOrd="0" presId="urn:microsoft.com/office/officeart/2009/3/layout/StepUpProcess"/>
    <dgm:cxn modelId="{EDC7BD78-163F-EF4D-B7FF-44B3410FA99B}" type="presParOf" srcId="{9BF11BB5-2321-427E-8F6D-36F09EBE7001}" destId="{94685656-0AA8-4D11-B035-64DE45ED1C30}" srcOrd="0" destOrd="0" presId="urn:microsoft.com/office/officeart/2009/3/layout/StepUpProcess"/>
    <dgm:cxn modelId="{6E2B2408-C892-C840-B263-6A1A29A2151E}" type="presParOf" srcId="{9BF11BB5-2321-427E-8F6D-36F09EBE7001}" destId="{85D829E1-8705-457C-A5E6-A9AE27B96788}" srcOrd="1" destOrd="0" presId="urn:microsoft.com/office/officeart/2009/3/layout/StepUpProcess"/>
    <dgm:cxn modelId="{7B5F202F-8594-8B4B-8282-7DCF3BE25E3F}" type="presParOf" srcId="{9BF11BB5-2321-427E-8F6D-36F09EBE7001}" destId="{896CE51D-2363-4CF3-B20B-35AD5C23B04B}" srcOrd="2" destOrd="0" presId="urn:microsoft.com/office/officeart/2009/3/layout/StepUpProcess"/>
    <dgm:cxn modelId="{9F646FD6-D092-3E46-A7BF-EC74BAA404AF}" type="presParOf" srcId="{9B2AE469-7FBA-445C-AE3F-848C6638E791}" destId="{2FEF0D18-3308-4CFC-86F7-8BA694E2E3C2}" srcOrd="5" destOrd="0" presId="urn:microsoft.com/office/officeart/2009/3/layout/StepUpProcess"/>
    <dgm:cxn modelId="{5DAA42DE-6B9C-3E4E-ABFB-7DC5B6871AC4}" type="presParOf" srcId="{2FEF0D18-3308-4CFC-86F7-8BA694E2E3C2}" destId="{DED6B8F8-A93C-42A9-AA06-E32B58AECFD4}" srcOrd="0" destOrd="0" presId="urn:microsoft.com/office/officeart/2009/3/layout/StepUpProcess"/>
    <dgm:cxn modelId="{E57DB1FE-B4EE-834C-8301-3D430B9AFA50}" type="presParOf" srcId="{9B2AE469-7FBA-445C-AE3F-848C6638E791}" destId="{B5CBD451-C1AB-4677-9C8B-A8E74A0B5965}" srcOrd="6" destOrd="0" presId="urn:microsoft.com/office/officeart/2009/3/layout/StepUpProcess"/>
    <dgm:cxn modelId="{A2A89807-0FF4-2644-8BDD-DB5819826741}" type="presParOf" srcId="{B5CBD451-C1AB-4677-9C8B-A8E74A0B5965}" destId="{41D685C6-3B2A-460C-83C3-92F4F28C45B7}" srcOrd="0" destOrd="0" presId="urn:microsoft.com/office/officeart/2009/3/layout/StepUpProcess"/>
    <dgm:cxn modelId="{A32C6507-6714-F04C-B4EC-7F494B2FE77F}" type="presParOf" srcId="{B5CBD451-C1AB-4677-9C8B-A8E74A0B5965}" destId="{26C1F7D8-0671-4B6C-9BF1-F6DA3DA2E64C}"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2B2DA5-CA37-4F6A-87B1-4CE2CCD06253}">
      <dsp:nvSpPr>
        <dsp:cNvPr id="0" name=""/>
        <dsp:cNvSpPr/>
      </dsp:nvSpPr>
      <dsp:spPr>
        <a:xfrm rot="5400000">
          <a:off x="256520" y="2048934"/>
          <a:ext cx="770476" cy="128205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577867-7D79-4750-BA38-D56A7F188CD7}">
      <dsp:nvSpPr>
        <dsp:cNvPr id="0" name=""/>
        <dsp:cNvSpPr/>
      </dsp:nvSpPr>
      <dsp:spPr>
        <a:xfrm>
          <a:off x="75729" y="2474139"/>
          <a:ext cx="1296073" cy="1225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Locate single piece of information in familiar texts.</a:t>
          </a:r>
        </a:p>
      </dsp:txBody>
      <dsp:txXfrm>
        <a:off x="75729" y="2474139"/>
        <a:ext cx="1296073" cy="1225529"/>
      </dsp:txXfrm>
    </dsp:sp>
    <dsp:sp modelId="{603157AA-588F-492D-8D31-DB93B7AD5801}">
      <dsp:nvSpPr>
        <dsp:cNvPr id="0" name=""/>
        <dsp:cNvSpPr/>
      </dsp:nvSpPr>
      <dsp:spPr>
        <a:xfrm>
          <a:off x="1066964" y="1954545"/>
          <a:ext cx="218386" cy="218386"/>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458C63-7181-4334-941F-40E0F70E0AEF}">
      <dsp:nvSpPr>
        <dsp:cNvPr id="0" name=""/>
        <dsp:cNvSpPr/>
      </dsp:nvSpPr>
      <dsp:spPr>
        <a:xfrm rot="5400000">
          <a:off x="1742774" y="1698310"/>
          <a:ext cx="770476" cy="128205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A2AA8B-A1C8-4CEF-BECC-282977F40094}">
      <dsp:nvSpPr>
        <dsp:cNvPr id="0" name=""/>
        <dsp:cNvSpPr/>
      </dsp:nvSpPr>
      <dsp:spPr>
        <a:xfrm>
          <a:off x="1593865" y="2125743"/>
          <a:ext cx="1157446" cy="1014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Read relatively short digital, print or mixed texts to locate single text</a:t>
          </a:r>
          <a:r>
            <a:rPr lang="en-US" sz="1600" kern="1200" dirty="0">
              <a:latin typeface="Calibri" panose="020F0502020204030204" pitchFamily="34" charset="0"/>
              <a:cs typeface="Calibri" panose="020F0502020204030204" pitchFamily="34" charset="0"/>
            </a:rPr>
            <a:t>. </a:t>
          </a:r>
        </a:p>
      </dsp:txBody>
      <dsp:txXfrm>
        <a:off x="1593865" y="2125743"/>
        <a:ext cx="1157446" cy="1014569"/>
      </dsp:txXfrm>
    </dsp:sp>
    <dsp:sp modelId="{09CD8788-9261-4D5D-BAFD-E8F3D8B22F26}">
      <dsp:nvSpPr>
        <dsp:cNvPr id="0" name=""/>
        <dsp:cNvSpPr/>
      </dsp:nvSpPr>
      <dsp:spPr>
        <a:xfrm>
          <a:off x="2553218" y="1603922"/>
          <a:ext cx="218386" cy="218386"/>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685656-0AA8-4D11-B035-64DE45ED1C30}">
      <dsp:nvSpPr>
        <dsp:cNvPr id="0" name=""/>
        <dsp:cNvSpPr/>
      </dsp:nvSpPr>
      <dsp:spPr>
        <a:xfrm rot="5400000">
          <a:off x="3188922" y="1426300"/>
          <a:ext cx="770476" cy="128205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D829E1-8705-457C-A5E6-A9AE27B96788}">
      <dsp:nvSpPr>
        <dsp:cNvPr id="0" name=""/>
        <dsp:cNvSpPr/>
      </dsp:nvSpPr>
      <dsp:spPr>
        <a:xfrm>
          <a:off x="2973232" y="1868907"/>
          <a:ext cx="1516359" cy="876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Make matches between text and information that may require low level </a:t>
          </a:r>
          <a:r>
            <a:rPr lang="en-US" sz="1800" kern="1200" dirty="0" err="1">
              <a:latin typeface="Calibri" panose="020F0502020204030204" pitchFamily="34" charset="0"/>
              <a:cs typeface="Calibri" panose="020F0502020204030204" pitchFamily="34" charset="0"/>
            </a:rPr>
            <a:t>para</a:t>
          </a:r>
          <a:r>
            <a:rPr lang="en-US" sz="1800" kern="1200" dirty="0">
              <a:latin typeface="Calibri" panose="020F0502020204030204" pitchFamily="34" charset="0"/>
              <a:cs typeface="Calibri" panose="020F0502020204030204" pitchFamily="34" charset="0"/>
            </a:rPr>
            <a:t>-phrasing and drawing low-level inferences.</a:t>
          </a:r>
        </a:p>
      </dsp:txBody>
      <dsp:txXfrm>
        <a:off x="2973232" y="1868907"/>
        <a:ext cx="1516359" cy="876405"/>
      </dsp:txXfrm>
    </dsp:sp>
    <dsp:sp modelId="{896CE51D-2363-4CF3-B20B-35AD5C23B04B}">
      <dsp:nvSpPr>
        <dsp:cNvPr id="0" name=""/>
        <dsp:cNvSpPr/>
      </dsp:nvSpPr>
      <dsp:spPr>
        <a:xfrm>
          <a:off x="4091751" y="1322380"/>
          <a:ext cx="218386" cy="218386"/>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D685C6-3B2A-460C-83C3-92F4F28C45B7}">
      <dsp:nvSpPr>
        <dsp:cNvPr id="0" name=""/>
        <dsp:cNvSpPr/>
      </dsp:nvSpPr>
      <dsp:spPr>
        <a:xfrm rot="5400000">
          <a:off x="4715283" y="1066146"/>
          <a:ext cx="770476" cy="128205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C1F7D8-0671-4B6C-9BF1-F6DA3DA2E64C}">
      <dsp:nvSpPr>
        <dsp:cNvPr id="0" name=""/>
        <dsp:cNvSpPr/>
      </dsp:nvSpPr>
      <dsp:spPr>
        <a:xfrm>
          <a:off x="4625704" y="1448146"/>
          <a:ext cx="1294928" cy="1014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Identify, interpret, or evaluate one or more pieces of information and often require varying levels of inference.</a:t>
          </a:r>
        </a:p>
      </dsp:txBody>
      <dsp:txXfrm>
        <a:off x="4625704" y="1448146"/>
        <a:ext cx="1294928" cy="1014569"/>
      </dsp:txXfrm>
    </dsp:sp>
    <dsp:sp modelId="{51EA85A2-70CA-40D4-AFD8-3EFF74AE49E9}">
      <dsp:nvSpPr>
        <dsp:cNvPr id="0" name=""/>
        <dsp:cNvSpPr/>
      </dsp:nvSpPr>
      <dsp:spPr>
        <a:xfrm>
          <a:off x="5525727" y="971757"/>
          <a:ext cx="218386" cy="218386"/>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24F0B2-6909-4060-8B9F-40183BA01B52}">
      <dsp:nvSpPr>
        <dsp:cNvPr id="0" name=""/>
        <dsp:cNvSpPr/>
      </dsp:nvSpPr>
      <dsp:spPr>
        <a:xfrm rot="5400000">
          <a:off x="6138371" y="747250"/>
          <a:ext cx="770476" cy="128205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EAC953-BD3A-4A4F-8D9A-C71D8E1C983E}">
      <dsp:nvSpPr>
        <dsp:cNvPr id="0" name=""/>
        <dsp:cNvSpPr/>
      </dsp:nvSpPr>
      <dsp:spPr>
        <a:xfrm>
          <a:off x="5945744" y="1098578"/>
          <a:ext cx="1411795" cy="1014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Perform multiple-step operations to integrate, interpret, or synthesize information from complex texts, and may require complex inferences.</a:t>
          </a:r>
        </a:p>
      </dsp:txBody>
      <dsp:txXfrm>
        <a:off x="5945744" y="1098578"/>
        <a:ext cx="1411795" cy="1014569"/>
      </dsp:txXfrm>
    </dsp:sp>
    <dsp:sp modelId="{DA88D1EE-C306-4CD9-BDD3-5FCF4F92A54A}">
      <dsp:nvSpPr>
        <dsp:cNvPr id="0" name=""/>
        <dsp:cNvSpPr/>
      </dsp:nvSpPr>
      <dsp:spPr>
        <a:xfrm>
          <a:off x="7011981" y="621134"/>
          <a:ext cx="218386" cy="218386"/>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AFA94E-471D-4301-A02A-E5996867B7C2}">
      <dsp:nvSpPr>
        <dsp:cNvPr id="0" name=""/>
        <dsp:cNvSpPr/>
      </dsp:nvSpPr>
      <dsp:spPr>
        <a:xfrm rot="5400000">
          <a:off x="7576843" y="415257"/>
          <a:ext cx="770476" cy="1282055"/>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337862-1483-4B0D-B802-978446ADDC50}">
      <dsp:nvSpPr>
        <dsp:cNvPr id="0" name=""/>
        <dsp:cNvSpPr/>
      </dsp:nvSpPr>
      <dsp:spPr>
        <a:xfrm>
          <a:off x="7451738" y="822728"/>
          <a:ext cx="1384769" cy="1014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Integrate information across multiple, dense texts; construct syntheses, ideas or points of view;  or evaluate evidence based arguments.</a:t>
          </a:r>
        </a:p>
      </dsp:txBody>
      <dsp:txXfrm>
        <a:off x="7451738" y="822728"/>
        <a:ext cx="1384769" cy="10145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2B2DA5-CA37-4F6A-87B1-4CE2CCD06253}">
      <dsp:nvSpPr>
        <dsp:cNvPr id="0" name=""/>
        <dsp:cNvSpPr/>
      </dsp:nvSpPr>
      <dsp:spPr>
        <a:xfrm rot="5400000">
          <a:off x="258507" y="2222224"/>
          <a:ext cx="816617" cy="1358832"/>
        </a:xfrm>
        <a:prstGeom prst="corner">
          <a:avLst>
            <a:gd name="adj1" fmla="val 16120"/>
            <a:gd name="adj2" fmla="val 16110"/>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0577867-7D79-4750-BA38-D56A7F188CD7}">
      <dsp:nvSpPr>
        <dsp:cNvPr id="0" name=""/>
        <dsp:cNvSpPr/>
      </dsp:nvSpPr>
      <dsp:spPr>
        <a:xfrm>
          <a:off x="122205" y="2628216"/>
          <a:ext cx="1226761" cy="1075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Perform basic tasks: counting, arithmetic operations with whole numbers.</a:t>
          </a:r>
        </a:p>
      </dsp:txBody>
      <dsp:txXfrm>
        <a:off x="122205" y="2628216"/>
        <a:ext cx="1226761" cy="1075328"/>
      </dsp:txXfrm>
    </dsp:sp>
    <dsp:sp modelId="{603157AA-588F-492D-8D31-DB93B7AD5801}">
      <dsp:nvSpPr>
        <dsp:cNvPr id="0" name=""/>
        <dsp:cNvSpPr/>
      </dsp:nvSpPr>
      <dsp:spPr>
        <a:xfrm>
          <a:off x="1117498" y="2122185"/>
          <a:ext cx="231464" cy="231464"/>
        </a:xfrm>
        <a:prstGeom prst="triangle">
          <a:avLst>
            <a:gd name="adj" fmla="val 100000"/>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5458C63-7181-4334-941F-40E0F70E0AEF}">
      <dsp:nvSpPr>
        <dsp:cNvPr id="0" name=""/>
        <dsp:cNvSpPr/>
      </dsp:nvSpPr>
      <dsp:spPr>
        <a:xfrm rot="5400000">
          <a:off x="1838605" y="1740477"/>
          <a:ext cx="816617" cy="1579085"/>
        </a:xfrm>
        <a:prstGeom prst="corner">
          <a:avLst>
            <a:gd name="adj1" fmla="val 16120"/>
            <a:gd name="adj2" fmla="val 16110"/>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DA2AA8B-A1C8-4CEF-BECC-282977F40094}">
      <dsp:nvSpPr>
        <dsp:cNvPr id="0" name=""/>
        <dsp:cNvSpPr/>
      </dsp:nvSpPr>
      <dsp:spPr>
        <a:xfrm>
          <a:off x="1589191" y="2244777"/>
          <a:ext cx="1526913" cy="1075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Perform one-step tasks: count; sort; arithmetic operations; understanding simple percent (ex. 50%).</a:t>
          </a:r>
        </a:p>
      </dsp:txBody>
      <dsp:txXfrm>
        <a:off x="1589191" y="2244777"/>
        <a:ext cx="1526913" cy="1075328"/>
      </dsp:txXfrm>
    </dsp:sp>
    <dsp:sp modelId="{09CD8788-9261-4D5D-BAFD-E8F3D8B22F26}">
      <dsp:nvSpPr>
        <dsp:cNvPr id="0" name=""/>
        <dsp:cNvSpPr/>
      </dsp:nvSpPr>
      <dsp:spPr>
        <a:xfrm>
          <a:off x="2729420" y="1750564"/>
          <a:ext cx="231464" cy="231464"/>
        </a:xfrm>
        <a:prstGeom prst="triangle">
          <a:avLst>
            <a:gd name="adj" fmla="val 100000"/>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4685656-0AA8-4D11-B035-64DE45ED1C30}">
      <dsp:nvSpPr>
        <dsp:cNvPr id="0" name=""/>
        <dsp:cNvSpPr/>
      </dsp:nvSpPr>
      <dsp:spPr>
        <a:xfrm rot="5400000">
          <a:off x="3345499" y="1272306"/>
          <a:ext cx="816617" cy="1358832"/>
        </a:xfrm>
        <a:prstGeom prst="corner">
          <a:avLst>
            <a:gd name="adj1" fmla="val 16120"/>
            <a:gd name="adj2" fmla="val 16110"/>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5D829E1-8705-457C-A5E6-A9AE27B96788}">
      <dsp:nvSpPr>
        <dsp:cNvPr id="0" name=""/>
        <dsp:cNvSpPr/>
      </dsp:nvSpPr>
      <dsp:spPr>
        <a:xfrm>
          <a:off x="3166662" y="1729804"/>
          <a:ext cx="1807485" cy="1355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Perform 2 or more  calculations, simple measurement; spatial representation; estimation; and interpret simple tables, graphs.</a:t>
          </a:r>
        </a:p>
      </dsp:txBody>
      <dsp:txXfrm>
        <a:off x="3166662" y="1729804"/>
        <a:ext cx="1807485" cy="1355343"/>
      </dsp:txXfrm>
    </dsp:sp>
    <dsp:sp modelId="{896CE51D-2363-4CF3-B20B-35AD5C23B04B}">
      <dsp:nvSpPr>
        <dsp:cNvPr id="0" name=""/>
        <dsp:cNvSpPr/>
      </dsp:nvSpPr>
      <dsp:spPr>
        <a:xfrm>
          <a:off x="4276657" y="1238935"/>
          <a:ext cx="231464" cy="231464"/>
        </a:xfrm>
        <a:prstGeom prst="triangle">
          <a:avLst>
            <a:gd name="adj" fmla="val 100000"/>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1D685C6-3B2A-460C-83C3-92F4F28C45B7}">
      <dsp:nvSpPr>
        <dsp:cNvPr id="0" name=""/>
        <dsp:cNvSpPr/>
      </dsp:nvSpPr>
      <dsp:spPr>
        <a:xfrm rot="5400000">
          <a:off x="4951780" y="986747"/>
          <a:ext cx="816617" cy="1358832"/>
        </a:xfrm>
        <a:prstGeom prst="corner">
          <a:avLst>
            <a:gd name="adj1" fmla="val 16120"/>
            <a:gd name="adj2" fmla="val 16110"/>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6C1F7D8-0671-4B6C-9BF1-F6DA3DA2E64C}">
      <dsp:nvSpPr>
        <dsp:cNvPr id="0" name=""/>
        <dsp:cNvSpPr/>
      </dsp:nvSpPr>
      <dsp:spPr>
        <a:xfrm>
          <a:off x="4801442" y="1380367"/>
          <a:ext cx="1448474" cy="1036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Understand  &amp; work with mathematical patterns, proportions, basic statistics expressed in verbal or numerical form. </a:t>
          </a:r>
        </a:p>
      </dsp:txBody>
      <dsp:txXfrm>
        <a:off x="4801442" y="1380367"/>
        <a:ext cx="1448474" cy="1036541"/>
      </dsp:txXfrm>
    </dsp:sp>
    <dsp:sp modelId="{51EA85A2-70CA-40D4-AFD8-3EFF74AE49E9}">
      <dsp:nvSpPr>
        <dsp:cNvPr id="0" name=""/>
        <dsp:cNvSpPr/>
      </dsp:nvSpPr>
      <dsp:spPr>
        <a:xfrm>
          <a:off x="5622885" y="886708"/>
          <a:ext cx="231464" cy="231464"/>
        </a:xfrm>
        <a:prstGeom prst="triangle">
          <a:avLst>
            <a:gd name="adj" fmla="val 100000"/>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D24F0B2-6909-4060-8B9F-40183BA01B52}">
      <dsp:nvSpPr>
        <dsp:cNvPr id="0" name=""/>
        <dsp:cNvSpPr/>
      </dsp:nvSpPr>
      <dsp:spPr>
        <a:xfrm rot="5400000">
          <a:off x="6349789" y="626886"/>
          <a:ext cx="816617" cy="1227908"/>
        </a:xfrm>
        <a:prstGeom prst="corner">
          <a:avLst>
            <a:gd name="adj1" fmla="val 16120"/>
            <a:gd name="adj2" fmla="val 16110"/>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0EAC953-BD3A-4A4F-8D9A-C71D8E1C983E}">
      <dsp:nvSpPr>
        <dsp:cNvPr id="0" name=""/>
        <dsp:cNvSpPr/>
      </dsp:nvSpPr>
      <dsp:spPr>
        <a:xfrm>
          <a:off x="6225605" y="909155"/>
          <a:ext cx="1424061" cy="1182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Perform analysis, complex reasoning,  statistics and chance; spatial relationships; and </a:t>
          </a:r>
          <a:r>
            <a:rPr lang="en-US" sz="1800" kern="1200" dirty="0" err="1">
              <a:latin typeface="Calibri" panose="020F0502020204030204" pitchFamily="34" charset="0"/>
              <a:cs typeface="Calibri" panose="020F0502020204030204" pitchFamily="34" charset="0"/>
            </a:rPr>
            <a:t>communica</a:t>
          </a:r>
          <a:r>
            <a:rPr lang="en-US" sz="1800" kern="1200" dirty="0">
              <a:latin typeface="Calibri" panose="020F0502020204030204" pitchFamily="34" charset="0"/>
              <a:cs typeface="Calibri" panose="020F0502020204030204" pitchFamily="34" charset="0"/>
            </a:rPr>
            <a:t>-ting well-reasoned explanations for answers. </a:t>
          </a:r>
        </a:p>
      </dsp:txBody>
      <dsp:txXfrm>
        <a:off x="6225605" y="909155"/>
        <a:ext cx="1424061" cy="1182732"/>
      </dsp:txXfrm>
    </dsp:sp>
    <dsp:sp modelId="{DA88D1EE-C306-4CD9-BDD3-5FCF4F92A54A}">
      <dsp:nvSpPr>
        <dsp:cNvPr id="0" name=""/>
        <dsp:cNvSpPr/>
      </dsp:nvSpPr>
      <dsp:spPr>
        <a:xfrm>
          <a:off x="7088537" y="461385"/>
          <a:ext cx="231464" cy="231464"/>
        </a:xfrm>
        <a:prstGeom prst="triangle">
          <a:avLst>
            <a:gd name="adj" fmla="val 100000"/>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AFA94E-471D-4301-A02A-E5996867B7C2}">
      <dsp:nvSpPr>
        <dsp:cNvPr id="0" name=""/>
        <dsp:cNvSpPr/>
      </dsp:nvSpPr>
      <dsp:spPr>
        <a:xfrm rot="5400000">
          <a:off x="7765739" y="191550"/>
          <a:ext cx="816617" cy="1355340"/>
        </a:xfrm>
        <a:prstGeom prst="corner">
          <a:avLst>
            <a:gd name="adj1" fmla="val 16120"/>
            <a:gd name="adj2" fmla="val 16110"/>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7337862-1483-4B0D-B802-978446ADDC50}">
      <dsp:nvSpPr>
        <dsp:cNvPr id="0" name=""/>
        <dsp:cNvSpPr/>
      </dsp:nvSpPr>
      <dsp:spPr>
        <a:xfrm>
          <a:off x="7596974" y="569342"/>
          <a:ext cx="1318425" cy="1075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Understand complex abstract </a:t>
          </a:r>
          <a:r>
            <a:rPr lang="en-US" sz="1800" kern="1200" dirty="0" err="1">
              <a:latin typeface="Calibri" panose="020F0502020204030204" pitchFamily="34" charset="0"/>
              <a:cs typeface="Calibri" panose="020F0502020204030204" pitchFamily="34" charset="0"/>
            </a:rPr>
            <a:t>mathema-tical</a:t>
          </a:r>
          <a:r>
            <a:rPr lang="en-US" sz="1800" kern="1200" dirty="0">
              <a:latin typeface="Calibri" panose="020F0502020204030204" pitchFamily="34" charset="0"/>
              <a:cs typeface="Calibri" panose="020F0502020204030204" pitchFamily="34" charset="0"/>
            </a:rPr>
            <a:t> and statistical ideas, embedded in complex texts, draw inferences;  arguments or models; justify, reflect on solutions or choices.</a:t>
          </a:r>
        </a:p>
      </dsp:txBody>
      <dsp:txXfrm>
        <a:off x="7596974" y="569342"/>
        <a:ext cx="1318425" cy="10753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2B2DA5-CA37-4F6A-87B1-4CE2CCD06253}">
      <dsp:nvSpPr>
        <dsp:cNvPr id="0" name=""/>
        <dsp:cNvSpPr/>
      </dsp:nvSpPr>
      <dsp:spPr>
        <a:xfrm rot="5400000">
          <a:off x="416246" y="1528302"/>
          <a:ext cx="1151558" cy="1916167"/>
        </a:xfrm>
        <a:prstGeom prst="corner">
          <a:avLst>
            <a:gd name="adj1" fmla="val 16120"/>
            <a:gd name="adj2" fmla="val 16110"/>
          </a:avLst>
        </a:prstGeom>
        <a:solidFill>
          <a:srgbClr val="7030A0"/>
        </a:solidFill>
        <a:ln w="25400"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sp>
    <dsp:sp modelId="{A0577867-7D79-4750-BA38-D56A7F188CD7}">
      <dsp:nvSpPr>
        <dsp:cNvPr id="0" name=""/>
        <dsp:cNvSpPr/>
      </dsp:nvSpPr>
      <dsp:spPr>
        <a:xfrm>
          <a:off x="267338" y="2156448"/>
          <a:ext cx="1574683" cy="15163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Tasks are well-defined involving use of only one function within a generic interface. </a:t>
          </a:r>
        </a:p>
      </dsp:txBody>
      <dsp:txXfrm>
        <a:off x="267338" y="2156448"/>
        <a:ext cx="1574683" cy="1516382"/>
      </dsp:txXfrm>
    </dsp:sp>
    <dsp:sp modelId="{603157AA-588F-492D-8D31-DB93B7AD5801}">
      <dsp:nvSpPr>
        <dsp:cNvPr id="0" name=""/>
        <dsp:cNvSpPr/>
      </dsp:nvSpPr>
      <dsp:spPr>
        <a:xfrm>
          <a:off x="1627549" y="1387233"/>
          <a:ext cx="326401" cy="326401"/>
        </a:xfrm>
        <a:prstGeom prst="triangle">
          <a:avLst>
            <a:gd name="adj" fmla="val 100000"/>
          </a:avLst>
        </a:prstGeom>
        <a:solidFill>
          <a:srgbClr val="7030A0"/>
        </a:solidFill>
        <a:ln w="25400"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sp>
    <dsp:sp modelId="{15458C63-7181-4334-941F-40E0F70E0AEF}">
      <dsp:nvSpPr>
        <dsp:cNvPr id="0" name=""/>
        <dsp:cNvSpPr/>
      </dsp:nvSpPr>
      <dsp:spPr>
        <a:xfrm rot="5400000">
          <a:off x="2534014" y="1004258"/>
          <a:ext cx="1151558" cy="1916167"/>
        </a:xfrm>
        <a:prstGeom prst="corner">
          <a:avLst>
            <a:gd name="adj1" fmla="val 16120"/>
            <a:gd name="adj2" fmla="val 16110"/>
          </a:avLst>
        </a:prstGeom>
        <a:solidFill>
          <a:srgbClr val="7030A0"/>
        </a:solidFill>
        <a:ln w="25400"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sp>
    <dsp:sp modelId="{1DA2AA8B-A1C8-4CEF-BECC-282977F40094}">
      <dsp:nvSpPr>
        <dsp:cNvPr id="0" name=""/>
        <dsp:cNvSpPr/>
      </dsp:nvSpPr>
      <dsp:spPr>
        <a:xfrm>
          <a:off x="2341789" y="1576783"/>
          <a:ext cx="1729926" cy="15163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Tasks require little or no navigation, and only a few steps to access information for solving the problem. There are few monitoring demands.</a:t>
          </a:r>
        </a:p>
      </dsp:txBody>
      <dsp:txXfrm>
        <a:off x="2341789" y="1576783"/>
        <a:ext cx="1729926" cy="1516382"/>
      </dsp:txXfrm>
    </dsp:sp>
    <dsp:sp modelId="{09CD8788-9261-4D5D-BAFD-E8F3D8B22F26}">
      <dsp:nvSpPr>
        <dsp:cNvPr id="0" name=""/>
        <dsp:cNvSpPr/>
      </dsp:nvSpPr>
      <dsp:spPr>
        <a:xfrm>
          <a:off x="3745317" y="863189"/>
          <a:ext cx="326401" cy="326401"/>
        </a:xfrm>
        <a:prstGeom prst="triangle">
          <a:avLst>
            <a:gd name="adj" fmla="val 100000"/>
          </a:avLst>
        </a:prstGeom>
        <a:solidFill>
          <a:srgbClr val="7030A0"/>
        </a:solidFill>
        <a:ln w="25400"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sp>
    <dsp:sp modelId="{94685656-0AA8-4D11-B035-64DE45ED1C30}">
      <dsp:nvSpPr>
        <dsp:cNvPr id="0" name=""/>
        <dsp:cNvSpPr/>
      </dsp:nvSpPr>
      <dsp:spPr>
        <a:xfrm rot="5400000">
          <a:off x="4651782" y="480215"/>
          <a:ext cx="1151558" cy="1916167"/>
        </a:xfrm>
        <a:prstGeom prst="corner">
          <a:avLst>
            <a:gd name="adj1" fmla="val 16120"/>
            <a:gd name="adj2" fmla="val 16110"/>
          </a:avLst>
        </a:prstGeom>
        <a:solidFill>
          <a:srgbClr val="7030A0"/>
        </a:solidFill>
        <a:ln w="25400"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sp>
    <dsp:sp modelId="{85D829E1-8705-457C-A5E6-A9AE27B96788}">
      <dsp:nvSpPr>
        <dsp:cNvPr id="0" name=""/>
        <dsp:cNvSpPr/>
      </dsp:nvSpPr>
      <dsp:spPr>
        <a:xfrm>
          <a:off x="4401717" y="1052739"/>
          <a:ext cx="1845606" cy="15163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Tasks require some navigation across pages and applications for  solving the problem. Evaluating the relevance, some integration and inferential reasoning may be needed.</a:t>
          </a:r>
        </a:p>
      </dsp:txBody>
      <dsp:txXfrm>
        <a:off x="4401717" y="1052739"/>
        <a:ext cx="1845606" cy="1516382"/>
      </dsp:txXfrm>
    </dsp:sp>
    <dsp:sp modelId="{896CE51D-2363-4CF3-B20B-35AD5C23B04B}">
      <dsp:nvSpPr>
        <dsp:cNvPr id="0" name=""/>
        <dsp:cNvSpPr/>
      </dsp:nvSpPr>
      <dsp:spPr>
        <a:xfrm>
          <a:off x="5863085" y="339145"/>
          <a:ext cx="326401" cy="326401"/>
        </a:xfrm>
        <a:prstGeom prst="triangle">
          <a:avLst>
            <a:gd name="adj" fmla="val 100000"/>
          </a:avLst>
        </a:prstGeom>
        <a:solidFill>
          <a:srgbClr val="7030A0"/>
        </a:solidFill>
        <a:ln w="25400"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sp>
    <dsp:sp modelId="{41D685C6-3B2A-460C-83C3-92F4F28C45B7}">
      <dsp:nvSpPr>
        <dsp:cNvPr id="0" name=""/>
        <dsp:cNvSpPr/>
      </dsp:nvSpPr>
      <dsp:spPr>
        <a:xfrm rot="5400000">
          <a:off x="6769550" y="-43828"/>
          <a:ext cx="1151558" cy="1916167"/>
        </a:xfrm>
        <a:prstGeom prst="corner">
          <a:avLst>
            <a:gd name="adj1" fmla="val 16120"/>
            <a:gd name="adj2" fmla="val 16110"/>
          </a:avLst>
        </a:prstGeom>
        <a:solidFill>
          <a:srgbClr val="7030A0"/>
        </a:solidFill>
        <a:ln w="25400"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sp>
    <dsp:sp modelId="{26C1F7D8-0671-4B6C-9BF1-F6DA3DA2E64C}">
      <dsp:nvSpPr>
        <dsp:cNvPr id="0" name=""/>
        <dsp:cNvSpPr/>
      </dsp:nvSpPr>
      <dsp:spPr>
        <a:xfrm>
          <a:off x="6523110" y="528696"/>
          <a:ext cx="1781616" cy="15163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Task may involve multiple steps and operators, navigation across pages and applications.  There are typically high monitoring demands, and evaluation of  relevance and reliability of information. </a:t>
          </a:r>
        </a:p>
      </dsp:txBody>
      <dsp:txXfrm>
        <a:off x="6523110" y="528696"/>
        <a:ext cx="1781616" cy="1516382"/>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0.31584</cdr:x>
      <cdr:y>0.03019</cdr:y>
    </cdr:from>
    <cdr:to>
      <cdr:x>0.52321</cdr:x>
      <cdr:y>0.97223</cdr:y>
    </cdr:to>
    <cdr:sp macro="" textlink="">
      <cdr:nvSpPr>
        <cdr:cNvPr id="4" name="Rectangle 3"/>
        <cdr:cNvSpPr/>
      </cdr:nvSpPr>
      <cdr:spPr>
        <a:xfrm xmlns:a="http://schemas.openxmlformats.org/drawingml/2006/main">
          <a:off x="2003425" y="85989"/>
          <a:ext cx="1315407" cy="2682907"/>
        </a:xfrm>
        <a:prstGeom xmlns:a="http://schemas.openxmlformats.org/drawingml/2006/main" prst="rect">
          <a:avLst/>
        </a:prstGeom>
        <a:solidFill xmlns:a="http://schemas.openxmlformats.org/drawingml/2006/main">
          <a:schemeClr val="accent1">
            <a:alpha val="2902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0.73051</cdr:x>
      <cdr:y>0.03113</cdr:y>
    </cdr:from>
    <cdr:to>
      <cdr:x>0.93661</cdr:x>
      <cdr:y>0.96354</cdr:y>
    </cdr:to>
    <cdr:sp macro="" textlink="">
      <cdr:nvSpPr>
        <cdr:cNvPr id="8" name="Rectangle 7"/>
        <cdr:cNvSpPr/>
      </cdr:nvSpPr>
      <cdr:spPr>
        <a:xfrm xmlns:a="http://schemas.openxmlformats.org/drawingml/2006/main">
          <a:off x="6679765" y="113864"/>
          <a:ext cx="1884571" cy="3410386"/>
        </a:xfrm>
        <a:prstGeom xmlns:a="http://schemas.openxmlformats.org/drawingml/2006/main" prst="rect">
          <a:avLst/>
        </a:prstGeom>
        <a:solidFill xmlns:a="http://schemas.openxmlformats.org/drawingml/2006/main">
          <a:srgbClr val="7099CA">
            <a:alpha val="2902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0.03107</cdr:x>
      <cdr:y>0.02604</cdr:y>
    </cdr:from>
    <cdr:to>
      <cdr:x>0.11058</cdr:x>
      <cdr:y>0.97214</cdr:y>
    </cdr:to>
    <cdr:sp macro="" textlink="">
      <cdr:nvSpPr>
        <cdr:cNvPr id="2" name="TextBox 14"/>
        <cdr:cNvSpPr txBox="1"/>
      </cdr:nvSpPr>
      <cdr:spPr>
        <a:xfrm xmlns:a="http://schemas.openxmlformats.org/drawingml/2006/main" rot="10800000">
          <a:off x="284104" y="95249"/>
          <a:ext cx="727040" cy="3460450"/>
        </a:xfrm>
        <a:prstGeom xmlns:a="http://schemas.openxmlformats.org/drawingml/2006/main" prst="rect">
          <a:avLst/>
        </a:prstGeom>
        <a:solidFill xmlns:a="http://schemas.openxmlformats.org/drawingml/2006/main">
          <a:schemeClr val="accent1"/>
        </a:solidFill>
        <a:ln xmlns:a="http://schemas.openxmlformats.org/drawingml/2006/main" w="9525" cmpd="sng">
          <a:solidFill>
            <a:sysClr val="window" lastClr="FFFFFF">
              <a:shade val="50000"/>
            </a:sysClr>
          </a:solid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vert="eaVert" wrap="square" rtlCol="0" anchor="ct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ctr"/>
          <a:r>
            <a:rPr lang="en-US" sz="1100" b="1"/>
            <a:t> Mean score on the literacy scale</a:t>
          </a:r>
        </a:p>
      </cdr:txBody>
    </cdr:sp>
  </cdr:relSizeAnchor>
  <cdr:relSizeAnchor xmlns:cdr="http://schemas.openxmlformats.org/drawingml/2006/chartDrawing">
    <cdr:from>
      <cdr:x>0.96836</cdr:x>
      <cdr:y>0.44879</cdr:y>
    </cdr:from>
    <cdr:to>
      <cdr:x>0.99575</cdr:x>
      <cdr:y>0.57534</cdr:y>
    </cdr:to>
    <cdr:sp macro="" textlink="">
      <cdr:nvSpPr>
        <cdr:cNvPr id="3" name="TextBox 1"/>
        <cdr:cNvSpPr txBox="1"/>
      </cdr:nvSpPr>
      <cdr:spPr>
        <a:xfrm xmlns:a="http://schemas.openxmlformats.org/drawingml/2006/main">
          <a:off x="8854718" y="1641490"/>
          <a:ext cx="250453" cy="462884"/>
        </a:xfrm>
        <a:prstGeom xmlns:a="http://schemas.openxmlformats.org/drawingml/2006/main" prst="rect">
          <a:avLst/>
        </a:prstGeom>
      </cdr:spPr>
      <cdr:txBody>
        <a:bodyPr xmlns:a="http://schemas.openxmlformats.org/drawingml/2006/main" vert="vert270" wrap="none" lIns="0" tIns="0" rIns="0" bIns="0"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600"/>
            <a:t>Score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EF2B3-96A4-D945-A8B4-4FFBE692FB81}" type="datetimeFigureOut">
              <a:rPr lang="en-US" smtClean="0"/>
              <a:pPr/>
              <a:t>3/29/2021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74F6DE-42CE-664B-99ED-0476190FAEC5}" type="slidenum">
              <a:rPr lang="en-US" smtClean="0"/>
              <a:pPr/>
              <a:t>‹#›</a:t>
            </a:fld>
            <a:endParaRPr lang="en-US" dirty="0"/>
          </a:p>
        </p:txBody>
      </p:sp>
    </p:spTree>
    <p:extLst>
      <p:ext uri="{BB962C8B-B14F-4D97-AF65-F5344CB8AC3E}">
        <p14:creationId xmlns:p14="http://schemas.microsoft.com/office/powerpoint/2010/main" val="9862294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a:t>
            </a:fld>
            <a:endParaRPr lang="en-US" dirty="0"/>
          </a:p>
        </p:txBody>
      </p:sp>
    </p:spTree>
    <p:extLst>
      <p:ext uri="{BB962C8B-B14F-4D97-AF65-F5344CB8AC3E}">
        <p14:creationId xmlns:p14="http://schemas.microsoft.com/office/powerpoint/2010/main" val="4155490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EA59CA-4453-4BC7-B613-75E810024494}" type="slidenum">
              <a:rPr lang="en-US" smtClean="0"/>
              <a:pPr/>
              <a:t>14</a:t>
            </a:fld>
            <a:endParaRPr lang="en-US"/>
          </a:p>
        </p:txBody>
      </p:sp>
    </p:spTree>
    <p:extLst>
      <p:ext uri="{BB962C8B-B14F-4D97-AF65-F5344CB8AC3E}">
        <p14:creationId xmlns:p14="http://schemas.microsoft.com/office/powerpoint/2010/main" val="986201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EA59CA-4453-4BC7-B613-75E810024494}" type="slidenum">
              <a:rPr lang="en-US" smtClean="0"/>
              <a:pPr/>
              <a:t>15</a:t>
            </a:fld>
            <a:endParaRPr lang="en-US"/>
          </a:p>
        </p:txBody>
      </p:sp>
    </p:spTree>
    <p:extLst>
      <p:ext uri="{BB962C8B-B14F-4D97-AF65-F5344CB8AC3E}">
        <p14:creationId xmlns:p14="http://schemas.microsoft.com/office/powerpoint/2010/main" val="230280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74F6DE-42CE-664B-99ED-0476190FAEC5}" type="slidenum">
              <a:rPr lang="en-US" smtClean="0"/>
              <a:pPr/>
              <a:t>16</a:t>
            </a:fld>
            <a:endParaRPr lang="en-US" dirty="0"/>
          </a:p>
        </p:txBody>
      </p:sp>
    </p:spTree>
    <p:extLst>
      <p:ext uri="{BB962C8B-B14F-4D97-AF65-F5344CB8AC3E}">
        <p14:creationId xmlns:p14="http://schemas.microsoft.com/office/powerpoint/2010/main" val="2479517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74F6DE-42CE-664B-99ED-0476190FAEC5}" type="slidenum">
              <a:rPr lang="en-US" smtClean="0"/>
              <a:pPr/>
              <a:t>18</a:t>
            </a:fld>
            <a:endParaRPr lang="en-US"/>
          </a:p>
        </p:txBody>
      </p:sp>
    </p:spTree>
    <p:extLst>
      <p:ext uri="{BB962C8B-B14F-4D97-AF65-F5344CB8AC3E}">
        <p14:creationId xmlns:p14="http://schemas.microsoft.com/office/powerpoint/2010/main" val="4132869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74F6DE-42CE-664B-99ED-0476190FAEC5}" type="slidenum">
              <a:rPr lang="en-US" smtClean="0"/>
              <a:pPr/>
              <a:t>21</a:t>
            </a:fld>
            <a:endParaRPr lang="en-US" dirty="0"/>
          </a:p>
        </p:txBody>
      </p:sp>
    </p:spTree>
    <p:extLst>
      <p:ext uri="{BB962C8B-B14F-4D97-AF65-F5344CB8AC3E}">
        <p14:creationId xmlns:p14="http://schemas.microsoft.com/office/powerpoint/2010/main" val="714130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100" dirty="0">
              <a:latin typeface="ITC Franklin Gothic Std Bk Cd"/>
              <a:ea typeface="ＭＳ Ｐゴシック" pitchFamily="-48" charset="-128"/>
              <a:cs typeface="ＭＳ Ｐゴシック"/>
            </a:endParaRPr>
          </a:p>
          <a:p>
            <a:endParaRPr lang="en-US" dirty="0"/>
          </a:p>
        </p:txBody>
      </p:sp>
      <p:sp>
        <p:nvSpPr>
          <p:cNvPr id="4" name="Slide Number Placeholder 3"/>
          <p:cNvSpPr>
            <a:spLocks noGrp="1"/>
          </p:cNvSpPr>
          <p:nvPr>
            <p:ph type="sldNum" sz="quarter" idx="10"/>
          </p:nvPr>
        </p:nvSpPr>
        <p:spPr/>
        <p:txBody>
          <a:bodyPr/>
          <a:lstStyle/>
          <a:p>
            <a:fld id="{5CEA59CA-4453-4BC7-B613-75E810024494}" type="slidenum">
              <a:rPr lang="en-US" smtClean="0"/>
              <a:pPr/>
              <a:t>22</a:t>
            </a:fld>
            <a:endParaRPr lang="en-US"/>
          </a:p>
        </p:txBody>
      </p:sp>
    </p:spTree>
    <p:extLst>
      <p:ext uri="{BB962C8B-B14F-4D97-AF65-F5344CB8AC3E}">
        <p14:creationId xmlns:p14="http://schemas.microsoft.com/office/powerpoint/2010/main" val="3407510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One factor that is related to the size of the gap in health status is very probably access</a:t>
            </a:r>
            <a:r>
              <a:rPr lang="en-US" baseline="0" dirty="0"/>
              <a:t> to health care.  Many of the OECD countries already have systems that guarantee access to health care.</a:t>
            </a:r>
            <a:endParaRPr lang="en-US" dirty="0"/>
          </a:p>
        </p:txBody>
      </p:sp>
      <p:sp>
        <p:nvSpPr>
          <p:cNvPr id="4" name="Slide Number Placeholder 3"/>
          <p:cNvSpPr>
            <a:spLocks noGrp="1"/>
          </p:cNvSpPr>
          <p:nvPr>
            <p:ph type="sldNum" sz="quarter" idx="10"/>
          </p:nvPr>
        </p:nvSpPr>
        <p:spPr/>
        <p:txBody>
          <a:bodyPr/>
          <a:lstStyle/>
          <a:p>
            <a:fld id="{5CEA59CA-4453-4BC7-B613-75E810024494}" type="slidenum">
              <a:rPr lang="en-US" smtClean="0"/>
              <a:pPr/>
              <a:t>23</a:t>
            </a:fld>
            <a:endParaRPr lang="en-US"/>
          </a:p>
        </p:txBody>
      </p:sp>
    </p:spTree>
    <p:extLst>
      <p:ext uri="{BB962C8B-B14F-4D97-AF65-F5344CB8AC3E}">
        <p14:creationId xmlns:p14="http://schemas.microsoft.com/office/powerpoint/2010/main" val="1440615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ITC Franklin Gothic Std Bk Cd"/>
                <a:ea typeface="ＭＳ Ｐゴシック" pitchFamily="-48" charset="-128"/>
                <a:cs typeface="ＭＳ Ｐゴシック"/>
              </a:rPr>
              <a:t>While older adults generally have lower proficiency than their younger counterparts, the extent of the gap between generations varies considerably among countries. This is likely to be related to both quality of initial education and the opportunities offered to adults to undertake further training or to engage in practices that help to maintain and develop proficiency over their lifetimes. Governments cannot change the past; however, policies designed to provide high-quality initial education and ongoing opportunities for learning can go some of the way towards ensuring that ageing adults maintain their skills.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24</a:t>
            </a:fld>
            <a:endParaRPr lang="en-US" dirty="0"/>
          </a:p>
        </p:txBody>
      </p:sp>
    </p:spTree>
    <p:extLst>
      <p:ext uri="{BB962C8B-B14F-4D97-AF65-F5344CB8AC3E}">
        <p14:creationId xmlns:p14="http://schemas.microsoft.com/office/powerpoint/2010/main" val="1442157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ITC Franklin Gothic Std Bk Cd"/>
              <a:ea typeface="ＭＳ Ｐゴシック" pitchFamily="-48" charset="-128"/>
              <a:cs typeface="ＭＳ Ｐゴシック"/>
            </a:endParaRP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a:t>
            </a:fld>
            <a:endParaRPr lang="en-US" dirty="0"/>
          </a:p>
        </p:txBody>
      </p:sp>
    </p:spTree>
    <p:extLst>
      <p:ext uri="{BB962C8B-B14F-4D97-AF65-F5344CB8AC3E}">
        <p14:creationId xmlns:p14="http://schemas.microsoft.com/office/powerpoint/2010/main" val="3442013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defTabSz="899404">
              <a:defRPr/>
            </a:pPr>
            <a:r>
              <a:rPr lang="en-US" b="1" dirty="0"/>
              <a:t>Look at these levels carefully: in US, our average is near</a:t>
            </a:r>
            <a:r>
              <a:rPr lang="en-US" b="1" baseline="0" dirty="0"/>
              <a:t> the top of Level 2.  THE OECD defines proficiency as Level 3. </a:t>
            </a:r>
          </a:p>
          <a:p>
            <a:pPr defTabSz="899404">
              <a:defRPr/>
            </a:pPr>
            <a:endParaRPr lang="en-US" b="1" baseline="0" dirty="0"/>
          </a:p>
          <a:p>
            <a:pPr defTabSz="899404">
              <a:defRPr/>
            </a:pPr>
            <a:r>
              <a:rPr lang="en-US" b="1" dirty="0"/>
              <a:t>Below Level 1</a:t>
            </a:r>
            <a:r>
              <a:rPr lang="en-US" dirty="0"/>
              <a:t>: Individuals at this level can read brief texts on familiar topics and locate a single piece of specific information identical in form to information in the question or directive. They are not required to understand the structure of sentences or paragraphs and only basic vocabulary knowledge is required. Tasks below Level 1 do not make use of any features specific to digital texts.</a:t>
            </a:r>
          </a:p>
          <a:p>
            <a:pPr defTabSz="899404">
              <a:defRPr/>
            </a:pPr>
            <a:r>
              <a:rPr lang="en-US" b="1" dirty="0"/>
              <a:t>Level 1</a:t>
            </a:r>
            <a:r>
              <a:rPr lang="en-US" dirty="0"/>
              <a:t>: Individuals at this level can read relatively short digital or print continuous, non-continuous, or mixed texts to locate a single piece of information, which is identical to or synonymous with the information given in the question or directive. These texts contain little competing information. Adults performing at this level can complete single forms, understand basic vocabulary, determine the meaning of sentences, and read continuous texts with a degree of fluency. </a:t>
            </a:r>
          </a:p>
          <a:p>
            <a:pPr defTabSz="899404">
              <a:defRPr/>
            </a:pPr>
            <a:r>
              <a:rPr lang="en-US" b="1" dirty="0"/>
              <a:t>Level 2</a:t>
            </a:r>
            <a:r>
              <a:rPr lang="en-US" dirty="0"/>
              <a:t>: Individuals at this level can integrate two or more pieces of information based on criteria, compare and contrast or reason about information and make low-level inferences. They can navigate within digital texts to access and identify information from various parts of a document.</a:t>
            </a:r>
          </a:p>
          <a:p>
            <a:pPr defTabSz="899404">
              <a:defRPr/>
            </a:pPr>
            <a:r>
              <a:rPr lang="en-US" b="1" dirty="0"/>
              <a:t>Level 3: </a:t>
            </a:r>
            <a:r>
              <a:rPr lang="en-US" dirty="0"/>
              <a:t>Individuals at this level can understand and respond appropriately to dense or lengthy texts, including continuous, non-continuous, mixed, or multiple pages. They understand text structures and rhetorical devices and can identify, interpret, or evaluate one or more pieces of information and make appropriate inferences. They can also perform multi-step operations and select relevant data from competing information in order to identify and formulate responses.</a:t>
            </a:r>
            <a:endParaRPr lang="en-US" b="1" dirty="0"/>
          </a:p>
          <a:p>
            <a:pPr defTabSz="899404">
              <a:defRPr/>
            </a:pPr>
            <a:r>
              <a:rPr lang="en-US" b="1" dirty="0"/>
              <a:t>Level 4: </a:t>
            </a:r>
            <a:r>
              <a:rPr lang="en-US" dirty="0"/>
              <a:t>Individuals at this level can perform multiple-step operations to integrate, interpret, or synthesize information from complex or lengthy continuous, non-continuous, mixed, or multiple-type texts that involve conditional and/or competing information. They can make complex inferences and appropriately apply background knowledge as well as interpret or evaluate subtle truth claims or arguments.</a:t>
            </a:r>
            <a:endParaRPr lang="en-US" b="1" dirty="0"/>
          </a:p>
          <a:p>
            <a:pPr defTabSz="899404">
              <a:defRPr/>
            </a:pPr>
            <a:r>
              <a:rPr lang="en-US" b="1" dirty="0"/>
              <a:t>Level 5: </a:t>
            </a:r>
            <a:r>
              <a:rPr lang="en-US" dirty="0"/>
              <a:t>Individuals at this level can perform tasks that involve searching for and integrating information across multiple, dense texts; constructing synthesis of similar and contrasting ideas or points of view, or evaluating evidence and arguments. They can apply and evaluate logical and conceptual models, and evaluate the reliability of evidentiary sources and select key information. They are aware of subtle, rhetorical cues and are able to make high-level inferences or use specialized background knowledge.</a:t>
            </a:r>
            <a:endParaRPr lang="en-US" b="1" dirty="0"/>
          </a:p>
          <a:p>
            <a:pPr defTabSz="899404">
              <a:defRPr/>
            </a:pPr>
            <a:endParaRPr lang="en-US" dirty="0"/>
          </a:p>
          <a:p>
            <a:pPr defTabSz="899404">
              <a:defRPr/>
            </a:pPr>
            <a:endParaRPr lang="en-US" dirty="0"/>
          </a:p>
          <a:p>
            <a:endParaRPr lang="en-US" dirty="0"/>
          </a:p>
        </p:txBody>
      </p:sp>
      <p:sp>
        <p:nvSpPr>
          <p:cNvPr id="4" name="Slide Number Placeholder 3"/>
          <p:cNvSpPr>
            <a:spLocks noGrp="1"/>
          </p:cNvSpPr>
          <p:nvPr>
            <p:ph type="sldNum" sz="quarter" idx="10"/>
          </p:nvPr>
        </p:nvSpPr>
        <p:spPr/>
        <p:txBody>
          <a:bodyPr/>
          <a:lstStyle/>
          <a:p>
            <a:fld id="{5CEA59CA-4453-4BC7-B613-75E810024494}" type="slidenum">
              <a:rPr lang="en-US" smtClean="0"/>
              <a:pPr/>
              <a:t>5</a:t>
            </a:fld>
            <a:endParaRPr lang="en-US"/>
          </a:p>
        </p:txBody>
      </p:sp>
    </p:spTree>
    <p:extLst>
      <p:ext uri="{BB962C8B-B14F-4D97-AF65-F5344CB8AC3E}">
        <p14:creationId xmlns:p14="http://schemas.microsoft.com/office/powerpoint/2010/main" val="49490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ITC Franklin Gothic Std Bk Cd"/>
                <a:ea typeface="ＭＳ Ｐゴシック" pitchFamily="-48" charset="-128"/>
                <a:cs typeface="ＭＳ Ｐゴシック"/>
              </a:rPr>
              <a:t>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6</a:t>
            </a:fld>
            <a:endParaRPr lang="en-US" dirty="0"/>
          </a:p>
        </p:txBody>
      </p:sp>
    </p:spTree>
    <p:extLst>
      <p:ext uri="{BB962C8B-B14F-4D97-AF65-F5344CB8AC3E}">
        <p14:creationId xmlns:p14="http://schemas.microsoft.com/office/powerpoint/2010/main" val="2638741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5148" indent="-225148" defTabSz="900593" eaLnBrk="0" fontAlgn="base" hangingPunct="0">
              <a:spcBef>
                <a:spcPct val="30000"/>
              </a:spcBef>
              <a:spcAft>
                <a:spcPct val="0"/>
              </a:spcAft>
              <a:buFont typeface="+mj-lt"/>
              <a:buNone/>
              <a:defRPr/>
            </a:pPr>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7</a:t>
            </a:fld>
            <a:endParaRPr lang="en-US" dirty="0"/>
          </a:p>
        </p:txBody>
      </p:sp>
    </p:spTree>
    <p:extLst>
      <p:ext uri="{BB962C8B-B14F-4D97-AF65-F5344CB8AC3E}">
        <p14:creationId xmlns:p14="http://schemas.microsoft.com/office/powerpoint/2010/main" val="618155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defTabSz="899404">
              <a:defRPr/>
            </a:pPr>
            <a:r>
              <a:rPr lang="en-US" b="1" dirty="0"/>
              <a:t>Again – let’s look at levels.  This time our average is solidly in the middle of Level 2.  The OECD defines proficiency at Level 3 here as well.</a:t>
            </a:r>
          </a:p>
          <a:p>
            <a:pPr defTabSz="899404">
              <a:defRPr/>
            </a:pPr>
            <a:r>
              <a:rPr lang="en-US" b="1" dirty="0"/>
              <a:t>Below Level 1: </a:t>
            </a:r>
            <a:r>
              <a:rPr lang="en-US" b="0" dirty="0"/>
              <a:t>Adults at this level can only cope with very simple tasks set in concrete, familiar contexts where the mathematical content </a:t>
            </a:r>
          </a:p>
          <a:p>
            <a:pPr defTabSz="899404">
              <a:defRPr/>
            </a:pPr>
            <a:r>
              <a:rPr lang="en-US" b="0" dirty="0"/>
              <a:t>is explicit and that require only simple processes such as counting; sorting; performing basic arithmetic operations with </a:t>
            </a:r>
          </a:p>
          <a:p>
            <a:pPr defTabSz="899404">
              <a:defRPr/>
            </a:pPr>
            <a:r>
              <a:rPr lang="en-US" b="0" dirty="0"/>
              <a:t>whole numbers or money, or recognizing common spatial representations. Adults who score less than 176 points are </a:t>
            </a:r>
          </a:p>
          <a:p>
            <a:pPr defTabSz="899404">
              <a:defRPr/>
            </a:pPr>
            <a:r>
              <a:rPr lang="en-US" b="0" dirty="0"/>
              <a:t>considered to be below Level 1. </a:t>
            </a:r>
            <a:endParaRPr lang="en-US" b="1" dirty="0"/>
          </a:p>
          <a:p>
            <a:pPr defTabSz="899404">
              <a:defRPr/>
            </a:pPr>
            <a:r>
              <a:rPr lang="en-US" b="1" dirty="0"/>
              <a:t>Level 1: </a:t>
            </a:r>
            <a:r>
              <a:rPr lang="en-US" dirty="0"/>
              <a:t>Adults at Level 1 can complete tasks involving basic mathematical processes in common, concrete contexts where the </a:t>
            </a:r>
          </a:p>
          <a:p>
            <a:pPr defTabSz="899404">
              <a:defRPr/>
            </a:pPr>
            <a:r>
              <a:rPr lang="en-US" dirty="0"/>
              <a:t>mathematical content is explicit with little text and minimal distractors. They can perform one-step or simple processes </a:t>
            </a:r>
          </a:p>
          <a:p>
            <a:pPr defTabSz="899404">
              <a:defRPr/>
            </a:pPr>
            <a:r>
              <a:rPr lang="en-US" dirty="0"/>
              <a:t>involving counting, sorting, basic arithmetic operations, understanding simple percents, and locating and identifying </a:t>
            </a:r>
          </a:p>
          <a:p>
            <a:pPr defTabSz="899404">
              <a:defRPr/>
            </a:pPr>
            <a:r>
              <a:rPr lang="en-US" dirty="0"/>
              <a:t>elements of simple or common graphical or spatial representations.</a:t>
            </a:r>
          </a:p>
          <a:p>
            <a:pPr defTabSz="899404">
              <a:defRPr/>
            </a:pPr>
            <a:r>
              <a:rPr lang="en-US" b="1" dirty="0"/>
              <a:t>Level 2: </a:t>
            </a:r>
            <a:r>
              <a:rPr lang="en-US" dirty="0"/>
              <a:t>Adults at this level can successfully perform tasks that require identifying and acting upon mathematical information and </a:t>
            </a:r>
          </a:p>
          <a:p>
            <a:pPr defTabSz="899404">
              <a:defRPr/>
            </a:pPr>
            <a:r>
              <a:rPr lang="en-US" dirty="0"/>
              <a:t>ideas embedded in a range of common contexts where the mathematical content is fairly explicit or visual with relatively </a:t>
            </a:r>
          </a:p>
          <a:p>
            <a:pPr defTabSz="899404">
              <a:defRPr/>
            </a:pPr>
            <a:r>
              <a:rPr lang="en-US" dirty="0"/>
              <a:t>few distractors. The tasks may require applying two or more steps or processes involving, for example, calculations </a:t>
            </a:r>
          </a:p>
          <a:p>
            <a:pPr defTabSz="899404">
              <a:defRPr/>
            </a:pPr>
            <a:r>
              <a:rPr lang="en-US" dirty="0"/>
              <a:t>with whole numbers and common decimals, percents and fractions; simple measurement and spatial representations; </a:t>
            </a:r>
          </a:p>
          <a:p>
            <a:pPr defTabSz="899404">
              <a:defRPr/>
            </a:pPr>
            <a:r>
              <a:rPr lang="en-US" dirty="0"/>
              <a:t>estimation; or interpreting relatively simple data and statistics in texts, tables and graphs. </a:t>
            </a:r>
            <a:endParaRPr lang="en-US" b="1" dirty="0"/>
          </a:p>
          <a:p>
            <a:pPr defTabSz="899404">
              <a:defRPr/>
            </a:pPr>
            <a:r>
              <a:rPr lang="en-US" b="1" dirty="0"/>
              <a:t>Level 3: </a:t>
            </a:r>
            <a:r>
              <a:rPr lang="en-US" dirty="0"/>
              <a:t>Adults at Level 3 can successfully complete tasks that require an understanding of mathematical information that may </a:t>
            </a:r>
          </a:p>
          <a:p>
            <a:pPr defTabSz="899404">
              <a:defRPr/>
            </a:pPr>
            <a:r>
              <a:rPr lang="en-US" dirty="0"/>
              <a:t>be less explicit, embedded in contexts that are not always familiar, and represented in more complex ways. They can </a:t>
            </a:r>
          </a:p>
          <a:p>
            <a:pPr defTabSz="899404">
              <a:defRPr/>
            </a:pPr>
            <a:r>
              <a:rPr lang="en-US" dirty="0"/>
              <a:t>perform tasks requiring several steps and that may involve a choice of problem-solving strategies and relevant processes. </a:t>
            </a:r>
          </a:p>
          <a:p>
            <a:pPr defTabSz="899404">
              <a:defRPr/>
            </a:pPr>
            <a:r>
              <a:rPr lang="en-US" dirty="0"/>
              <a:t>They have a good sense of number and space; can recognize and work with mathematical relationships, patterns, and </a:t>
            </a:r>
          </a:p>
          <a:p>
            <a:pPr defTabSz="899404">
              <a:defRPr/>
            </a:pPr>
            <a:r>
              <a:rPr lang="en-US" dirty="0"/>
              <a:t>proportions expressed in verbal or numerical form; and can interpret and perform basic analyses of data and statistics </a:t>
            </a:r>
          </a:p>
          <a:p>
            <a:pPr defTabSz="899404">
              <a:defRPr/>
            </a:pPr>
            <a:r>
              <a:rPr lang="en-US" dirty="0"/>
              <a:t>in texts, tables and graphs. </a:t>
            </a:r>
            <a:endParaRPr lang="en-US" b="1" dirty="0"/>
          </a:p>
          <a:p>
            <a:pPr defTabSz="899404">
              <a:defRPr/>
            </a:pPr>
            <a:r>
              <a:rPr lang="en-US" b="1" dirty="0"/>
              <a:t>Level 4: </a:t>
            </a:r>
            <a:r>
              <a:rPr lang="en-US" dirty="0"/>
              <a:t>At this level, adults understand a broad range of mathematical information that may be complex, abstract or embedded </a:t>
            </a:r>
          </a:p>
          <a:p>
            <a:pPr defTabSz="899404">
              <a:defRPr/>
            </a:pPr>
            <a:r>
              <a:rPr lang="en-US" dirty="0"/>
              <a:t>in unfamiliar contexts. They can perform tasks involving multiple steps and select appropriate problem-solving strategies </a:t>
            </a:r>
          </a:p>
          <a:p>
            <a:pPr defTabSz="899404">
              <a:defRPr/>
            </a:pPr>
            <a:r>
              <a:rPr lang="en-US" dirty="0"/>
              <a:t>and processes. They can analyze and engage in more complex reasoning about quantities and data, statistics and chance, </a:t>
            </a:r>
          </a:p>
          <a:p>
            <a:pPr defTabSz="899404">
              <a:defRPr/>
            </a:pPr>
            <a:r>
              <a:rPr lang="en-US" dirty="0"/>
              <a:t>spatial relationships, change, proportions and formulae. They can also understand arguments and communicate well-reasoned explanations for answers or choices.</a:t>
            </a:r>
          </a:p>
          <a:p>
            <a:pPr defTabSz="899404">
              <a:defRPr/>
            </a:pPr>
            <a:r>
              <a:rPr lang="en-US" b="1" dirty="0"/>
              <a:t>Level 5: </a:t>
            </a:r>
            <a:r>
              <a:rPr lang="en-US" dirty="0"/>
              <a:t>Adults at Level 5 on the numeracy scale can understand complex representations, and abstract and formal mathematical </a:t>
            </a:r>
          </a:p>
          <a:p>
            <a:pPr defTabSz="899404">
              <a:defRPr/>
            </a:pPr>
            <a:r>
              <a:rPr lang="en-US" dirty="0"/>
              <a:t>and statistical ideas, sometimes embedded in complex texts. They can integrate several types of mathematical information </a:t>
            </a:r>
          </a:p>
          <a:p>
            <a:pPr defTabSz="899404">
              <a:defRPr/>
            </a:pPr>
            <a:r>
              <a:rPr lang="en-US" dirty="0"/>
              <a:t>where considerable translation or interpretation is required; draw inferences; develop or work with mathematical </a:t>
            </a:r>
          </a:p>
          <a:p>
            <a:pPr defTabSz="899404">
              <a:defRPr/>
            </a:pPr>
            <a:r>
              <a:rPr lang="en-US" dirty="0"/>
              <a:t>arguments or models; and justify, evaluate and critically reflect upon solutions or choices. </a:t>
            </a:r>
          </a:p>
          <a:p>
            <a:pPr defTabSz="899404">
              <a:defRPr/>
            </a:pPr>
            <a:endParaRPr lang="en-US" b="1" dirty="0"/>
          </a:p>
          <a:p>
            <a:endParaRPr lang="en-US" dirty="0"/>
          </a:p>
        </p:txBody>
      </p:sp>
      <p:sp>
        <p:nvSpPr>
          <p:cNvPr id="4" name="Slide Number Placeholder 3"/>
          <p:cNvSpPr>
            <a:spLocks noGrp="1"/>
          </p:cNvSpPr>
          <p:nvPr>
            <p:ph type="sldNum" sz="quarter" idx="10"/>
          </p:nvPr>
        </p:nvSpPr>
        <p:spPr/>
        <p:txBody>
          <a:bodyPr/>
          <a:lstStyle/>
          <a:p>
            <a:fld id="{5CEA59CA-4453-4BC7-B613-75E810024494}" type="slidenum">
              <a:rPr lang="en-US" smtClean="0"/>
              <a:pPr/>
              <a:t>8</a:t>
            </a:fld>
            <a:endParaRPr lang="en-US"/>
          </a:p>
        </p:txBody>
      </p:sp>
    </p:spTree>
    <p:extLst>
      <p:ext uri="{BB962C8B-B14F-4D97-AF65-F5344CB8AC3E}">
        <p14:creationId xmlns:p14="http://schemas.microsoft.com/office/powerpoint/2010/main" val="2328985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4851" indent="-224851">
              <a:buFont typeface="+mj-lt"/>
              <a:buNone/>
            </a:pPr>
            <a:endParaRPr lang="en-US" sz="1400"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9</a:t>
            </a:fld>
            <a:endParaRPr lang="en-US" dirty="0"/>
          </a:p>
        </p:txBody>
      </p:sp>
    </p:spTree>
    <p:extLst>
      <p:ext uri="{BB962C8B-B14F-4D97-AF65-F5344CB8AC3E}">
        <p14:creationId xmlns:p14="http://schemas.microsoft.com/office/powerpoint/2010/main" val="1055015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5148" indent="-225148">
              <a:buFont typeface="+mj-lt"/>
              <a:buNone/>
            </a:pPr>
            <a:endParaRPr lang="en-US" b="1"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10</a:t>
            </a:fld>
            <a:endParaRPr lang="en-US" dirty="0"/>
          </a:p>
        </p:txBody>
      </p:sp>
    </p:spTree>
    <p:extLst>
      <p:ext uri="{BB962C8B-B14F-4D97-AF65-F5344CB8AC3E}">
        <p14:creationId xmlns:p14="http://schemas.microsoft.com/office/powerpoint/2010/main" val="3007312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defTabSz="899404">
              <a:defRPr/>
            </a:pPr>
            <a:r>
              <a:rPr lang="en-US" b="1" dirty="0"/>
              <a:t>Again, let’s look at these levels: the US average is 277 – at Level 1.  The OECD defines proficiency here at Level 2.  </a:t>
            </a:r>
          </a:p>
          <a:p>
            <a:pPr defTabSz="899404">
              <a:defRPr/>
            </a:pPr>
            <a:endParaRPr lang="en-US" b="1" dirty="0"/>
          </a:p>
          <a:p>
            <a:pPr defTabSz="899404">
              <a:defRPr/>
            </a:pPr>
            <a:r>
              <a:rPr lang="en-US" b="1" dirty="0"/>
              <a:t>Below Level 1: </a:t>
            </a:r>
            <a:r>
              <a:rPr lang="en-US" b="0" dirty="0"/>
              <a:t>Below Level 1, adults can complete tasks in which the goal is explicitly stated and for which the necessary operations are performed in a single and familiar environment. They can solve problems whose solutions involve a relatively small number </a:t>
            </a:r>
          </a:p>
          <a:p>
            <a:pPr defTabSz="899404">
              <a:defRPr/>
            </a:pPr>
            <a:r>
              <a:rPr lang="en-US" b="0" dirty="0"/>
              <a:t>of steps, the use of a restricted range of operators, and a limited amount of monitoring across a large number of actions. </a:t>
            </a:r>
            <a:endParaRPr lang="en-US" b="1" dirty="0"/>
          </a:p>
          <a:p>
            <a:pPr defTabSz="899404">
              <a:defRPr/>
            </a:pPr>
            <a:r>
              <a:rPr lang="en-US" b="1" dirty="0"/>
              <a:t>Level 1: </a:t>
            </a:r>
            <a:r>
              <a:rPr lang="en-US" dirty="0"/>
              <a:t>At Level 1, adults can complete tasks in which the goal is explicitly stated and for which the necessary operations are </a:t>
            </a:r>
          </a:p>
          <a:p>
            <a:pPr defTabSz="899404">
              <a:defRPr/>
            </a:pPr>
            <a:r>
              <a:rPr lang="en-US" dirty="0"/>
              <a:t>performed in a single and familiar environment. They can solve problems in the context of technology-rich environments </a:t>
            </a:r>
          </a:p>
          <a:p>
            <a:pPr defTabSz="899404">
              <a:defRPr/>
            </a:pPr>
            <a:r>
              <a:rPr lang="en-US" dirty="0"/>
              <a:t>whose solutions involve a relatively small number of steps, the use of a restricted range of operators, and a limited </a:t>
            </a:r>
          </a:p>
          <a:p>
            <a:pPr defTabSz="899404">
              <a:defRPr/>
            </a:pPr>
            <a:r>
              <a:rPr lang="en-US" dirty="0"/>
              <a:t>amount of monitoring across a large number of actions. </a:t>
            </a:r>
            <a:endParaRPr lang="en-US" b="1" dirty="0"/>
          </a:p>
          <a:p>
            <a:pPr defTabSz="899404">
              <a:defRPr/>
            </a:pPr>
            <a:r>
              <a:rPr lang="en-US" b="1" dirty="0"/>
              <a:t>Level 2: </a:t>
            </a:r>
            <a:r>
              <a:rPr lang="en-US" dirty="0"/>
              <a:t>At Level 2, adults can complete problems that have explicit criteria for success, a small number of applications, and </a:t>
            </a:r>
          </a:p>
          <a:p>
            <a:pPr defTabSz="899404">
              <a:defRPr/>
            </a:pPr>
            <a:r>
              <a:rPr lang="en-US" dirty="0"/>
              <a:t>several steps and operators. They can monitor progress towards a solution and handle unexpected outcomes or impasses. </a:t>
            </a:r>
            <a:endParaRPr lang="en-US" b="1" dirty="0"/>
          </a:p>
          <a:p>
            <a:pPr defTabSz="899404">
              <a:defRPr/>
            </a:pPr>
            <a:r>
              <a:rPr lang="en-US" b="1" dirty="0"/>
              <a:t>Level 3: </a:t>
            </a:r>
            <a:r>
              <a:rPr lang="en-US" dirty="0"/>
              <a:t>Adults at Level 3 can complete tasks involving multiple applications, a large number of steps, impasses, and the discovery </a:t>
            </a:r>
          </a:p>
          <a:p>
            <a:pPr defTabSz="899404">
              <a:defRPr/>
            </a:pPr>
            <a:r>
              <a:rPr lang="en-US" dirty="0"/>
              <a:t>and use of ad hoc commands in a novel environment. They can establish a plan to arrive at a solution and monitor its </a:t>
            </a:r>
          </a:p>
          <a:p>
            <a:pPr defTabSz="899404">
              <a:defRPr/>
            </a:pPr>
            <a:r>
              <a:rPr lang="en-US" dirty="0"/>
              <a:t>implementation as they deal with unexpected outcomes and impasses. </a:t>
            </a:r>
          </a:p>
          <a:p>
            <a:endParaRPr lang="en-US" b="1" dirty="0"/>
          </a:p>
        </p:txBody>
      </p:sp>
      <p:sp>
        <p:nvSpPr>
          <p:cNvPr id="4" name="Slide Number Placeholder 3"/>
          <p:cNvSpPr>
            <a:spLocks noGrp="1"/>
          </p:cNvSpPr>
          <p:nvPr>
            <p:ph type="sldNum" sz="quarter" idx="10"/>
          </p:nvPr>
        </p:nvSpPr>
        <p:spPr/>
        <p:txBody>
          <a:bodyPr/>
          <a:lstStyle/>
          <a:p>
            <a:fld id="{5CEA59CA-4453-4BC7-B613-75E810024494}" type="slidenum">
              <a:rPr lang="en-US" smtClean="0"/>
              <a:pPr/>
              <a:t>11</a:t>
            </a:fld>
            <a:endParaRPr lang="en-US"/>
          </a:p>
        </p:txBody>
      </p:sp>
    </p:spTree>
    <p:extLst>
      <p:ext uri="{BB962C8B-B14F-4D97-AF65-F5344CB8AC3E}">
        <p14:creationId xmlns:p14="http://schemas.microsoft.com/office/powerpoint/2010/main" val="2603165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6FE24AA-1002-8C48-885A-5CF580C75323}" type="datetimeFigureOut">
              <a:rPr lang="en-US" smtClean="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77B17F-DC4C-344F-9C21-E658A727DE0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FE24AA-1002-8C48-885A-5CF580C75323}" type="datetimeFigureOut">
              <a:rPr lang="en-US" smtClean="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77B17F-DC4C-344F-9C21-E658A727DE0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FE24AA-1002-8C48-885A-5CF580C75323}" type="datetimeFigureOut">
              <a:rPr lang="en-US" smtClean="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77B17F-DC4C-344F-9C21-E658A727DE0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FE24AA-1002-8C48-885A-5CF580C75323}" type="datetimeFigureOut">
              <a:rPr lang="en-US" smtClean="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77B17F-DC4C-344F-9C21-E658A727DE0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FE24AA-1002-8C48-885A-5CF580C75323}" type="datetimeFigureOut">
              <a:rPr lang="en-US" smtClean="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77B17F-DC4C-344F-9C21-E658A727DE0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FE24AA-1002-8C48-885A-5CF580C75323}" type="datetimeFigureOut">
              <a:rPr lang="en-US" smtClean="0"/>
              <a:pPr/>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77B17F-DC4C-344F-9C21-E658A727DE0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FE24AA-1002-8C48-885A-5CF580C75323}" type="datetimeFigureOut">
              <a:rPr lang="en-US" smtClean="0"/>
              <a:pPr/>
              <a:t>3/29/2021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77B17F-DC4C-344F-9C21-E658A727DE0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FE24AA-1002-8C48-885A-5CF580C75323}" type="datetimeFigureOut">
              <a:rPr lang="en-US" smtClean="0"/>
              <a:pPr/>
              <a:t>3/29/2021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77B17F-DC4C-344F-9C21-E658A727DE0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E24AA-1002-8C48-885A-5CF580C75323}" type="datetimeFigureOut">
              <a:rPr lang="en-US" smtClean="0"/>
              <a:pPr/>
              <a:t>3/29/2021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77B17F-DC4C-344F-9C21-E658A727DE0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E24AA-1002-8C48-885A-5CF580C75323}" type="datetimeFigureOut">
              <a:rPr lang="en-US" smtClean="0"/>
              <a:pPr/>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77B17F-DC4C-344F-9C21-E658A727DE0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E24AA-1002-8C48-885A-5CF580C75323}" type="datetimeFigureOut">
              <a:rPr lang="en-US" smtClean="0"/>
              <a:pPr/>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77B17F-DC4C-344F-9C21-E658A727DE0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E24AA-1002-8C48-885A-5CF580C75323}" type="datetimeFigureOut">
              <a:rPr lang="en-US" smtClean="0"/>
              <a:pPr/>
              <a:t>3/29/2021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7B17F-DC4C-344F-9C21-E658A727DE0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bg1">
              <a:lumMod val="85000"/>
            </a:schemeClr>
          </a:solidFill>
          <a:ln>
            <a:solidFill>
              <a:srgbClr val="4F81BD"/>
            </a:solidFill>
            <a:prstDash val="solid"/>
          </a:ln>
        </p:spPr>
        <p:txBody>
          <a:bodyPr/>
          <a:lstStyle/>
          <a:p>
            <a:r>
              <a:rPr lang="en-US" dirty="0"/>
              <a:t>Overview of U.S. Results:</a:t>
            </a:r>
            <a:br>
              <a:rPr lang="en-US" dirty="0"/>
            </a:br>
            <a:r>
              <a:rPr lang="en-US" dirty="0"/>
              <a:t>Focus on Literacy</a:t>
            </a:r>
          </a:p>
        </p:txBody>
      </p:sp>
      <p:sp>
        <p:nvSpPr>
          <p:cNvPr id="7" name="Subtitle 6"/>
          <p:cNvSpPr>
            <a:spLocks noGrp="1"/>
          </p:cNvSpPr>
          <p:nvPr>
            <p:ph type="subTitle" idx="1"/>
          </p:nvPr>
        </p:nvSpPr>
        <p:spPr>
          <a:xfrm>
            <a:off x="1371600" y="3886200"/>
            <a:ext cx="6400800" cy="2108200"/>
          </a:xfrm>
        </p:spPr>
        <p:txBody>
          <a:bodyPr>
            <a:normAutofit/>
          </a:bodyPr>
          <a:lstStyle/>
          <a:p>
            <a:r>
              <a:rPr lang="en-US" dirty="0"/>
              <a:t>PIAAC results tell a story about the systemic nature of the skills deficit among U.S. adults.  </a:t>
            </a:r>
          </a:p>
        </p:txBody>
      </p:sp>
      <p:pic>
        <p:nvPicPr>
          <p:cNvPr id="102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2935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129733" y="133775"/>
            <a:ext cx="8885092" cy="1309094"/>
          </a:xfrm>
          <a:solidFill>
            <a:schemeClr val="bg1">
              <a:lumMod val="85000"/>
            </a:schemeClr>
          </a:solidFill>
          <a:ln>
            <a:solidFill>
              <a:srgbClr val="0070C0"/>
            </a:solidFill>
          </a:ln>
        </p:spPr>
        <p:txBody>
          <a:bodyPr>
            <a:noAutofit/>
          </a:bodyPr>
          <a:lstStyle/>
          <a:p>
            <a:pPr algn="l"/>
            <a:r>
              <a:rPr lang="en-US" sz="2800" dirty="0"/>
              <a:t>A higher proportion of U.S. adults are also at the lowest levels of </a:t>
            </a:r>
            <a:r>
              <a:rPr lang="en-US" sz="2800" b="1" dirty="0"/>
              <a:t>digital problem solving</a:t>
            </a:r>
            <a:r>
              <a:rPr lang="en-US" sz="2800" dirty="0"/>
              <a:t>. </a:t>
            </a:r>
          </a:p>
        </p:txBody>
      </p:sp>
      <p:pic>
        <p:nvPicPr>
          <p:cNvPr id="4"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0" y="2429383"/>
            <a:ext cx="8885682" cy="2609183"/>
          </a:xfrm>
          <a:prstGeom prst="rect">
            <a:avLst/>
          </a:prstGeom>
        </p:spPr>
      </p:pic>
      <p:sp>
        <p:nvSpPr>
          <p:cNvPr id="7" name="TextBox 6"/>
          <p:cNvSpPr txBox="1"/>
          <p:nvPr/>
        </p:nvSpPr>
        <p:spPr>
          <a:xfrm>
            <a:off x="228600" y="5805280"/>
            <a:ext cx="8662797" cy="430887"/>
          </a:xfrm>
          <a:prstGeom prst="rect">
            <a:avLst/>
          </a:prstGeom>
          <a:noFill/>
        </p:spPr>
        <p:txBody>
          <a:bodyPr wrap="square" rtlCol="0">
            <a:spAutoFit/>
          </a:bodyPr>
          <a:lstStyle/>
          <a:p>
            <a:r>
              <a:rPr lang="en-US" sz="1100" dirty="0"/>
              <a:t>NOTE: United States data are the U.S. PIAAC 2012/2014 data. PIAAC 2012 international average based on all countries and regions that participated in PIAAC 2012 as reported in the 2012 </a:t>
            </a:r>
            <a:r>
              <a:rPr lang="en-US" sz="1100" i="1" dirty="0"/>
              <a:t>First Look </a:t>
            </a:r>
            <a:r>
              <a:rPr lang="en-US" sz="1100" dirty="0"/>
              <a:t>(NCES 2013-008). </a:t>
            </a:r>
          </a:p>
        </p:txBody>
      </p:sp>
      <p:sp>
        <p:nvSpPr>
          <p:cNvPr id="9" name="Right Brace 8"/>
          <p:cNvSpPr/>
          <p:nvPr/>
        </p:nvSpPr>
        <p:spPr>
          <a:xfrm rot="16200000">
            <a:off x="4195823" y="506743"/>
            <a:ext cx="276106" cy="4152897"/>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4041971" y="2075806"/>
            <a:ext cx="587020" cy="369332"/>
          </a:xfrm>
          <a:prstGeom prst="rect">
            <a:avLst/>
          </a:prstGeom>
          <a:noFill/>
        </p:spPr>
        <p:txBody>
          <a:bodyPr wrap="none" rtlCol="0">
            <a:spAutoFit/>
          </a:bodyPr>
          <a:lstStyle/>
          <a:p>
            <a:r>
              <a:rPr lang="en-US" b="1" dirty="0">
                <a:solidFill>
                  <a:srgbClr val="1F497D"/>
                </a:solidFill>
              </a:rPr>
              <a:t>64%</a:t>
            </a:r>
          </a:p>
        </p:txBody>
      </p:sp>
      <p:sp>
        <p:nvSpPr>
          <p:cNvPr id="11" name="Right Brace 10"/>
          <p:cNvSpPr/>
          <p:nvPr/>
        </p:nvSpPr>
        <p:spPr>
          <a:xfrm rot="16200000">
            <a:off x="3908951" y="1536566"/>
            <a:ext cx="276106" cy="3579151"/>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TextBox 11"/>
          <p:cNvSpPr txBox="1"/>
          <p:nvPr/>
        </p:nvSpPr>
        <p:spPr>
          <a:xfrm>
            <a:off x="3746696" y="2866381"/>
            <a:ext cx="587020" cy="369332"/>
          </a:xfrm>
          <a:prstGeom prst="rect">
            <a:avLst/>
          </a:prstGeom>
          <a:noFill/>
        </p:spPr>
        <p:txBody>
          <a:bodyPr wrap="none" rtlCol="0">
            <a:spAutoFit/>
          </a:bodyPr>
          <a:lstStyle/>
          <a:p>
            <a:r>
              <a:rPr lang="en-US" b="1" dirty="0">
                <a:solidFill>
                  <a:srgbClr val="1F497D"/>
                </a:solidFill>
              </a:rPr>
              <a:t>55%</a:t>
            </a:r>
          </a:p>
        </p:txBody>
      </p:sp>
    </p:spTree>
    <p:extLst>
      <p:ext uri="{BB962C8B-B14F-4D97-AF65-F5344CB8AC3E}">
        <p14:creationId xmlns:p14="http://schemas.microsoft.com/office/powerpoint/2010/main" val="3283190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D4CD8E9-1693-45D6-9FD5-D63BDA356D9F}" type="slidenum">
              <a:rPr lang="en-US" smtClean="0"/>
              <a:pPr/>
              <a:t>11</a:t>
            </a:fld>
            <a:endParaRPr lang="en-US"/>
          </a:p>
        </p:txBody>
      </p:sp>
      <p:graphicFrame>
        <p:nvGraphicFramePr>
          <p:cNvPr id="9" name="Diagram 8"/>
          <p:cNvGraphicFramePr/>
          <p:nvPr>
            <p:extLst>
              <p:ext uri="{D42A27DB-BD31-4B8C-83A1-F6EECF244321}">
                <p14:modId xmlns:p14="http://schemas.microsoft.com/office/powerpoint/2010/main" val="797719076"/>
              </p:ext>
            </p:extLst>
          </p:nvPr>
        </p:nvGraphicFramePr>
        <p:xfrm>
          <a:off x="547865" y="1953469"/>
          <a:ext cx="8304727" cy="4499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628648" y="3105752"/>
            <a:ext cx="1752600" cy="646331"/>
          </a:xfrm>
          <a:prstGeom prst="rect">
            <a:avLst/>
          </a:prstGeom>
          <a:noFill/>
        </p:spPr>
        <p:txBody>
          <a:bodyPr wrap="square" rtlCol="0">
            <a:spAutoFit/>
          </a:bodyPr>
          <a:lstStyle/>
          <a:p>
            <a:r>
              <a:rPr lang="en-US" b="1" dirty="0"/>
              <a:t>Below Level 1 (0-240)</a:t>
            </a:r>
          </a:p>
        </p:txBody>
      </p:sp>
      <p:sp>
        <p:nvSpPr>
          <p:cNvPr id="11" name="TextBox 10"/>
          <p:cNvSpPr txBox="1"/>
          <p:nvPr/>
        </p:nvSpPr>
        <p:spPr>
          <a:xfrm>
            <a:off x="2932899" y="2607838"/>
            <a:ext cx="1184940" cy="646331"/>
          </a:xfrm>
          <a:prstGeom prst="rect">
            <a:avLst/>
          </a:prstGeom>
          <a:noFill/>
        </p:spPr>
        <p:txBody>
          <a:bodyPr wrap="none" rtlCol="0">
            <a:spAutoFit/>
          </a:bodyPr>
          <a:lstStyle/>
          <a:p>
            <a:r>
              <a:rPr lang="en-US" b="1" dirty="0"/>
              <a:t>Level 1 </a:t>
            </a:r>
          </a:p>
          <a:p>
            <a:r>
              <a:rPr lang="en-US" b="1" dirty="0"/>
              <a:t>(241-290)</a:t>
            </a:r>
          </a:p>
        </p:txBody>
      </p:sp>
      <p:sp>
        <p:nvSpPr>
          <p:cNvPr id="12" name="TextBox 11"/>
          <p:cNvSpPr txBox="1"/>
          <p:nvPr/>
        </p:nvSpPr>
        <p:spPr>
          <a:xfrm>
            <a:off x="5131019" y="2095078"/>
            <a:ext cx="1447800" cy="646331"/>
          </a:xfrm>
          <a:prstGeom prst="rect">
            <a:avLst/>
          </a:prstGeom>
          <a:noFill/>
        </p:spPr>
        <p:txBody>
          <a:bodyPr wrap="square" rtlCol="0">
            <a:spAutoFit/>
          </a:bodyPr>
          <a:lstStyle/>
          <a:p>
            <a:r>
              <a:rPr lang="en-US" b="1" dirty="0"/>
              <a:t>Level 2 </a:t>
            </a:r>
          </a:p>
          <a:p>
            <a:r>
              <a:rPr lang="en-US" b="1" dirty="0"/>
              <a:t>(291-340)</a:t>
            </a:r>
          </a:p>
        </p:txBody>
      </p:sp>
      <p:sp>
        <p:nvSpPr>
          <p:cNvPr id="14" name="TextBox 13"/>
          <p:cNvSpPr txBox="1"/>
          <p:nvPr/>
        </p:nvSpPr>
        <p:spPr>
          <a:xfrm>
            <a:off x="7410470" y="1556300"/>
            <a:ext cx="1184940" cy="646331"/>
          </a:xfrm>
          <a:prstGeom prst="rect">
            <a:avLst/>
          </a:prstGeom>
          <a:noFill/>
        </p:spPr>
        <p:txBody>
          <a:bodyPr wrap="none" rtlCol="0">
            <a:spAutoFit/>
          </a:bodyPr>
          <a:lstStyle/>
          <a:p>
            <a:r>
              <a:rPr lang="en-US" b="1" dirty="0"/>
              <a:t>Level 3 </a:t>
            </a:r>
          </a:p>
          <a:p>
            <a:r>
              <a:rPr lang="en-US" b="1" dirty="0"/>
              <a:t>(341-500)</a:t>
            </a:r>
          </a:p>
        </p:txBody>
      </p:sp>
      <p:sp>
        <p:nvSpPr>
          <p:cNvPr id="13" name="Title 3"/>
          <p:cNvSpPr txBox="1">
            <a:spLocks/>
          </p:cNvSpPr>
          <p:nvPr/>
        </p:nvSpPr>
        <p:spPr bwMode="gray">
          <a:xfrm>
            <a:off x="228600" y="74687"/>
            <a:ext cx="8686800" cy="1417712"/>
          </a:xfrm>
          <a:prstGeom prst="rect">
            <a:avLst/>
          </a:prstGeom>
          <a:solidFill>
            <a:schemeClr val="bg1">
              <a:lumMod val="85000"/>
            </a:schemeClr>
          </a:solidFill>
          <a:ln w="9525">
            <a:solidFill>
              <a:srgbClr val="0070C0"/>
            </a:solidFill>
            <a:miter lim="800000"/>
            <a:headEnd/>
            <a:tailEnd/>
          </a:ln>
        </p:spPr>
        <p:txBody>
          <a:bodyPr vert="horz" wrap="square" lIns="0" tIns="0" rIns="0" bIns="0" numCol="1" anchor="b" anchorCtr="0" compatLnSpc="1">
            <a:prstTxWarp prst="textNoShape">
              <a:avLst/>
            </a:prstTxWarp>
            <a:noAutofit/>
          </a:bodyPr>
          <a:lst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a:lstStyle>
          <a:p>
            <a:r>
              <a:rPr lang="en-US" sz="2800" dirty="0">
                <a:solidFill>
                  <a:srgbClr val="000000"/>
                </a:solidFill>
              </a:rPr>
              <a:t>These descriptions of the </a:t>
            </a:r>
            <a:r>
              <a:rPr lang="en-US" sz="2800" b="1" dirty="0">
                <a:solidFill>
                  <a:srgbClr val="000000"/>
                </a:solidFill>
              </a:rPr>
              <a:t>PIAAC proficiency levels for digital problem solving</a:t>
            </a:r>
            <a:r>
              <a:rPr lang="en-US" sz="2800" dirty="0">
                <a:solidFill>
                  <a:srgbClr val="000000"/>
                </a:solidFill>
              </a:rPr>
              <a:t> define what adults </a:t>
            </a:r>
          </a:p>
          <a:p>
            <a:r>
              <a:rPr lang="en-US" sz="2800" dirty="0">
                <a:solidFill>
                  <a:srgbClr val="000000"/>
                </a:solidFill>
              </a:rPr>
              <a:t>can do at each level.</a:t>
            </a:r>
          </a:p>
        </p:txBody>
      </p:sp>
      <p:pic>
        <p:nvPicPr>
          <p:cNvPr id="15" name="Picture 3" descr="image00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5200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178398"/>
            <a:ext cx="7772400" cy="1706206"/>
          </a:xfrm>
          <a:solidFill>
            <a:schemeClr val="bg1">
              <a:lumMod val="85000"/>
            </a:schemeClr>
          </a:solidFill>
          <a:ln>
            <a:solidFill>
              <a:srgbClr val="0070C0"/>
            </a:solidFill>
          </a:ln>
        </p:spPr>
        <p:txBody>
          <a:bodyPr/>
          <a:lstStyle/>
          <a:p>
            <a:r>
              <a:rPr lang="en-US" dirty="0"/>
              <a:t>More Results for Literacy</a:t>
            </a:r>
          </a:p>
        </p:txBody>
      </p:sp>
      <p:sp>
        <p:nvSpPr>
          <p:cNvPr id="5" name="Subtitle 4"/>
          <p:cNvSpPr>
            <a:spLocks noGrp="1"/>
          </p:cNvSpPr>
          <p:nvPr>
            <p:ph type="subTitle" idx="1"/>
          </p:nvPr>
        </p:nvSpPr>
        <p:spPr>
          <a:xfrm>
            <a:off x="1371600" y="3241792"/>
            <a:ext cx="6400800" cy="2258896"/>
          </a:xfrm>
        </p:spPr>
        <p:txBody>
          <a:bodyPr>
            <a:normAutofit lnSpcReduction="10000"/>
          </a:bodyPr>
          <a:lstStyle/>
          <a:p>
            <a:pPr algn="l">
              <a:buFont typeface="Arial"/>
              <a:buChar char="•"/>
            </a:pPr>
            <a:r>
              <a:rPr lang="en-US" sz="2800" dirty="0">
                <a:solidFill>
                  <a:schemeClr val="tx1"/>
                </a:solidFill>
              </a:rPr>
              <a:t> You can continue with this slide presentation to see more results for literacy for the whole population or</a:t>
            </a:r>
          </a:p>
          <a:p>
            <a:pPr algn="l">
              <a:buFont typeface="Arial"/>
              <a:buChar char="•"/>
            </a:pPr>
            <a:r>
              <a:rPr lang="en-US" sz="2800" dirty="0">
                <a:solidFill>
                  <a:schemeClr val="tx1"/>
                </a:solidFill>
              </a:rPr>
              <a:t> Move on to one of the Key Populations and Issues Modules here.</a:t>
            </a:r>
          </a:p>
          <a:p>
            <a:pPr algn="l"/>
            <a:endParaRPr lang="en-US" dirty="0"/>
          </a:p>
        </p:txBody>
      </p:sp>
      <p:pic>
        <p:nvPicPr>
          <p:cNvPr id="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bg1">
              <a:lumMod val="85000"/>
            </a:schemeClr>
          </a:solidFill>
          <a:ln>
            <a:solidFill>
              <a:srgbClr val="0070C0"/>
            </a:solidFill>
          </a:ln>
        </p:spPr>
        <p:txBody>
          <a:bodyPr/>
          <a:lstStyle/>
          <a:p>
            <a:r>
              <a:rPr lang="en-US" dirty="0"/>
              <a:t>More Results for Literacy</a:t>
            </a:r>
          </a:p>
        </p:txBody>
      </p:sp>
      <p:sp>
        <p:nvSpPr>
          <p:cNvPr id="5" name="Subtitle 4"/>
          <p:cNvSpPr>
            <a:spLocks noGrp="1"/>
          </p:cNvSpPr>
          <p:nvPr>
            <p:ph type="subTitle" idx="1"/>
          </p:nvPr>
        </p:nvSpPr>
        <p:spPr/>
        <p:txBody>
          <a:bodyPr/>
          <a:lstStyle/>
          <a:p>
            <a:endParaRPr lang="en-US"/>
          </a:p>
        </p:txBody>
      </p:sp>
      <p:pic>
        <p:nvPicPr>
          <p:cNvPr id="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68" y="146947"/>
            <a:ext cx="8729662" cy="1453253"/>
          </a:xfrm>
          <a:solidFill>
            <a:schemeClr val="bg1">
              <a:lumMod val="85000"/>
            </a:schemeClr>
          </a:solidFill>
          <a:ln w="19050">
            <a:solidFill>
              <a:srgbClr val="0070C0"/>
            </a:solidFill>
          </a:ln>
        </p:spPr>
        <p:txBody>
          <a:bodyPr>
            <a:noAutofit/>
          </a:bodyPr>
          <a:lstStyle/>
          <a:p>
            <a:pPr algn="l"/>
            <a:r>
              <a:rPr lang="en-US" sz="2800" dirty="0">
                <a:solidFill>
                  <a:srgbClr val="000000"/>
                </a:solidFill>
              </a:rPr>
              <a:t>The U.S. average </a:t>
            </a:r>
            <a:r>
              <a:rPr lang="en-US" sz="2800" b="1" dirty="0">
                <a:solidFill>
                  <a:srgbClr val="000000"/>
                </a:solidFill>
              </a:rPr>
              <a:t>literacy</a:t>
            </a:r>
            <a:r>
              <a:rPr lang="en-US" sz="2800" dirty="0">
                <a:solidFill>
                  <a:srgbClr val="000000"/>
                </a:solidFill>
              </a:rPr>
              <a:t> score in 2012/2014 is not significantly different from 1994, but is higher than the average score in 2003.</a:t>
            </a:r>
          </a:p>
        </p:txBody>
      </p:sp>
      <p:sp>
        <p:nvSpPr>
          <p:cNvPr id="3" name="Slide Number Placeholder 2"/>
          <p:cNvSpPr>
            <a:spLocks noGrp="1"/>
          </p:cNvSpPr>
          <p:nvPr>
            <p:ph type="sldNum" sz="quarter" idx="12"/>
          </p:nvPr>
        </p:nvSpPr>
        <p:spPr/>
        <p:txBody>
          <a:bodyPr/>
          <a:lstStyle/>
          <a:p>
            <a:fld id="{CD4CD8E9-1693-45D6-9FD5-D63BDA356D9F}" type="slidenum">
              <a:rPr lang="en-US" smtClean="0"/>
              <a:pPr/>
              <a:t>14</a:t>
            </a:fld>
            <a:endParaRPr lang="en-US"/>
          </a:p>
        </p:txBody>
      </p:sp>
      <p:sp>
        <p:nvSpPr>
          <p:cNvPr id="6" name="TextBox 5"/>
          <p:cNvSpPr txBox="1"/>
          <p:nvPr/>
        </p:nvSpPr>
        <p:spPr>
          <a:xfrm>
            <a:off x="2064188" y="6395056"/>
            <a:ext cx="5791200" cy="276999"/>
          </a:xfrm>
          <a:prstGeom prst="rect">
            <a:avLst/>
          </a:prstGeom>
          <a:noFill/>
        </p:spPr>
        <p:txBody>
          <a:bodyPr wrap="square" rtlCol="0">
            <a:spAutoFit/>
          </a:bodyPr>
          <a:lstStyle/>
          <a:p>
            <a:r>
              <a:rPr lang="en-US" sz="1200" dirty="0"/>
              <a:t>*</a:t>
            </a:r>
            <a:r>
              <a:rPr lang="en-US" sz="1200" i="1" dirty="0"/>
              <a:t>p </a:t>
            </a:r>
            <a:r>
              <a:rPr lang="en-US" sz="1200" dirty="0"/>
              <a:t>&lt; .05. Average score is significantly different from PIAAC.</a:t>
            </a:r>
          </a:p>
        </p:txBody>
      </p:sp>
      <p:pic>
        <p:nvPicPr>
          <p:cNvPr id="8"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Chart 10"/>
          <p:cNvGraphicFramePr>
            <a:graphicFrameLocks/>
          </p:cNvGraphicFramePr>
          <p:nvPr>
            <p:extLst>
              <p:ext uri="{D42A27DB-BD31-4B8C-83A1-F6EECF244321}">
                <p14:modId xmlns:p14="http://schemas.microsoft.com/office/powerpoint/2010/main" val="2107687966"/>
              </p:ext>
            </p:extLst>
          </p:nvPr>
        </p:nvGraphicFramePr>
        <p:xfrm>
          <a:off x="683418" y="1836530"/>
          <a:ext cx="7777163" cy="41338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31227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73423"/>
            <a:ext cx="8610600" cy="1143000"/>
          </a:xfrm>
          <a:solidFill>
            <a:schemeClr val="bg1">
              <a:lumMod val="85000"/>
            </a:schemeClr>
          </a:solidFill>
          <a:ln w="19050">
            <a:solidFill>
              <a:srgbClr val="0070C0"/>
            </a:solidFill>
          </a:ln>
        </p:spPr>
        <p:txBody>
          <a:bodyPr>
            <a:noAutofit/>
          </a:bodyPr>
          <a:lstStyle/>
          <a:p>
            <a:pPr algn="l"/>
            <a:r>
              <a:rPr lang="en-US" sz="2800" dirty="0">
                <a:solidFill>
                  <a:srgbClr val="000000"/>
                </a:solidFill>
              </a:rPr>
              <a:t>The least educated U.S. adults scored below the international average in </a:t>
            </a:r>
            <a:r>
              <a:rPr lang="en-US" sz="2800" b="1" dirty="0">
                <a:solidFill>
                  <a:srgbClr val="000000"/>
                </a:solidFill>
              </a:rPr>
              <a:t>literacy</a:t>
            </a:r>
            <a:r>
              <a:rPr lang="en-US" sz="2800" dirty="0">
                <a:solidFill>
                  <a:srgbClr val="000000"/>
                </a:solidFill>
              </a:rPr>
              <a:t>.</a:t>
            </a:r>
          </a:p>
        </p:txBody>
      </p:sp>
      <p:sp>
        <p:nvSpPr>
          <p:cNvPr id="4" name="Slide Number Placeholder 3"/>
          <p:cNvSpPr>
            <a:spLocks noGrp="1"/>
          </p:cNvSpPr>
          <p:nvPr>
            <p:ph type="sldNum" sz="quarter" idx="12"/>
          </p:nvPr>
        </p:nvSpPr>
        <p:spPr/>
        <p:txBody>
          <a:bodyPr/>
          <a:lstStyle/>
          <a:p>
            <a:fld id="{AD4D5E4A-5EAB-48BB-A1F4-D110A795C05D}" type="slidenum">
              <a:rPr lang="en-US" smtClean="0"/>
              <a:pPr/>
              <a:t>15</a:t>
            </a:fld>
            <a:endParaRPr lang="en-US"/>
          </a:p>
        </p:txBody>
      </p:sp>
      <p:sp>
        <p:nvSpPr>
          <p:cNvPr id="8" name="TextBox 7"/>
          <p:cNvSpPr txBox="1"/>
          <p:nvPr/>
        </p:nvSpPr>
        <p:spPr>
          <a:xfrm>
            <a:off x="1457325" y="6259810"/>
            <a:ext cx="5791200" cy="461665"/>
          </a:xfrm>
          <a:prstGeom prst="rect">
            <a:avLst/>
          </a:prstGeom>
          <a:noFill/>
        </p:spPr>
        <p:txBody>
          <a:bodyPr wrap="square" rtlCol="0">
            <a:spAutoFit/>
          </a:bodyPr>
          <a:lstStyle/>
          <a:p>
            <a:r>
              <a:rPr lang="en-US" sz="1200" dirty="0"/>
              <a:t>*</a:t>
            </a:r>
            <a:r>
              <a:rPr lang="en-US" sz="1200" i="1" dirty="0"/>
              <a:t>p </a:t>
            </a:r>
            <a:r>
              <a:rPr lang="en-US" sz="1200" dirty="0"/>
              <a:t>&lt; .05. U.S. average score is significantly different from PIAAC international average.</a:t>
            </a:r>
          </a:p>
          <a:p>
            <a:r>
              <a:rPr lang="en-US" sz="1200" dirty="0"/>
              <a:t>Note: International averages exclude Australia and the United Kingdom.</a:t>
            </a:r>
          </a:p>
        </p:txBody>
      </p:sp>
      <p:pic>
        <p:nvPicPr>
          <p:cNvPr id="6"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Chart 8"/>
          <p:cNvGraphicFramePr>
            <a:graphicFrameLocks/>
          </p:cNvGraphicFramePr>
          <p:nvPr>
            <p:extLst>
              <p:ext uri="{D42A27DB-BD31-4B8C-83A1-F6EECF244321}">
                <p14:modId xmlns:p14="http://schemas.microsoft.com/office/powerpoint/2010/main" val="2787452502"/>
              </p:ext>
            </p:extLst>
          </p:nvPr>
        </p:nvGraphicFramePr>
        <p:xfrm>
          <a:off x="457200" y="1659249"/>
          <a:ext cx="8229600" cy="457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5776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14325"/>
            <a:ext cx="8610600" cy="1057275"/>
          </a:xfrm>
          <a:solidFill>
            <a:schemeClr val="bg1">
              <a:lumMod val="85000"/>
            </a:schemeClr>
          </a:solidFill>
          <a:ln w="19050">
            <a:solidFill>
              <a:srgbClr val="0070C0"/>
            </a:solidFill>
          </a:ln>
        </p:spPr>
        <p:txBody>
          <a:bodyPr>
            <a:noAutofit/>
          </a:bodyPr>
          <a:lstStyle/>
          <a:p>
            <a:pPr algn="l"/>
            <a:r>
              <a:rPr lang="en-US" sz="2800" dirty="0">
                <a:solidFill>
                  <a:srgbClr val="000000"/>
                </a:solidFill>
              </a:rPr>
              <a:t>Unemployed adults in the U.S. had lower average </a:t>
            </a:r>
            <a:r>
              <a:rPr lang="en-US" sz="2800" b="1" dirty="0">
                <a:solidFill>
                  <a:srgbClr val="000000"/>
                </a:solidFill>
              </a:rPr>
              <a:t>literacy</a:t>
            </a:r>
            <a:r>
              <a:rPr lang="en-US" sz="2800" dirty="0">
                <a:solidFill>
                  <a:srgbClr val="000000"/>
                </a:solidFill>
              </a:rPr>
              <a:t> scores than their peers internationally </a:t>
            </a:r>
          </a:p>
        </p:txBody>
      </p:sp>
      <p:sp>
        <p:nvSpPr>
          <p:cNvPr id="4" name="Slide Number Placeholder 3"/>
          <p:cNvSpPr>
            <a:spLocks noGrp="1"/>
          </p:cNvSpPr>
          <p:nvPr>
            <p:ph type="sldNum" sz="quarter" idx="12"/>
          </p:nvPr>
        </p:nvSpPr>
        <p:spPr/>
        <p:txBody>
          <a:bodyPr/>
          <a:lstStyle/>
          <a:p>
            <a:fld id="{AD4D5E4A-5EAB-48BB-A1F4-D110A795C05D}" type="slidenum">
              <a:rPr lang="en-US" smtClean="0"/>
              <a:pPr/>
              <a:t>16</a:t>
            </a:fld>
            <a:endParaRPr lang="en-US"/>
          </a:p>
        </p:txBody>
      </p:sp>
      <p:sp>
        <p:nvSpPr>
          <p:cNvPr id="8" name="TextBox 7"/>
          <p:cNvSpPr txBox="1"/>
          <p:nvPr/>
        </p:nvSpPr>
        <p:spPr>
          <a:xfrm>
            <a:off x="1457325" y="6259810"/>
            <a:ext cx="5791200" cy="461665"/>
          </a:xfrm>
          <a:prstGeom prst="rect">
            <a:avLst/>
          </a:prstGeom>
          <a:noFill/>
        </p:spPr>
        <p:txBody>
          <a:bodyPr wrap="square" rtlCol="0">
            <a:spAutoFit/>
          </a:bodyPr>
          <a:lstStyle/>
          <a:p>
            <a:r>
              <a:rPr lang="en-US" sz="1200" dirty="0"/>
              <a:t>*</a:t>
            </a:r>
            <a:r>
              <a:rPr lang="en-US" sz="1200" i="1" dirty="0"/>
              <a:t>p </a:t>
            </a:r>
            <a:r>
              <a:rPr lang="en-US" sz="1200" dirty="0"/>
              <a:t>&lt; .05. U.S. average score is significantly different from PIAAC international average.</a:t>
            </a:r>
          </a:p>
          <a:p>
            <a:r>
              <a:rPr lang="en-US" sz="1200" dirty="0"/>
              <a:t>Note: International averages exclude Australia.</a:t>
            </a:r>
          </a:p>
        </p:txBody>
      </p:sp>
      <p:pic>
        <p:nvPicPr>
          <p:cNvPr id="6"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Chart 9"/>
          <p:cNvGraphicFramePr>
            <a:graphicFrameLocks/>
          </p:cNvGraphicFramePr>
          <p:nvPr>
            <p:extLst>
              <p:ext uri="{D42A27DB-BD31-4B8C-83A1-F6EECF244321}">
                <p14:modId xmlns:p14="http://schemas.microsoft.com/office/powerpoint/2010/main" val="2851050271"/>
              </p:ext>
            </p:extLst>
          </p:nvPr>
        </p:nvGraphicFramePr>
        <p:xfrm>
          <a:off x="495300" y="1432709"/>
          <a:ext cx="8229600" cy="457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76225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309217"/>
            <a:ext cx="8610600" cy="986183"/>
          </a:xfrm>
          <a:solidFill>
            <a:schemeClr val="bg1">
              <a:lumMod val="85000"/>
            </a:schemeClr>
          </a:solidFill>
          <a:ln w="19050">
            <a:solidFill>
              <a:srgbClr val="0070C0"/>
            </a:solidFill>
          </a:ln>
        </p:spPr>
        <p:txBody>
          <a:bodyPr>
            <a:noAutofit/>
          </a:bodyPr>
          <a:lstStyle/>
          <a:p>
            <a:pPr algn="l"/>
            <a:r>
              <a:rPr lang="en-US" sz="2800" dirty="0">
                <a:solidFill>
                  <a:srgbClr val="000000"/>
                </a:solidFill>
              </a:rPr>
              <a:t>U.S. adults who are Black and Hispanic had lower average scores in </a:t>
            </a:r>
            <a:r>
              <a:rPr lang="en-US" sz="2800" b="1" dirty="0">
                <a:solidFill>
                  <a:srgbClr val="000000"/>
                </a:solidFill>
              </a:rPr>
              <a:t>literacy</a:t>
            </a:r>
            <a:r>
              <a:rPr lang="en-US" sz="2800" dirty="0">
                <a:solidFill>
                  <a:srgbClr val="000000"/>
                </a:solidFill>
              </a:rPr>
              <a:t> than White adults. </a:t>
            </a:r>
          </a:p>
        </p:txBody>
      </p:sp>
      <p:sp>
        <p:nvSpPr>
          <p:cNvPr id="4" name="Slide Number Placeholder 3"/>
          <p:cNvSpPr>
            <a:spLocks noGrp="1"/>
          </p:cNvSpPr>
          <p:nvPr>
            <p:ph type="sldNum" sz="quarter" idx="12"/>
          </p:nvPr>
        </p:nvSpPr>
        <p:spPr/>
        <p:txBody>
          <a:bodyPr/>
          <a:lstStyle/>
          <a:p>
            <a:fld id="{AD4D5E4A-5EAB-48BB-A1F4-D110A795C05D}" type="slidenum">
              <a:rPr lang="en-US" smtClean="0"/>
              <a:pPr/>
              <a:t>17</a:t>
            </a:fld>
            <a:endParaRPr lang="en-US"/>
          </a:p>
        </p:txBody>
      </p:sp>
      <p:sp>
        <p:nvSpPr>
          <p:cNvPr id="7" name="TextBox 6"/>
          <p:cNvSpPr txBox="1"/>
          <p:nvPr/>
        </p:nvSpPr>
        <p:spPr>
          <a:xfrm>
            <a:off x="2064188" y="6395056"/>
            <a:ext cx="5791200" cy="276999"/>
          </a:xfrm>
          <a:prstGeom prst="rect">
            <a:avLst/>
          </a:prstGeom>
          <a:noFill/>
        </p:spPr>
        <p:txBody>
          <a:bodyPr wrap="square" rtlCol="0">
            <a:spAutoFit/>
          </a:bodyPr>
          <a:lstStyle/>
          <a:p>
            <a:r>
              <a:rPr lang="en-US" sz="1200" dirty="0"/>
              <a:t>*</a:t>
            </a:r>
            <a:r>
              <a:rPr lang="en-US" sz="1200" i="1" dirty="0"/>
              <a:t>p </a:t>
            </a:r>
            <a:r>
              <a:rPr lang="en-US" sz="1200" dirty="0"/>
              <a:t>&lt; .05. Average score is significantly different from White average.</a:t>
            </a:r>
          </a:p>
        </p:txBody>
      </p:sp>
      <p:pic>
        <p:nvPicPr>
          <p:cNvPr id="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Chart 9"/>
          <p:cNvGraphicFramePr>
            <a:graphicFrameLocks/>
          </p:cNvGraphicFramePr>
          <p:nvPr>
            <p:extLst>
              <p:ext uri="{D42A27DB-BD31-4B8C-83A1-F6EECF244321}">
                <p14:modId xmlns:p14="http://schemas.microsoft.com/office/powerpoint/2010/main" val="504566904"/>
              </p:ext>
            </p:extLst>
          </p:nvPr>
        </p:nvGraphicFramePr>
        <p:xfrm>
          <a:off x="290512" y="1846256"/>
          <a:ext cx="8562975" cy="38147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1463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7630"/>
            <a:ext cx="8229600" cy="1143000"/>
          </a:xfrm>
          <a:solidFill>
            <a:schemeClr val="bg1">
              <a:lumMod val="85000"/>
            </a:schemeClr>
          </a:solidFill>
          <a:ln>
            <a:solidFill>
              <a:srgbClr val="0070C0"/>
            </a:solidFill>
          </a:ln>
        </p:spPr>
        <p:txBody>
          <a:bodyPr>
            <a:normAutofit/>
          </a:bodyPr>
          <a:lstStyle/>
          <a:p>
            <a:pPr algn="l"/>
            <a:r>
              <a:rPr lang="en-US" sz="2800" dirty="0">
                <a:solidFill>
                  <a:srgbClr val="000000"/>
                </a:solidFill>
              </a:rPr>
              <a:t>Only the oldest U.S. adults outperformed the international average in </a:t>
            </a:r>
            <a:r>
              <a:rPr lang="en-US" sz="2800" b="1" dirty="0">
                <a:solidFill>
                  <a:srgbClr val="000000"/>
                </a:solidFill>
              </a:rPr>
              <a:t>literacy. </a:t>
            </a:r>
            <a:endParaRPr lang="en-US" sz="2800" b="1" dirty="0"/>
          </a:p>
        </p:txBody>
      </p:sp>
      <p:pic>
        <p:nvPicPr>
          <p:cNvPr id="7"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457325" y="6259810"/>
            <a:ext cx="5791200" cy="461665"/>
          </a:xfrm>
          <a:prstGeom prst="rect">
            <a:avLst/>
          </a:prstGeom>
          <a:noFill/>
        </p:spPr>
        <p:txBody>
          <a:bodyPr wrap="square" rtlCol="0">
            <a:spAutoFit/>
          </a:bodyPr>
          <a:lstStyle/>
          <a:p>
            <a:r>
              <a:rPr lang="en-US" sz="1200" dirty="0"/>
              <a:t>*</a:t>
            </a:r>
            <a:r>
              <a:rPr lang="en-US" sz="1200" i="1" dirty="0"/>
              <a:t>p </a:t>
            </a:r>
            <a:r>
              <a:rPr lang="en-US" sz="1200" dirty="0"/>
              <a:t>&lt; .05. U.S. average score is significantly different from PIAAC international average.</a:t>
            </a:r>
          </a:p>
          <a:p>
            <a:r>
              <a:rPr lang="en-US" sz="1200" dirty="0"/>
              <a:t>Note: International averages exclude Australia.</a:t>
            </a:r>
          </a:p>
        </p:txBody>
      </p:sp>
      <p:graphicFrame>
        <p:nvGraphicFramePr>
          <p:cNvPr id="9" name="Chart 8"/>
          <p:cNvGraphicFramePr>
            <a:graphicFrameLocks/>
          </p:cNvGraphicFramePr>
          <p:nvPr>
            <p:extLst>
              <p:ext uri="{D42A27DB-BD31-4B8C-83A1-F6EECF244321}">
                <p14:modId xmlns:p14="http://schemas.microsoft.com/office/powerpoint/2010/main" val="4274588291"/>
              </p:ext>
            </p:extLst>
          </p:nvPr>
        </p:nvGraphicFramePr>
        <p:xfrm>
          <a:off x="457200" y="1571542"/>
          <a:ext cx="8229600" cy="4572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2744034"/>
            <a:ext cx="9144000" cy="2290563"/>
          </a:xfrm>
          <a:prstGeom prst="rect">
            <a:avLst/>
          </a:prstGeom>
        </p:spPr>
      </p:pic>
      <p:sp>
        <p:nvSpPr>
          <p:cNvPr id="8" name="Title 3"/>
          <p:cNvSpPr>
            <a:spLocks noGrp="1"/>
          </p:cNvSpPr>
          <p:nvPr>
            <p:ph type="title"/>
          </p:nvPr>
        </p:nvSpPr>
        <p:spPr>
          <a:xfrm>
            <a:off x="457200" y="274638"/>
            <a:ext cx="8229600" cy="1287462"/>
          </a:xfrm>
          <a:solidFill>
            <a:schemeClr val="bg1">
              <a:lumMod val="85000"/>
            </a:schemeClr>
          </a:solidFill>
          <a:ln>
            <a:solidFill>
              <a:srgbClr val="0070C0"/>
            </a:solidFill>
          </a:ln>
        </p:spPr>
        <p:txBody>
          <a:bodyPr>
            <a:noAutofit/>
          </a:bodyPr>
          <a:lstStyle/>
          <a:p>
            <a:pPr algn="l"/>
            <a:r>
              <a:rPr lang="en-US" sz="2800" dirty="0">
                <a:solidFill>
                  <a:srgbClr val="000000"/>
                </a:solidFill>
              </a:rPr>
              <a:t>Larger percentages of U.S. adults age 25-34 and 35-44 performed at the top level (4/5) in </a:t>
            </a:r>
            <a:r>
              <a:rPr lang="en-US" sz="2800" b="1" dirty="0">
                <a:solidFill>
                  <a:srgbClr val="000000"/>
                </a:solidFill>
              </a:rPr>
              <a:t>literacy</a:t>
            </a:r>
            <a:r>
              <a:rPr lang="en-US" sz="2800" dirty="0">
                <a:solidFill>
                  <a:srgbClr val="000000"/>
                </a:solidFill>
              </a:rPr>
              <a:t> than U.S. adults at all the other age intervals.</a:t>
            </a:r>
            <a:endParaRPr lang="en-US" sz="2800" b="1" dirty="0"/>
          </a:p>
        </p:txBody>
      </p:sp>
      <p:sp>
        <p:nvSpPr>
          <p:cNvPr id="9" name="TextBox 8"/>
          <p:cNvSpPr txBox="1"/>
          <p:nvPr/>
        </p:nvSpPr>
        <p:spPr>
          <a:xfrm>
            <a:off x="1676400" y="1972032"/>
            <a:ext cx="5791200" cy="400110"/>
          </a:xfrm>
          <a:prstGeom prst="rect">
            <a:avLst/>
          </a:prstGeom>
          <a:noFill/>
        </p:spPr>
        <p:txBody>
          <a:bodyPr wrap="square" rtlCol="0">
            <a:spAutoFit/>
          </a:bodyPr>
          <a:lstStyle/>
          <a:p>
            <a:pPr algn="ctr"/>
            <a:r>
              <a:rPr lang="en-US" sz="2000" dirty="0"/>
              <a:t>U.S. literacy proficiency levels, by age:</a:t>
            </a:r>
          </a:p>
        </p:txBody>
      </p:sp>
      <p:pic>
        <p:nvPicPr>
          <p:cNvPr id="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55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1058" y="1274063"/>
            <a:ext cx="1310187" cy="430887"/>
          </a:xfrm>
          <a:prstGeom prst="rect">
            <a:avLst/>
          </a:prstGeom>
          <a:noFill/>
        </p:spPr>
        <p:txBody>
          <a:bodyPr wrap="square" rtlCol="0">
            <a:spAutoFit/>
          </a:bodyPr>
          <a:lstStyle/>
          <a:p>
            <a:pPr algn="ctr"/>
            <a:r>
              <a:rPr lang="en-US" sz="2200" dirty="0"/>
              <a:t>Literacy</a:t>
            </a:r>
          </a:p>
        </p:txBody>
      </p:sp>
      <p:sp>
        <p:nvSpPr>
          <p:cNvPr id="3" name="Title 2"/>
          <p:cNvSpPr>
            <a:spLocks noGrp="1"/>
          </p:cNvSpPr>
          <p:nvPr>
            <p:ph type="title"/>
          </p:nvPr>
        </p:nvSpPr>
        <p:spPr>
          <a:xfrm>
            <a:off x="500064" y="318053"/>
            <a:ext cx="8412162" cy="855654"/>
          </a:xfrm>
          <a:solidFill>
            <a:schemeClr val="bg1">
              <a:lumMod val="85000"/>
            </a:schemeClr>
          </a:solidFill>
          <a:ln>
            <a:solidFill>
              <a:srgbClr val="4F81BD"/>
            </a:solidFill>
          </a:ln>
        </p:spPr>
        <p:txBody>
          <a:bodyPr>
            <a:normAutofit/>
          </a:bodyPr>
          <a:lstStyle/>
          <a:p>
            <a:r>
              <a:rPr lang="en-US" sz="2800" dirty="0">
                <a:solidFill>
                  <a:srgbClr val="000000"/>
                </a:solidFill>
                <a:latin typeface="Calibri (Headings)"/>
              </a:rPr>
              <a:t>How did we do compared to other countries?</a:t>
            </a:r>
          </a:p>
        </p:txBody>
      </p:sp>
      <p:sp>
        <p:nvSpPr>
          <p:cNvPr id="4" name="Slide Number Placeholder 3"/>
          <p:cNvSpPr>
            <a:spLocks noGrp="1"/>
          </p:cNvSpPr>
          <p:nvPr>
            <p:ph type="sldNum" sz="quarter" idx="12"/>
          </p:nvPr>
        </p:nvSpPr>
        <p:spPr>
          <a:xfrm>
            <a:off x="6553200" y="6366846"/>
            <a:ext cx="2133600" cy="365125"/>
          </a:xfrm>
          <a:prstGeom prst="rect">
            <a:avLst/>
          </a:prstGeom>
        </p:spPr>
        <p:txBody>
          <a:bodyPr/>
          <a:lstStyle/>
          <a:p>
            <a:pPr algn="r">
              <a:defRPr/>
            </a:pPr>
            <a:fld id="{CB2B57F1-B685-442E-AF28-85E8A6C2BA58}" type="slidenum">
              <a:rPr lang="en-US" sz="1200" smtClean="0"/>
              <a:pPr algn="r">
                <a:defRPr/>
              </a:pPr>
              <a:t>2</a:t>
            </a:fld>
            <a:endParaRPr lang="en-US" sz="1200" dirty="0"/>
          </a:p>
        </p:txBody>
      </p:sp>
      <p:sp>
        <p:nvSpPr>
          <p:cNvPr id="5" name="TextBox 4"/>
          <p:cNvSpPr txBox="1"/>
          <p:nvPr/>
        </p:nvSpPr>
        <p:spPr>
          <a:xfrm>
            <a:off x="700898" y="1652530"/>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a:t>Japan</a:t>
            </a:r>
          </a:p>
        </p:txBody>
      </p:sp>
      <p:sp>
        <p:nvSpPr>
          <p:cNvPr id="9" name="TextBox 8"/>
          <p:cNvSpPr txBox="1"/>
          <p:nvPr/>
        </p:nvSpPr>
        <p:spPr>
          <a:xfrm>
            <a:off x="700852" y="1859599"/>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a:t>Finland</a:t>
            </a:r>
          </a:p>
        </p:txBody>
      </p:sp>
      <p:sp>
        <p:nvSpPr>
          <p:cNvPr id="10" name="TextBox 9"/>
          <p:cNvSpPr txBox="1"/>
          <p:nvPr/>
        </p:nvSpPr>
        <p:spPr>
          <a:xfrm>
            <a:off x="700985" y="2053343"/>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a:t>Netherlands</a:t>
            </a:r>
          </a:p>
        </p:txBody>
      </p:sp>
      <p:sp>
        <p:nvSpPr>
          <p:cNvPr id="12" name="TextBox 11"/>
          <p:cNvSpPr txBox="1"/>
          <p:nvPr/>
        </p:nvSpPr>
        <p:spPr>
          <a:xfrm>
            <a:off x="700839" y="2255218"/>
            <a:ext cx="1310185"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a:t>Sweden</a:t>
            </a:r>
          </a:p>
        </p:txBody>
      </p:sp>
      <p:sp>
        <p:nvSpPr>
          <p:cNvPr id="13" name="TextBox 12"/>
          <p:cNvSpPr txBox="1"/>
          <p:nvPr/>
        </p:nvSpPr>
        <p:spPr>
          <a:xfrm>
            <a:off x="700839" y="2453416"/>
            <a:ext cx="1310186"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a:t>Norway</a:t>
            </a:r>
          </a:p>
        </p:txBody>
      </p:sp>
      <p:sp>
        <p:nvSpPr>
          <p:cNvPr id="14" name="TextBox 13"/>
          <p:cNvSpPr txBox="1"/>
          <p:nvPr/>
        </p:nvSpPr>
        <p:spPr>
          <a:xfrm>
            <a:off x="700864" y="2653239"/>
            <a:ext cx="1310161"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a:t>Estonia</a:t>
            </a:r>
          </a:p>
        </p:txBody>
      </p:sp>
      <p:sp>
        <p:nvSpPr>
          <p:cNvPr id="15" name="TextBox 14"/>
          <p:cNvSpPr txBox="1"/>
          <p:nvPr/>
        </p:nvSpPr>
        <p:spPr>
          <a:xfrm>
            <a:off x="700954" y="2849448"/>
            <a:ext cx="1310162"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a:t>Flanders-Belgium</a:t>
            </a:r>
          </a:p>
        </p:txBody>
      </p:sp>
      <p:sp>
        <p:nvSpPr>
          <p:cNvPr id="16" name="TextBox 15"/>
          <p:cNvSpPr txBox="1"/>
          <p:nvPr/>
        </p:nvSpPr>
        <p:spPr>
          <a:xfrm>
            <a:off x="700963" y="3252580"/>
            <a:ext cx="1310153"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a:t>Slovak Rep.</a:t>
            </a:r>
          </a:p>
        </p:txBody>
      </p:sp>
      <p:sp>
        <p:nvSpPr>
          <p:cNvPr id="17" name="TextBox 16"/>
          <p:cNvSpPr txBox="1"/>
          <p:nvPr/>
        </p:nvSpPr>
        <p:spPr>
          <a:xfrm>
            <a:off x="700929" y="4404355"/>
            <a:ext cx="1310187" cy="169277"/>
          </a:xfrm>
          <a:prstGeom prst="rect">
            <a:avLst/>
          </a:prstGeom>
          <a:noFill/>
          <a:ln>
            <a:solidFill>
              <a:schemeClr val="tx1"/>
            </a:solidFill>
          </a:ln>
        </p:spPr>
        <p:txBody>
          <a:bodyPr wrap="square" lIns="0" tIns="0" rIns="0" bIns="0" rtlCol="0">
            <a:spAutoFit/>
          </a:bodyPr>
          <a:lstStyle/>
          <a:p>
            <a:pPr algn="ctr"/>
            <a:r>
              <a:rPr lang="en-US" sz="1100" dirty="0"/>
              <a:t>Germany</a:t>
            </a:r>
          </a:p>
        </p:txBody>
      </p:sp>
      <p:sp>
        <p:nvSpPr>
          <p:cNvPr id="18" name="TextBox 17"/>
          <p:cNvSpPr txBox="1"/>
          <p:nvPr/>
        </p:nvSpPr>
        <p:spPr>
          <a:xfrm>
            <a:off x="700837" y="5388309"/>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a:t>France</a:t>
            </a:r>
          </a:p>
        </p:txBody>
      </p:sp>
      <p:sp>
        <p:nvSpPr>
          <p:cNvPr id="19" name="TextBox 18"/>
          <p:cNvSpPr txBox="1"/>
          <p:nvPr/>
        </p:nvSpPr>
        <p:spPr>
          <a:xfrm>
            <a:off x="700880" y="3054511"/>
            <a:ext cx="1310152"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a:t>Czech Rep.</a:t>
            </a:r>
          </a:p>
        </p:txBody>
      </p:sp>
      <p:sp>
        <p:nvSpPr>
          <p:cNvPr id="20" name="TextBox 19"/>
          <p:cNvSpPr txBox="1"/>
          <p:nvPr/>
        </p:nvSpPr>
        <p:spPr>
          <a:xfrm>
            <a:off x="700880" y="3449306"/>
            <a:ext cx="1310145"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a:t>Canada</a:t>
            </a:r>
          </a:p>
        </p:txBody>
      </p:sp>
      <p:sp>
        <p:nvSpPr>
          <p:cNvPr id="25" name="TextBox 24"/>
          <p:cNvSpPr txBox="1"/>
          <p:nvPr/>
        </p:nvSpPr>
        <p:spPr>
          <a:xfrm>
            <a:off x="700880" y="5776302"/>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a:t>Italy</a:t>
            </a:r>
          </a:p>
        </p:txBody>
      </p:sp>
      <p:sp>
        <p:nvSpPr>
          <p:cNvPr id="26" name="TextBox 25"/>
          <p:cNvSpPr txBox="1"/>
          <p:nvPr/>
        </p:nvSpPr>
        <p:spPr>
          <a:xfrm>
            <a:off x="700971" y="5584837"/>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a:t>Spain</a:t>
            </a:r>
          </a:p>
        </p:txBody>
      </p:sp>
      <p:sp>
        <p:nvSpPr>
          <p:cNvPr id="32" name="TextBox 31"/>
          <p:cNvSpPr txBox="1"/>
          <p:nvPr/>
        </p:nvSpPr>
        <p:spPr>
          <a:xfrm>
            <a:off x="700686" y="3834082"/>
            <a:ext cx="1310145" cy="169277"/>
          </a:xfrm>
          <a:prstGeom prst="rect">
            <a:avLst/>
          </a:prstGeom>
          <a:noFill/>
          <a:ln>
            <a:solidFill>
              <a:schemeClr val="tx1"/>
            </a:solidFill>
          </a:ln>
        </p:spPr>
        <p:txBody>
          <a:bodyPr wrap="square" lIns="0" tIns="0" rIns="0" bIns="0" rtlCol="0">
            <a:spAutoFit/>
          </a:bodyPr>
          <a:lstStyle/>
          <a:p>
            <a:pPr algn="ctr"/>
            <a:r>
              <a:rPr lang="en-US" sz="1100" dirty="0"/>
              <a:t>U.K.</a:t>
            </a:r>
          </a:p>
        </p:txBody>
      </p:sp>
      <p:sp>
        <p:nvSpPr>
          <p:cNvPr id="33" name="TextBox 32"/>
          <p:cNvSpPr txBox="1"/>
          <p:nvPr/>
        </p:nvSpPr>
        <p:spPr>
          <a:xfrm>
            <a:off x="701016" y="4213408"/>
            <a:ext cx="1310156" cy="169277"/>
          </a:xfrm>
          <a:prstGeom prst="rect">
            <a:avLst/>
          </a:prstGeom>
          <a:noFill/>
          <a:ln>
            <a:solidFill>
              <a:schemeClr val="tx1"/>
            </a:solidFill>
          </a:ln>
        </p:spPr>
        <p:txBody>
          <a:bodyPr wrap="square" lIns="0" tIns="0" rIns="0" bIns="0" rtlCol="0">
            <a:spAutoFit/>
          </a:bodyPr>
          <a:lstStyle/>
          <a:p>
            <a:pPr algn="ctr"/>
            <a:r>
              <a:rPr lang="en-US" sz="1100" dirty="0"/>
              <a:t>Denmark</a:t>
            </a:r>
          </a:p>
        </p:txBody>
      </p:sp>
      <p:sp>
        <p:nvSpPr>
          <p:cNvPr id="34" name="TextBox 33"/>
          <p:cNvSpPr txBox="1"/>
          <p:nvPr/>
        </p:nvSpPr>
        <p:spPr>
          <a:xfrm>
            <a:off x="701058" y="4034155"/>
            <a:ext cx="1310187" cy="169277"/>
          </a:xfrm>
          <a:prstGeom prst="rect">
            <a:avLst/>
          </a:prstGeom>
          <a:solidFill>
            <a:srgbClr val="FF8B25"/>
          </a:solidFill>
        </p:spPr>
        <p:txBody>
          <a:bodyPr wrap="square" lIns="0" tIns="0" rIns="0" bIns="0" rtlCol="0">
            <a:spAutoFit/>
          </a:bodyPr>
          <a:lstStyle/>
          <a:p>
            <a:pPr algn="ctr"/>
            <a:r>
              <a:rPr lang="en-US" sz="1100" dirty="0">
                <a:solidFill>
                  <a:schemeClr val="bg1"/>
                </a:solidFill>
              </a:rPr>
              <a:t>United States</a:t>
            </a:r>
          </a:p>
        </p:txBody>
      </p:sp>
      <p:sp>
        <p:nvSpPr>
          <p:cNvPr id="37" name="TextBox 36"/>
          <p:cNvSpPr txBox="1"/>
          <p:nvPr/>
        </p:nvSpPr>
        <p:spPr>
          <a:xfrm>
            <a:off x="700836" y="5195031"/>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a:solidFill>
                  <a:srgbClr val="000000"/>
                </a:solidFill>
              </a:rPr>
              <a:t>Ireland</a:t>
            </a:r>
          </a:p>
        </p:txBody>
      </p:sp>
      <p:sp>
        <p:nvSpPr>
          <p:cNvPr id="38" name="TextBox 37"/>
          <p:cNvSpPr txBox="1"/>
          <p:nvPr/>
        </p:nvSpPr>
        <p:spPr>
          <a:xfrm>
            <a:off x="700686" y="4988723"/>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a:t>Poland</a:t>
            </a:r>
          </a:p>
        </p:txBody>
      </p:sp>
      <p:sp>
        <p:nvSpPr>
          <p:cNvPr id="39" name="TextBox 38"/>
          <p:cNvSpPr txBox="1"/>
          <p:nvPr/>
        </p:nvSpPr>
        <p:spPr>
          <a:xfrm>
            <a:off x="701058" y="4796397"/>
            <a:ext cx="1310187" cy="169277"/>
          </a:xfrm>
          <a:prstGeom prst="rect">
            <a:avLst/>
          </a:prstGeom>
          <a:solidFill>
            <a:schemeClr val="tx2">
              <a:lumMod val="20000"/>
              <a:lumOff val="80000"/>
            </a:schemeClr>
          </a:solidFill>
          <a:ln>
            <a:solidFill>
              <a:schemeClr val="tx1"/>
            </a:solidFill>
          </a:ln>
        </p:spPr>
        <p:txBody>
          <a:bodyPr wrap="square" lIns="0" tIns="0" rIns="0" bIns="0" rtlCol="0">
            <a:spAutoFit/>
          </a:bodyPr>
          <a:lstStyle/>
          <a:p>
            <a:pPr algn="ctr"/>
            <a:r>
              <a:rPr lang="en-US" sz="1100" dirty="0"/>
              <a:t>Cyprus</a:t>
            </a:r>
          </a:p>
        </p:txBody>
      </p:sp>
      <p:sp>
        <p:nvSpPr>
          <p:cNvPr id="40" name="TextBox 39"/>
          <p:cNvSpPr txBox="1"/>
          <p:nvPr/>
        </p:nvSpPr>
        <p:spPr>
          <a:xfrm>
            <a:off x="700780" y="4598804"/>
            <a:ext cx="1310187" cy="169277"/>
          </a:xfrm>
          <a:prstGeom prst="rect">
            <a:avLst/>
          </a:prstGeom>
          <a:noFill/>
          <a:ln>
            <a:solidFill>
              <a:schemeClr val="tx1"/>
            </a:solidFill>
          </a:ln>
        </p:spPr>
        <p:txBody>
          <a:bodyPr wrap="square" lIns="0" tIns="0" rIns="0" bIns="0" rtlCol="0">
            <a:spAutoFit/>
          </a:bodyPr>
          <a:lstStyle/>
          <a:p>
            <a:pPr algn="ctr"/>
            <a:r>
              <a:rPr lang="en-US" sz="1100" dirty="0"/>
              <a:t>Austria</a:t>
            </a:r>
          </a:p>
        </p:txBody>
      </p:sp>
      <p:sp>
        <p:nvSpPr>
          <p:cNvPr id="42" name="TextBox 41"/>
          <p:cNvSpPr txBox="1"/>
          <p:nvPr/>
        </p:nvSpPr>
        <p:spPr>
          <a:xfrm>
            <a:off x="2064031" y="1680042"/>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Japan</a:t>
            </a:r>
          </a:p>
        </p:txBody>
      </p:sp>
      <p:sp>
        <p:nvSpPr>
          <p:cNvPr id="43" name="TextBox 42"/>
          <p:cNvSpPr txBox="1"/>
          <p:nvPr/>
        </p:nvSpPr>
        <p:spPr>
          <a:xfrm>
            <a:off x="2063870" y="1865880"/>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Finland</a:t>
            </a:r>
          </a:p>
        </p:txBody>
      </p:sp>
      <p:sp>
        <p:nvSpPr>
          <p:cNvPr id="46" name="TextBox 45"/>
          <p:cNvSpPr txBox="1"/>
          <p:nvPr/>
        </p:nvSpPr>
        <p:spPr>
          <a:xfrm>
            <a:off x="2063214" y="2064349"/>
            <a:ext cx="1310162"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Flanders-Belgium</a:t>
            </a:r>
          </a:p>
        </p:txBody>
      </p:sp>
      <p:sp>
        <p:nvSpPr>
          <p:cNvPr id="49" name="TextBox 48"/>
          <p:cNvSpPr txBox="1"/>
          <p:nvPr/>
        </p:nvSpPr>
        <p:spPr>
          <a:xfrm>
            <a:off x="2064031" y="2253203"/>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Netherlands</a:t>
            </a:r>
          </a:p>
        </p:txBody>
      </p:sp>
      <p:sp>
        <p:nvSpPr>
          <p:cNvPr id="50" name="TextBox 49"/>
          <p:cNvSpPr txBox="1"/>
          <p:nvPr/>
        </p:nvSpPr>
        <p:spPr>
          <a:xfrm>
            <a:off x="2064031" y="2462827"/>
            <a:ext cx="131018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Sweden</a:t>
            </a:r>
          </a:p>
        </p:txBody>
      </p:sp>
      <p:sp>
        <p:nvSpPr>
          <p:cNvPr id="51" name="TextBox 50"/>
          <p:cNvSpPr txBox="1"/>
          <p:nvPr/>
        </p:nvSpPr>
        <p:spPr>
          <a:xfrm>
            <a:off x="2063961" y="2663652"/>
            <a:ext cx="1310186"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Norway</a:t>
            </a:r>
          </a:p>
        </p:txBody>
      </p:sp>
      <p:sp>
        <p:nvSpPr>
          <p:cNvPr id="52" name="TextBox 51"/>
          <p:cNvSpPr txBox="1"/>
          <p:nvPr/>
        </p:nvSpPr>
        <p:spPr>
          <a:xfrm>
            <a:off x="2064060" y="2860069"/>
            <a:ext cx="1310156"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Denmark</a:t>
            </a:r>
          </a:p>
        </p:txBody>
      </p:sp>
      <p:sp>
        <p:nvSpPr>
          <p:cNvPr id="54" name="TextBox 53"/>
          <p:cNvSpPr txBox="1"/>
          <p:nvPr/>
        </p:nvSpPr>
        <p:spPr>
          <a:xfrm>
            <a:off x="2063961" y="3054590"/>
            <a:ext cx="131015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Slovak Rep.</a:t>
            </a:r>
          </a:p>
        </p:txBody>
      </p:sp>
      <p:sp>
        <p:nvSpPr>
          <p:cNvPr id="55" name="TextBox 54"/>
          <p:cNvSpPr txBox="1"/>
          <p:nvPr/>
        </p:nvSpPr>
        <p:spPr>
          <a:xfrm>
            <a:off x="2064064" y="3261728"/>
            <a:ext cx="1310152"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Czech Rep.</a:t>
            </a:r>
          </a:p>
        </p:txBody>
      </p:sp>
      <p:sp>
        <p:nvSpPr>
          <p:cNvPr id="56" name="TextBox 55"/>
          <p:cNvSpPr txBox="1"/>
          <p:nvPr/>
        </p:nvSpPr>
        <p:spPr>
          <a:xfrm>
            <a:off x="2063927" y="3459844"/>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Austria</a:t>
            </a:r>
          </a:p>
        </p:txBody>
      </p:sp>
      <p:sp>
        <p:nvSpPr>
          <p:cNvPr id="57" name="TextBox 56"/>
          <p:cNvSpPr txBox="1"/>
          <p:nvPr/>
        </p:nvSpPr>
        <p:spPr>
          <a:xfrm>
            <a:off x="2063927" y="3656317"/>
            <a:ext cx="1310161"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Estonia</a:t>
            </a:r>
          </a:p>
        </p:txBody>
      </p:sp>
      <p:sp>
        <p:nvSpPr>
          <p:cNvPr id="58" name="TextBox 57"/>
          <p:cNvSpPr txBox="1"/>
          <p:nvPr/>
        </p:nvSpPr>
        <p:spPr>
          <a:xfrm>
            <a:off x="2064064" y="3858632"/>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Germany</a:t>
            </a:r>
          </a:p>
        </p:txBody>
      </p:sp>
      <p:sp>
        <p:nvSpPr>
          <p:cNvPr id="60" name="TextBox 59"/>
          <p:cNvSpPr txBox="1"/>
          <p:nvPr/>
        </p:nvSpPr>
        <p:spPr>
          <a:xfrm>
            <a:off x="2063915" y="4061742"/>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Canada</a:t>
            </a:r>
          </a:p>
        </p:txBody>
      </p:sp>
      <p:sp>
        <p:nvSpPr>
          <p:cNvPr id="61" name="TextBox 60"/>
          <p:cNvSpPr txBox="1"/>
          <p:nvPr/>
        </p:nvSpPr>
        <p:spPr>
          <a:xfrm>
            <a:off x="2064064" y="4256327"/>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Cyprus</a:t>
            </a:r>
          </a:p>
        </p:txBody>
      </p:sp>
      <p:sp>
        <p:nvSpPr>
          <p:cNvPr id="62" name="TextBox 61"/>
          <p:cNvSpPr txBox="1"/>
          <p:nvPr/>
        </p:nvSpPr>
        <p:spPr>
          <a:xfrm>
            <a:off x="701058" y="3643647"/>
            <a:ext cx="1310145"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a:t>Korea, Rep. of</a:t>
            </a:r>
          </a:p>
        </p:txBody>
      </p:sp>
      <p:sp>
        <p:nvSpPr>
          <p:cNvPr id="63" name="TextBox 62"/>
          <p:cNvSpPr txBox="1"/>
          <p:nvPr/>
        </p:nvSpPr>
        <p:spPr>
          <a:xfrm>
            <a:off x="2064106" y="4442539"/>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Korea, Rep. of</a:t>
            </a:r>
          </a:p>
        </p:txBody>
      </p:sp>
      <p:sp>
        <p:nvSpPr>
          <p:cNvPr id="64" name="TextBox 63"/>
          <p:cNvSpPr txBox="1"/>
          <p:nvPr/>
        </p:nvSpPr>
        <p:spPr>
          <a:xfrm>
            <a:off x="2063914" y="4626964"/>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U.K.</a:t>
            </a:r>
          </a:p>
        </p:txBody>
      </p:sp>
      <p:sp>
        <p:nvSpPr>
          <p:cNvPr id="65" name="TextBox 64"/>
          <p:cNvSpPr txBox="1"/>
          <p:nvPr/>
        </p:nvSpPr>
        <p:spPr>
          <a:xfrm>
            <a:off x="2063872" y="4826810"/>
            <a:ext cx="1310187"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a:solidFill>
                  <a:srgbClr val="000000"/>
                </a:solidFill>
              </a:rPr>
              <a:t>Poland</a:t>
            </a:r>
          </a:p>
        </p:txBody>
      </p:sp>
      <p:sp>
        <p:nvSpPr>
          <p:cNvPr id="66" name="TextBox 65"/>
          <p:cNvSpPr txBox="1"/>
          <p:nvPr/>
        </p:nvSpPr>
        <p:spPr>
          <a:xfrm>
            <a:off x="2063871" y="5198083"/>
            <a:ext cx="1310187" cy="169277"/>
          </a:xfrm>
          <a:prstGeom prst="rect">
            <a:avLst/>
          </a:prstGeom>
          <a:noFill/>
          <a:ln>
            <a:solidFill>
              <a:schemeClr val="tx1"/>
            </a:solidFill>
          </a:ln>
        </p:spPr>
        <p:txBody>
          <a:bodyPr wrap="square" lIns="0" tIns="0" rIns="0" bIns="0" rtlCol="0">
            <a:spAutoFit/>
          </a:bodyPr>
          <a:lstStyle/>
          <a:p>
            <a:pPr algn="ctr"/>
            <a:r>
              <a:rPr lang="en-US" sz="1100" dirty="0"/>
              <a:t>Ireland</a:t>
            </a:r>
          </a:p>
        </p:txBody>
      </p:sp>
      <p:sp>
        <p:nvSpPr>
          <p:cNvPr id="67" name="TextBox 66"/>
          <p:cNvSpPr txBox="1"/>
          <p:nvPr/>
        </p:nvSpPr>
        <p:spPr>
          <a:xfrm>
            <a:off x="2063870" y="5398412"/>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a:t>France</a:t>
            </a:r>
          </a:p>
        </p:txBody>
      </p:sp>
      <p:sp>
        <p:nvSpPr>
          <p:cNvPr id="68" name="TextBox 67"/>
          <p:cNvSpPr txBox="1"/>
          <p:nvPr/>
        </p:nvSpPr>
        <p:spPr>
          <a:xfrm>
            <a:off x="2064106" y="5016600"/>
            <a:ext cx="1310187" cy="169277"/>
          </a:xfrm>
          <a:prstGeom prst="rect">
            <a:avLst/>
          </a:prstGeom>
          <a:solidFill>
            <a:srgbClr val="FF8B25"/>
          </a:solidFill>
        </p:spPr>
        <p:txBody>
          <a:bodyPr wrap="square" lIns="0" tIns="0" rIns="0" bIns="0" rtlCol="0">
            <a:spAutoFit/>
          </a:bodyPr>
          <a:lstStyle/>
          <a:p>
            <a:pPr algn="ctr"/>
            <a:r>
              <a:rPr lang="en-US" sz="1100" dirty="0">
                <a:solidFill>
                  <a:schemeClr val="bg1"/>
                </a:solidFill>
              </a:rPr>
              <a:t>United States</a:t>
            </a:r>
          </a:p>
        </p:txBody>
      </p:sp>
      <p:sp>
        <p:nvSpPr>
          <p:cNvPr id="69" name="TextBox 68"/>
          <p:cNvSpPr txBox="1"/>
          <p:nvPr/>
        </p:nvSpPr>
        <p:spPr>
          <a:xfrm>
            <a:off x="2064106" y="5598354"/>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a:t>Italy</a:t>
            </a:r>
          </a:p>
        </p:txBody>
      </p:sp>
      <p:sp>
        <p:nvSpPr>
          <p:cNvPr id="70" name="TextBox 69"/>
          <p:cNvSpPr txBox="1"/>
          <p:nvPr/>
        </p:nvSpPr>
        <p:spPr>
          <a:xfrm>
            <a:off x="2064106" y="5797454"/>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a:t>Spain</a:t>
            </a:r>
          </a:p>
        </p:txBody>
      </p:sp>
      <p:sp>
        <p:nvSpPr>
          <p:cNvPr id="53" name="TextBox 52"/>
          <p:cNvSpPr txBox="1"/>
          <p:nvPr/>
        </p:nvSpPr>
        <p:spPr>
          <a:xfrm>
            <a:off x="3401766" y="1680042"/>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Japan</a:t>
            </a:r>
          </a:p>
        </p:txBody>
      </p:sp>
      <p:sp>
        <p:nvSpPr>
          <p:cNvPr id="71" name="TextBox 70"/>
          <p:cNvSpPr txBox="1"/>
          <p:nvPr/>
        </p:nvSpPr>
        <p:spPr>
          <a:xfrm>
            <a:off x="3401765" y="1872823"/>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Finland</a:t>
            </a:r>
          </a:p>
        </p:txBody>
      </p:sp>
      <p:sp>
        <p:nvSpPr>
          <p:cNvPr id="73" name="TextBox 72"/>
          <p:cNvSpPr txBox="1"/>
          <p:nvPr/>
        </p:nvSpPr>
        <p:spPr>
          <a:xfrm>
            <a:off x="3401766" y="2076915"/>
            <a:ext cx="131018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Sweden</a:t>
            </a:r>
          </a:p>
        </p:txBody>
      </p:sp>
      <p:sp>
        <p:nvSpPr>
          <p:cNvPr id="75" name="TextBox 74"/>
          <p:cNvSpPr txBox="1"/>
          <p:nvPr/>
        </p:nvSpPr>
        <p:spPr>
          <a:xfrm>
            <a:off x="3401766" y="2269880"/>
            <a:ext cx="1310186"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Norway</a:t>
            </a:r>
          </a:p>
        </p:txBody>
      </p:sp>
      <p:sp>
        <p:nvSpPr>
          <p:cNvPr id="77" name="TextBox 76"/>
          <p:cNvSpPr txBox="1"/>
          <p:nvPr/>
        </p:nvSpPr>
        <p:spPr>
          <a:xfrm>
            <a:off x="3401779" y="2468887"/>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Netherlands</a:t>
            </a:r>
          </a:p>
        </p:txBody>
      </p:sp>
      <p:sp>
        <p:nvSpPr>
          <p:cNvPr id="78" name="TextBox 77"/>
          <p:cNvSpPr txBox="1"/>
          <p:nvPr/>
        </p:nvSpPr>
        <p:spPr>
          <a:xfrm>
            <a:off x="3402002" y="2666433"/>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Austria</a:t>
            </a:r>
          </a:p>
        </p:txBody>
      </p:sp>
      <p:sp>
        <p:nvSpPr>
          <p:cNvPr id="79" name="TextBox 78"/>
          <p:cNvSpPr txBox="1"/>
          <p:nvPr/>
        </p:nvSpPr>
        <p:spPr>
          <a:xfrm>
            <a:off x="3401765" y="2862850"/>
            <a:ext cx="1310156"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Denmark</a:t>
            </a:r>
          </a:p>
        </p:txBody>
      </p:sp>
      <p:sp>
        <p:nvSpPr>
          <p:cNvPr id="80" name="TextBox 79"/>
          <p:cNvSpPr txBox="1"/>
          <p:nvPr/>
        </p:nvSpPr>
        <p:spPr>
          <a:xfrm>
            <a:off x="3402002" y="3066655"/>
            <a:ext cx="1310152"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Czech Rep.</a:t>
            </a:r>
          </a:p>
        </p:txBody>
      </p:sp>
      <p:sp>
        <p:nvSpPr>
          <p:cNvPr id="81" name="TextBox 80"/>
          <p:cNvSpPr txBox="1"/>
          <p:nvPr/>
        </p:nvSpPr>
        <p:spPr>
          <a:xfrm>
            <a:off x="3402044" y="3264772"/>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Korea, Rep. of</a:t>
            </a:r>
          </a:p>
        </p:txBody>
      </p:sp>
      <p:sp>
        <p:nvSpPr>
          <p:cNvPr id="82" name="TextBox 81"/>
          <p:cNvSpPr txBox="1"/>
          <p:nvPr/>
        </p:nvSpPr>
        <p:spPr>
          <a:xfrm>
            <a:off x="3401734" y="3467034"/>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Germany</a:t>
            </a:r>
          </a:p>
        </p:txBody>
      </p:sp>
      <p:sp>
        <p:nvSpPr>
          <p:cNvPr id="83" name="TextBox 82"/>
          <p:cNvSpPr txBox="1"/>
          <p:nvPr/>
        </p:nvSpPr>
        <p:spPr>
          <a:xfrm>
            <a:off x="3402044" y="3659817"/>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Canada</a:t>
            </a:r>
          </a:p>
        </p:txBody>
      </p:sp>
      <p:sp>
        <p:nvSpPr>
          <p:cNvPr id="84" name="TextBox 83"/>
          <p:cNvSpPr txBox="1"/>
          <p:nvPr/>
        </p:nvSpPr>
        <p:spPr>
          <a:xfrm>
            <a:off x="3402044" y="3859193"/>
            <a:ext cx="131015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Slovak Rep.</a:t>
            </a:r>
          </a:p>
        </p:txBody>
      </p:sp>
      <p:sp>
        <p:nvSpPr>
          <p:cNvPr id="85" name="TextBox 84"/>
          <p:cNvSpPr txBox="1"/>
          <p:nvPr/>
        </p:nvSpPr>
        <p:spPr>
          <a:xfrm>
            <a:off x="3401726" y="4061678"/>
            <a:ext cx="1310162"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Flanders-Belgium</a:t>
            </a:r>
          </a:p>
        </p:txBody>
      </p:sp>
      <p:sp>
        <p:nvSpPr>
          <p:cNvPr id="86" name="TextBox 85"/>
          <p:cNvSpPr txBox="1"/>
          <p:nvPr/>
        </p:nvSpPr>
        <p:spPr>
          <a:xfrm>
            <a:off x="3401734" y="4262189"/>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U.K.</a:t>
            </a:r>
          </a:p>
        </p:txBody>
      </p:sp>
      <p:sp>
        <p:nvSpPr>
          <p:cNvPr id="87" name="TextBox 86"/>
          <p:cNvSpPr txBox="1"/>
          <p:nvPr/>
        </p:nvSpPr>
        <p:spPr>
          <a:xfrm>
            <a:off x="3401734" y="4447346"/>
            <a:ext cx="1310161"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Estonia</a:t>
            </a:r>
          </a:p>
        </p:txBody>
      </p:sp>
      <p:sp>
        <p:nvSpPr>
          <p:cNvPr id="88" name="TextBox 87"/>
          <p:cNvSpPr txBox="1"/>
          <p:nvPr/>
        </p:nvSpPr>
        <p:spPr>
          <a:xfrm>
            <a:off x="3408843" y="5023127"/>
            <a:ext cx="1310187" cy="169277"/>
          </a:xfrm>
          <a:prstGeom prst="rect">
            <a:avLst/>
          </a:prstGeom>
          <a:solidFill>
            <a:srgbClr val="FF8B25"/>
          </a:solidFill>
        </p:spPr>
        <p:txBody>
          <a:bodyPr wrap="square" lIns="0" tIns="0" rIns="0" bIns="0" rtlCol="0">
            <a:spAutoFit/>
          </a:bodyPr>
          <a:lstStyle/>
          <a:p>
            <a:pPr algn="ctr"/>
            <a:r>
              <a:rPr lang="en-US" sz="1100" dirty="0">
                <a:solidFill>
                  <a:schemeClr val="bg1"/>
                </a:solidFill>
              </a:rPr>
              <a:t>United States</a:t>
            </a:r>
          </a:p>
        </p:txBody>
      </p:sp>
      <p:sp>
        <p:nvSpPr>
          <p:cNvPr id="89" name="TextBox 88"/>
          <p:cNvSpPr txBox="1"/>
          <p:nvPr/>
        </p:nvSpPr>
        <p:spPr>
          <a:xfrm>
            <a:off x="3409451" y="4638660"/>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Ireland</a:t>
            </a:r>
          </a:p>
        </p:txBody>
      </p:sp>
      <p:sp>
        <p:nvSpPr>
          <p:cNvPr id="90" name="TextBox 89"/>
          <p:cNvSpPr txBox="1"/>
          <p:nvPr/>
        </p:nvSpPr>
        <p:spPr>
          <a:xfrm>
            <a:off x="3408970" y="4828512"/>
            <a:ext cx="1310187" cy="169277"/>
          </a:xfrm>
          <a:prstGeom prst="rect">
            <a:avLst/>
          </a:prstGeom>
          <a:noFill/>
          <a:ln>
            <a:solidFill>
              <a:schemeClr val="tx1"/>
            </a:solidFill>
          </a:ln>
        </p:spPr>
        <p:txBody>
          <a:bodyPr wrap="square" lIns="0" tIns="0" rIns="0" bIns="0" rtlCol="0">
            <a:spAutoFit/>
          </a:bodyPr>
          <a:lstStyle/>
          <a:p>
            <a:pPr algn="ctr"/>
            <a:r>
              <a:rPr lang="en-US" sz="1100" dirty="0"/>
              <a:t>Poland</a:t>
            </a:r>
          </a:p>
        </p:txBody>
      </p:sp>
      <p:sp>
        <p:nvSpPr>
          <p:cNvPr id="106" name="TextBox 105"/>
          <p:cNvSpPr txBox="1"/>
          <p:nvPr/>
        </p:nvSpPr>
        <p:spPr>
          <a:xfrm>
            <a:off x="2043523" y="1296422"/>
            <a:ext cx="1378120" cy="400110"/>
          </a:xfrm>
          <a:prstGeom prst="rect">
            <a:avLst/>
          </a:prstGeom>
          <a:noFill/>
        </p:spPr>
        <p:txBody>
          <a:bodyPr wrap="square" rtlCol="0">
            <a:spAutoFit/>
          </a:bodyPr>
          <a:lstStyle/>
          <a:p>
            <a:pPr algn="ctr"/>
            <a:r>
              <a:rPr lang="en-US" sz="2000" dirty="0"/>
              <a:t>Numeracy</a:t>
            </a:r>
          </a:p>
        </p:txBody>
      </p:sp>
      <p:sp>
        <p:nvSpPr>
          <p:cNvPr id="107" name="TextBox 106"/>
          <p:cNvSpPr txBox="1"/>
          <p:nvPr/>
        </p:nvSpPr>
        <p:spPr>
          <a:xfrm>
            <a:off x="3421643" y="1319128"/>
            <a:ext cx="1310187" cy="400110"/>
          </a:xfrm>
          <a:prstGeom prst="rect">
            <a:avLst/>
          </a:prstGeom>
          <a:noFill/>
        </p:spPr>
        <p:txBody>
          <a:bodyPr wrap="square" rtlCol="0">
            <a:spAutoFit/>
          </a:bodyPr>
          <a:lstStyle/>
          <a:p>
            <a:pPr algn="ctr"/>
            <a:r>
              <a:rPr lang="en-US" sz="2000" dirty="0"/>
              <a:t>PS-TRE*</a:t>
            </a:r>
          </a:p>
        </p:txBody>
      </p:sp>
      <p:sp>
        <p:nvSpPr>
          <p:cNvPr id="108" name="TextBox 107"/>
          <p:cNvSpPr txBox="1"/>
          <p:nvPr/>
        </p:nvSpPr>
        <p:spPr>
          <a:xfrm>
            <a:off x="4828988" y="1439242"/>
            <a:ext cx="3857812" cy="4401205"/>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Calibri" panose="020F0502020204030204" pitchFamily="34" charset="0"/>
              </a:rPr>
              <a:t>The U.S. ranked in roughly the middle of countries in Literacy.</a:t>
            </a:r>
          </a:p>
          <a:p>
            <a:pPr marL="342900" indent="-342900">
              <a:buFont typeface="Arial" panose="020B0604020202020204" pitchFamily="34" charset="0"/>
              <a:buChar char="•"/>
            </a:pPr>
            <a:endParaRPr lang="en-US" sz="2800" dirty="0">
              <a:latin typeface="Calibri" panose="020F0502020204030204" pitchFamily="34" charset="0"/>
            </a:endParaRPr>
          </a:p>
          <a:p>
            <a:pPr marL="342900" indent="-342900">
              <a:buFont typeface="Arial" panose="020B0604020202020204" pitchFamily="34" charset="0"/>
              <a:buChar char="•"/>
            </a:pPr>
            <a:r>
              <a:rPr lang="en-US" sz="2800" dirty="0">
                <a:latin typeface="Calibri" panose="020F0502020204030204" pitchFamily="34" charset="0"/>
              </a:rPr>
              <a:t>The U.S. ranked lower than most other countries in Numeracy and Problem Solving in technology-rich environments.</a:t>
            </a:r>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 name="TextBox 95"/>
          <p:cNvSpPr txBox="1"/>
          <p:nvPr/>
        </p:nvSpPr>
        <p:spPr>
          <a:xfrm>
            <a:off x="1457325" y="6341444"/>
            <a:ext cx="7396087" cy="369332"/>
          </a:xfrm>
          <a:prstGeom prst="rect">
            <a:avLst/>
          </a:prstGeom>
          <a:noFill/>
        </p:spPr>
        <p:txBody>
          <a:bodyPr wrap="square" rtlCol="0">
            <a:spAutoFit/>
          </a:bodyPr>
          <a:lstStyle/>
          <a:p>
            <a:r>
              <a:rPr lang="en-US" dirty="0"/>
              <a:t>* Cyprus, France, Italy, and Spain did not participate.</a:t>
            </a:r>
          </a:p>
        </p:txBody>
      </p:sp>
    </p:spTree>
    <p:extLst>
      <p:ext uri="{BB962C8B-B14F-4D97-AF65-F5344CB8AC3E}">
        <p14:creationId xmlns:p14="http://schemas.microsoft.com/office/powerpoint/2010/main" val="26518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fade">
                                      <p:cBhvr>
                                        <p:cTn id="37" dur="500"/>
                                        <p:tgtEl>
                                          <p:spTgt spid="6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500"/>
                                        <p:tgtEl>
                                          <p:spTgt spid="3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fade">
                                      <p:cBhvr>
                                        <p:cTn id="43" dur="500"/>
                                        <p:tgtEl>
                                          <p:spTgt spid="3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500"/>
                                        <p:tgtEl>
                                          <p:spTgt spid="3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500"/>
                                        <p:tgtEl>
                                          <p:spTgt spid="3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fade">
                                      <p:cBhvr>
                                        <p:cTn id="58" dur="500"/>
                                        <p:tgtEl>
                                          <p:spTgt spid="3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fade">
                                      <p:cBhvr>
                                        <p:cTn id="61" dur="500"/>
                                        <p:tgtEl>
                                          <p:spTgt spid="1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500"/>
                                        <p:tgtEl>
                                          <p:spTgt spid="2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500"/>
                                        <p:tgtEl>
                                          <p:spTgt spid="2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fade">
                                      <p:cBhvr>
                                        <p:cTn id="70" dur="500"/>
                                        <p:tgtEl>
                                          <p:spTgt spid="42"/>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fade">
                                      <p:cBhvr>
                                        <p:cTn id="73" dur="500"/>
                                        <p:tgtEl>
                                          <p:spTgt spid="43"/>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6"/>
                                        </p:tgtEl>
                                        <p:attrNameLst>
                                          <p:attrName>style.visibility</p:attrName>
                                        </p:attrNameLst>
                                      </p:cBhvr>
                                      <p:to>
                                        <p:strVal val="visible"/>
                                      </p:to>
                                    </p:set>
                                    <p:animEffect transition="in" filter="fade">
                                      <p:cBhvr>
                                        <p:cTn id="76" dur="500"/>
                                        <p:tgtEl>
                                          <p:spTgt spid="46"/>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fade">
                                      <p:cBhvr>
                                        <p:cTn id="79" dur="500"/>
                                        <p:tgtEl>
                                          <p:spTgt spid="4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50"/>
                                        </p:tgtEl>
                                        <p:attrNameLst>
                                          <p:attrName>style.visibility</p:attrName>
                                        </p:attrNameLst>
                                      </p:cBhvr>
                                      <p:to>
                                        <p:strVal val="visible"/>
                                      </p:to>
                                    </p:set>
                                    <p:animEffect transition="in" filter="fade">
                                      <p:cBhvr>
                                        <p:cTn id="82" dur="500"/>
                                        <p:tgtEl>
                                          <p:spTgt spid="50"/>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51"/>
                                        </p:tgtEl>
                                        <p:attrNameLst>
                                          <p:attrName>style.visibility</p:attrName>
                                        </p:attrNameLst>
                                      </p:cBhvr>
                                      <p:to>
                                        <p:strVal val="visible"/>
                                      </p:to>
                                    </p:set>
                                    <p:animEffect transition="in" filter="fade">
                                      <p:cBhvr>
                                        <p:cTn id="85" dur="500"/>
                                        <p:tgtEl>
                                          <p:spTgt spid="51"/>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fade">
                                      <p:cBhvr>
                                        <p:cTn id="88" dur="500"/>
                                        <p:tgtEl>
                                          <p:spTgt spid="54"/>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52"/>
                                        </p:tgtEl>
                                        <p:attrNameLst>
                                          <p:attrName>style.visibility</p:attrName>
                                        </p:attrNameLst>
                                      </p:cBhvr>
                                      <p:to>
                                        <p:strVal val="visible"/>
                                      </p:to>
                                    </p:set>
                                    <p:animEffect transition="in" filter="fade">
                                      <p:cBhvr>
                                        <p:cTn id="91" dur="500"/>
                                        <p:tgtEl>
                                          <p:spTgt spid="5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55"/>
                                        </p:tgtEl>
                                        <p:attrNameLst>
                                          <p:attrName>style.visibility</p:attrName>
                                        </p:attrNameLst>
                                      </p:cBhvr>
                                      <p:to>
                                        <p:strVal val="visible"/>
                                      </p:to>
                                    </p:set>
                                    <p:animEffect transition="in" filter="fade">
                                      <p:cBhvr>
                                        <p:cTn id="94" dur="500"/>
                                        <p:tgtEl>
                                          <p:spTgt spid="55"/>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fade">
                                      <p:cBhvr>
                                        <p:cTn id="97" dur="500"/>
                                        <p:tgtEl>
                                          <p:spTgt spid="56"/>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57"/>
                                        </p:tgtEl>
                                        <p:attrNameLst>
                                          <p:attrName>style.visibility</p:attrName>
                                        </p:attrNameLst>
                                      </p:cBhvr>
                                      <p:to>
                                        <p:strVal val="visible"/>
                                      </p:to>
                                    </p:set>
                                    <p:animEffect transition="in" filter="fade">
                                      <p:cBhvr>
                                        <p:cTn id="100" dur="500"/>
                                        <p:tgtEl>
                                          <p:spTgt spid="57"/>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58"/>
                                        </p:tgtEl>
                                        <p:attrNameLst>
                                          <p:attrName>style.visibility</p:attrName>
                                        </p:attrNameLst>
                                      </p:cBhvr>
                                      <p:to>
                                        <p:strVal val="visible"/>
                                      </p:to>
                                    </p:set>
                                    <p:animEffect transition="in" filter="fade">
                                      <p:cBhvr>
                                        <p:cTn id="103" dur="500"/>
                                        <p:tgtEl>
                                          <p:spTgt spid="58"/>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60"/>
                                        </p:tgtEl>
                                        <p:attrNameLst>
                                          <p:attrName>style.visibility</p:attrName>
                                        </p:attrNameLst>
                                      </p:cBhvr>
                                      <p:to>
                                        <p:strVal val="visible"/>
                                      </p:to>
                                    </p:set>
                                    <p:animEffect transition="in" filter="fade">
                                      <p:cBhvr>
                                        <p:cTn id="106" dur="500"/>
                                        <p:tgtEl>
                                          <p:spTgt spid="60"/>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61"/>
                                        </p:tgtEl>
                                        <p:attrNameLst>
                                          <p:attrName>style.visibility</p:attrName>
                                        </p:attrNameLst>
                                      </p:cBhvr>
                                      <p:to>
                                        <p:strVal val="visible"/>
                                      </p:to>
                                    </p:set>
                                    <p:animEffect transition="in" filter="fade">
                                      <p:cBhvr>
                                        <p:cTn id="109" dur="500"/>
                                        <p:tgtEl>
                                          <p:spTgt spid="61"/>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63"/>
                                        </p:tgtEl>
                                        <p:attrNameLst>
                                          <p:attrName>style.visibility</p:attrName>
                                        </p:attrNameLst>
                                      </p:cBhvr>
                                      <p:to>
                                        <p:strVal val="visible"/>
                                      </p:to>
                                    </p:set>
                                    <p:animEffect transition="in" filter="fade">
                                      <p:cBhvr>
                                        <p:cTn id="112" dur="500"/>
                                        <p:tgtEl>
                                          <p:spTgt spid="63"/>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64"/>
                                        </p:tgtEl>
                                        <p:attrNameLst>
                                          <p:attrName>style.visibility</p:attrName>
                                        </p:attrNameLst>
                                      </p:cBhvr>
                                      <p:to>
                                        <p:strVal val="visible"/>
                                      </p:to>
                                    </p:set>
                                    <p:animEffect transition="in" filter="fade">
                                      <p:cBhvr>
                                        <p:cTn id="115" dur="500"/>
                                        <p:tgtEl>
                                          <p:spTgt spid="64"/>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65"/>
                                        </p:tgtEl>
                                        <p:attrNameLst>
                                          <p:attrName>style.visibility</p:attrName>
                                        </p:attrNameLst>
                                      </p:cBhvr>
                                      <p:to>
                                        <p:strVal val="visible"/>
                                      </p:to>
                                    </p:set>
                                    <p:animEffect transition="in" filter="fade">
                                      <p:cBhvr>
                                        <p:cTn id="118" dur="500"/>
                                        <p:tgtEl>
                                          <p:spTgt spid="65"/>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66"/>
                                        </p:tgtEl>
                                        <p:attrNameLst>
                                          <p:attrName>style.visibility</p:attrName>
                                        </p:attrNameLst>
                                      </p:cBhvr>
                                      <p:to>
                                        <p:strVal val="visible"/>
                                      </p:to>
                                    </p:set>
                                    <p:animEffect transition="in" filter="fade">
                                      <p:cBhvr>
                                        <p:cTn id="121" dur="500"/>
                                        <p:tgtEl>
                                          <p:spTgt spid="66"/>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67"/>
                                        </p:tgtEl>
                                        <p:attrNameLst>
                                          <p:attrName>style.visibility</p:attrName>
                                        </p:attrNameLst>
                                      </p:cBhvr>
                                      <p:to>
                                        <p:strVal val="visible"/>
                                      </p:to>
                                    </p:set>
                                    <p:animEffect transition="in" filter="fade">
                                      <p:cBhvr>
                                        <p:cTn id="124" dur="500"/>
                                        <p:tgtEl>
                                          <p:spTgt spid="67"/>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69"/>
                                        </p:tgtEl>
                                        <p:attrNameLst>
                                          <p:attrName>style.visibility</p:attrName>
                                        </p:attrNameLst>
                                      </p:cBhvr>
                                      <p:to>
                                        <p:strVal val="visible"/>
                                      </p:to>
                                    </p:set>
                                    <p:animEffect transition="in" filter="fade">
                                      <p:cBhvr>
                                        <p:cTn id="127" dur="500"/>
                                        <p:tgtEl>
                                          <p:spTgt spid="69"/>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70"/>
                                        </p:tgtEl>
                                        <p:attrNameLst>
                                          <p:attrName>style.visibility</p:attrName>
                                        </p:attrNameLst>
                                      </p:cBhvr>
                                      <p:to>
                                        <p:strVal val="visible"/>
                                      </p:to>
                                    </p:set>
                                    <p:animEffect transition="in" filter="fade">
                                      <p:cBhvr>
                                        <p:cTn id="130" dur="500"/>
                                        <p:tgtEl>
                                          <p:spTgt spid="70"/>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90"/>
                                        </p:tgtEl>
                                        <p:attrNameLst>
                                          <p:attrName>style.visibility</p:attrName>
                                        </p:attrNameLst>
                                      </p:cBhvr>
                                      <p:to>
                                        <p:strVal val="visible"/>
                                      </p:to>
                                    </p:set>
                                    <p:animEffect transition="in" filter="fade">
                                      <p:cBhvr>
                                        <p:cTn id="133" dur="500"/>
                                        <p:tgtEl>
                                          <p:spTgt spid="90"/>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89"/>
                                        </p:tgtEl>
                                        <p:attrNameLst>
                                          <p:attrName>style.visibility</p:attrName>
                                        </p:attrNameLst>
                                      </p:cBhvr>
                                      <p:to>
                                        <p:strVal val="visible"/>
                                      </p:to>
                                    </p:set>
                                    <p:animEffect transition="in" filter="fade">
                                      <p:cBhvr>
                                        <p:cTn id="136" dur="500"/>
                                        <p:tgtEl>
                                          <p:spTgt spid="89"/>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87"/>
                                        </p:tgtEl>
                                        <p:attrNameLst>
                                          <p:attrName>style.visibility</p:attrName>
                                        </p:attrNameLst>
                                      </p:cBhvr>
                                      <p:to>
                                        <p:strVal val="visible"/>
                                      </p:to>
                                    </p:set>
                                    <p:animEffect transition="in" filter="fade">
                                      <p:cBhvr>
                                        <p:cTn id="139" dur="500"/>
                                        <p:tgtEl>
                                          <p:spTgt spid="8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86"/>
                                        </p:tgtEl>
                                        <p:attrNameLst>
                                          <p:attrName>style.visibility</p:attrName>
                                        </p:attrNameLst>
                                      </p:cBhvr>
                                      <p:to>
                                        <p:strVal val="visible"/>
                                      </p:to>
                                    </p:set>
                                    <p:animEffect transition="in" filter="fade">
                                      <p:cBhvr>
                                        <p:cTn id="142" dur="500"/>
                                        <p:tgtEl>
                                          <p:spTgt spid="86"/>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85"/>
                                        </p:tgtEl>
                                        <p:attrNameLst>
                                          <p:attrName>style.visibility</p:attrName>
                                        </p:attrNameLst>
                                      </p:cBhvr>
                                      <p:to>
                                        <p:strVal val="visible"/>
                                      </p:to>
                                    </p:set>
                                    <p:animEffect transition="in" filter="fade">
                                      <p:cBhvr>
                                        <p:cTn id="145" dur="500"/>
                                        <p:tgtEl>
                                          <p:spTgt spid="85"/>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84"/>
                                        </p:tgtEl>
                                        <p:attrNameLst>
                                          <p:attrName>style.visibility</p:attrName>
                                        </p:attrNameLst>
                                      </p:cBhvr>
                                      <p:to>
                                        <p:strVal val="visible"/>
                                      </p:to>
                                    </p:set>
                                    <p:animEffect transition="in" filter="fade">
                                      <p:cBhvr>
                                        <p:cTn id="148" dur="500"/>
                                        <p:tgtEl>
                                          <p:spTgt spid="84"/>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83"/>
                                        </p:tgtEl>
                                        <p:attrNameLst>
                                          <p:attrName>style.visibility</p:attrName>
                                        </p:attrNameLst>
                                      </p:cBhvr>
                                      <p:to>
                                        <p:strVal val="visible"/>
                                      </p:to>
                                    </p:set>
                                    <p:animEffect transition="in" filter="fade">
                                      <p:cBhvr>
                                        <p:cTn id="151" dur="500"/>
                                        <p:tgtEl>
                                          <p:spTgt spid="83"/>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2"/>
                                        </p:tgtEl>
                                        <p:attrNameLst>
                                          <p:attrName>style.visibility</p:attrName>
                                        </p:attrNameLst>
                                      </p:cBhvr>
                                      <p:to>
                                        <p:strVal val="visible"/>
                                      </p:to>
                                    </p:set>
                                    <p:animEffect transition="in" filter="fade">
                                      <p:cBhvr>
                                        <p:cTn id="154" dur="500"/>
                                        <p:tgtEl>
                                          <p:spTgt spid="82"/>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1"/>
                                        </p:tgtEl>
                                        <p:attrNameLst>
                                          <p:attrName>style.visibility</p:attrName>
                                        </p:attrNameLst>
                                      </p:cBhvr>
                                      <p:to>
                                        <p:strVal val="visible"/>
                                      </p:to>
                                    </p:set>
                                    <p:animEffect transition="in" filter="fade">
                                      <p:cBhvr>
                                        <p:cTn id="157" dur="500"/>
                                        <p:tgtEl>
                                          <p:spTgt spid="81"/>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80"/>
                                        </p:tgtEl>
                                        <p:attrNameLst>
                                          <p:attrName>style.visibility</p:attrName>
                                        </p:attrNameLst>
                                      </p:cBhvr>
                                      <p:to>
                                        <p:strVal val="visible"/>
                                      </p:to>
                                    </p:set>
                                    <p:animEffect transition="in" filter="fade">
                                      <p:cBhvr>
                                        <p:cTn id="160" dur="500"/>
                                        <p:tgtEl>
                                          <p:spTgt spid="8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79"/>
                                        </p:tgtEl>
                                        <p:attrNameLst>
                                          <p:attrName>style.visibility</p:attrName>
                                        </p:attrNameLst>
                                      </p:cBhvr>
                                      <p:to>
                                        <p:strVal val="visible"/>
                                      </p:to>
                                    </p:set>
                                    <p:animEffect transition="in" filter="fade">
                                      <p:cBhvr>
                                        <p:cTn id="163" dur="500"/>
                                        <p:tgtEl>
                                          <p:spTgt spid="79"/>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78"/>
                                        </p:tgtEl>
                                        <p:attrNameLst>
                                          <p:attrName>style.visibility</p:attrName>
                                        </p:attrNameLst>
                                      </p:cBhvr>
                                      <p:to>
                                        <p:strVal val="visible"/>
                                      </p:to>
                                    </p:set>
                                    <p:animEffect transition="in" filter="fade">
                                      <p:cBhvr>
                                        <p:cTn id="166" dur="500"/>
                                        <p:tgtEl>
                                          <p:spTgt spid="78"/>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7"/>
                                        </p:tgtEl>
                                        <p:attrNameLst>
                                          <p:attrName>style.visibility</p:attrName>
                                        </p:attrNameLst>
                                      </p:cBhvr>
                                      <p:to>
                                        <p:strVal val="visible"/>
                                      </p:to>
                                    </p:set>
                                    <p:animEffect transition="in" filter="fade">
                                      <p:cBhvr>
                                        <p:cTn id="169" dur="500"/>
                                        <p:tgtEl>
                                          <p:spTgt spid="77"/>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73"/>
                                        </p:tgtEl>
                                        <p:attrNameLst>
                                          <p:attrName>style.visibility</p:attrName>
                                        </p:attrNameLst>
                                      </p:cBhvr>
                                      <p:to>
                                        <p:strVal val="visible"/>
                                      </p:to>
                                    </p:set>
                                    <p:animEffect transition="in" filter="fade">
                                      <p:cBhvr>
                                        <p:cTn id="175" dur="500"/>
                                        <p:tgtEl>
                                          <p:spTgt spid="73"/>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71"/>
                                        </p:tgtEl>
                                        <p:attrNameLst>
                                          <p:attrName>style.visibility</p:attrName>
                                        </p:attrNameLst>
                                      </p:cBhvr>
                                      <p:to>
                                        <p:strVal val="visible"/>
                                      </p:to>
                                    </p:set>
                                    <p:animEffect transition="in" filter="fade">
                                      <p:cBhvr>
                                        <p:cTn id="178" dur="500"/>
                                        <p:tgtEl>
                                          <p:spTgt spid="71"/>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53"/>
                                        </p:tgtEl>
                                        <p:attrNameLst>
                                          <p:attrName>style.visibility</p:attrName>
                                        </p:attrNameLst>
                                      </p:cBhvr>
                                      <p:to>
                                        <p:strVal val="visible"/>
                                      </p:to>
                                    </p:set>
                                    <p:animEffect transition="in" filter="fade">
                                      <p:cBhvr>
                                        <p:cTn id="18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5" grpId="0" animBg="1"/>
      <p:bldP spid="26" grpId="0" animBg="1"/>
      <p:bldP spid="32" grpId="0" animBg="1"/>
      <p:bldP spid="33" grpId="0" animBg="1"/>
      <p:bldP spid="37" grpId="0" animBg="1"/>
      <p:bldP spid="38" grpId="0" animBg="1"/>
      <p:bldP spid="39" grpId="0" animBg="1"/>
      <p:bldP spid="40" grpId="0" animBg="1"/>
      <p:bldP spid="42" grpId="0" animBg="1"/>
      <p:bldP spid="43" grpId="0" animBg="1"/>
      <p:bldP spid="46" grpId="0" animBg="1"/>
      <p:bldP spid="49" grpId="0" animBg="1"/>
      <p:bldP spid="50" grpId="0" animBg="1"/>
      <p:bldP spid="51" grpId="0" animBg="1"/>
      <p:bldP spid="52" grpId="0" animBg="1"/>
      <p:bldP spid="54" grpId="0" animBg="1"/>
      <p:bldP spid="55" grpId="0" animBg="1"/>
      <p:bldP spid="56" grpId="0" animBg="1"/>
      <p:bldP spid="57" grpId="0" animBg="1"/>
      <p:bldP spid="58" grpId="0" animBg="1"/>
      <p:bldP spid="60" grpId="0" animBg="1"/>
      <p:bldP spid="61" grpId="0" animBg="1"/>
      <p:bldP spid="62" grpId="0" animBg="1"/>
      <p:bldP spid="63" grpId="0" animBg="1"/>
      <p:bldP spid="64" grpId="0" animBg="1"/>
      <p:bldP spid="65" grpId="0" animBg="1"/>
      <p:bldP spid="66" grpId="0" animBg="1"/>
      <p:bldP spid="67" grpId="0" animBg="1"/>
      <p:bldP spid="69" grpId="0" animBg="1"/>
      <p:bldP spid="70" grpId="0" animBg="1"/>
      <p:bldP spid="53" grpId="0" animBg="1"/>
      <p:bldP spid="71" grpId="0" animBg="1"/>
      <p:bldP spid="73" grpId="0" animBg="1"/>
      <p:bldP spid="75"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9" grpId="0" animBg="1"/>
      <p:bldP spid="9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457199" y="286893"/>
            <a:ext cx="8229600" cy="1285875"/>
          </a:xfrm>
          <a:prstGeom prst="rect">
            <a:avLst/>
          </a:prstGeom>
          <a:solidFill>
            <a:schemeClr val="bg1">
              <a:lumMod val="85000"/>
            </a:schemeClr>
          </a:solidFill>
          <a:ln>
            <a:solidFill>
              <a:srgbClr val="0070C0"/>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0000"/>
                </a:solidFill>
              </a:rPr>
              <a:t>U.S. adults in the </a:t>
            </a:r>
            <a:r>
              <a:rPr lang="en-US" sz="2800" u="sng" dirty="0">
                <a:solidFill>
                  <a:srgbClr val="000000"/>
                </a:solidFill>
              </a:rPr>
              <a:t>top income quintile scored higher</a:t>
            </a:r>
            <a:r>
              <a:rPr lang="en-US" sz="2800" dirty="0">
                <a:solidFill>
                  <a:srgbClr val="000000"/>
                </a:solidFill>
              </a:rPr>
              <a:t> in </a:t>
            </a:r>
            <a:r>
              <a:rPr lang="en-US" sz="2800" b="1" dirty="0">
                <a:solidFill>
                  <a:srgbClr val="000000"/>
                </a:solidFill>
              </a:rPr>
              <a:t>literacy</a:t>
            </a:r>
            <a:r>
              <a:rPr lang="en-US" sz="2800" dirty="0">
                <a:solidFill>
                  <a:srgbClr val="000000"/>
                </a:solidFill>
              </a:rPr>
              <a:t> than the international average, and those in the lower middle quintile scored lower.</a:t>
            </a:r>
            <a:endParaRPr lang="en-US" sz="2800" b="1" dirty="0"/>
          </a:p>
        </p:txBody>
      </p:sp>
      <p:pic>
        <p:nvPicPr>
          <p:cNvPr id="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457325" y="6259810"/>
            <a:ext cx="5791200" cy="461665"/>
          </a:xfrm>
          <a:prstGeom prst="rect">
            <a:avLst/>
          </a:prstGeom>
          <a:noFill/>
        </p:spPr>
        <p:txBody>
          <a:bodyPr wrap="square" rtlCol="0">
            <a:spAutoFit/>
          </a:bodyPr>
          <a:lstStyle/>
          <a:p>
            <a:r>
              <a:rPr lang="en-US" sz="1200" dirty="0"/>
              <a:t>*</a:t>
            </a:r>
            <a:r>
              <a:rPr lang="en-US" sz="1200" i="1" dirty="0"/>
              <a:t>p </a:t>
            </a:r>
            <a:r>
              <a:rPr lang="en-US" sz="1200" dirty="0"/>
              <a:t>&lt; .05. U.S. average score is significantly different from PIAAC international average.</a:t>
            </a:r>
          </a:p>
          <a:p>
            <a:r>
              <a:rPr lang="en-US" sz="1200" dirty="0"/>
              <a:t>Note: International averages exclude Australia, Austria, Canada, and Germany.</a:t>
            </a:r>
          </a:p>
        </p:txBody>
      </p:sp>
      <p:graphicFrame>
        <p:nvGraphicFramePr>
          <p:cNvPr id="9" name="Chart 8"/>
          <p:cNvGraphicFramePr>
            <a:graphicFrameLocks/>
          </p:cNvGraphicFramePr>
          <p:nvPr>
            <p:extLst>
              <p:ext uri="{D42A27DB-BD31-4B8C-83A1-F6EECF244321}">
                <p14:modId xmlns:p14="http://schemas.microsoft.com/office/powerpoint/2010/main" val="3485456303"/>
              </p:ext>
            </p:extLst>
          </p:nvPr>
        </p:nvGraphicFramePr>
        <p:xfrm>
          <a:off x="457200" y="1572768"/>
          <a:ext cx="82296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77860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D4CD8E9-1693-45D6-9FD5-D63BDA356D9F}" type="slidenum">
              <a:rPr lang="en-US" smtClean="0"/>
              <a:pPr/>
              <a:t>21</a:t>
            </a:fld>
            <a:endParaRPr lang="en-US"/>
          </a:p>
        </p:txBody>
      </p:sp>
      <p:sp>
        <p:nvSpPr>
          <p:cNvPr id="5" name="TextBox 4"/>
          <p:cNvSpPr txBox="1"/>
          <p:nvPr/>
        </p:nvSpPr>
        <p:spPr>
          <a:xfrm>
            <a:off x="211931" y="292860"/>
            <a:ext cx="8720137" cy="1384995"/>
          </a:xfrm>
          <a:prstGeom prst="rect">
            <a:avLst/>
          </a:prstGeom>
          <a:solidFill>
            <a:schemeClr val="bg1">
              <a:lumMod val="85000"/>
            </a:schemeClr>
          </a:solidFill>
          <a:ln>
            <a:solidFill>
              <a:srgbClr val="0070C0"/>
            </a:solidFill>
          </a:ln>
        </p:spPr>
        <p:txBody>
          <a:bodyPr wrap="square" rtlCol="0">
            <a:spAutoFit/>
          </a:bodyPr>
          <a:lstStyle/>
          <a:p>
            <a:r>
              <a:rPr lang="en-US" sz="2800" dirty="0">
                <a:latin typeface="+mj-lt"/>
              </a:rPr>
              <a:t>Gaps in</a:t>
            </a:r>
            <a:r>
              <a:rPr lang="en-US" sz="2800" b="1" dirty="0">
                <a:latin typeface="+mj-lt"/>
              </a:rPr>
              <a:t> literacy </a:t>
            </a:r>
            <a:r>
              <a:rPr lang="en-US" sz="2800" dirty="0">
                <a:latin typeface="+mj-lt"/>
              </a:rPr>
              <a:t>scores by educational attainment, income quintile, employment status, and occupational skill level are larger in the U.S. than the international average.</a:t>
            </a:r>
          </a:p>
        </p:txBody>
      </p:sp>
      <p:pic>
        <p:nvPicPr>
          <p:cNvPr id="6"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457324" y="6382535"/>
            <a:ext cx="6967348" cy="430887"/>
          </a:xfrm>
          <a:prstGeom prst="rect">
            <a:avLst/>
          </a:prstGeom>
          <a:noFill/>
        </p:spPr>
        <p:txBody>
          <a:bodyPr wrap="square" rtlCol="0">
            <a:spAutoFit/>
          </a:bodyPr>
          <a:lstStyle/>
          <a:p>
            <a:r>
              <a:rPr lang="en-US" sz="1100" dirty="0"/>
              <a:t>Note: All international averages exclude Australia. For “Education,” international averages exclude the United Kingdom. For “Income,” international averages exclude Austria, Canada, and Germany.</a:t>
            </a:r>
          </a:p>
        </p:txBody>
      </p:sp>
      <p:grpSp>
        <p:nvGrpSpPr>
          <p:cNvPr id="9" name="Group 8"/>
          <p:cNvGrpSpPr/>
          <p:nvPr/>
        </p:nvGrpSpPr>
        <p:grpSpPr>
          <a:xfrm>
            <a:off x="-230205" y="1810851"/>
            <a:ext cx="9409335" cy="4484935"/>
            <a:chOff x="0" y="0"/>
            <a:chExt cx="9144000" cy="4713537"/>
          </a:xfrm>
        </p:grpSpPr>
        <p:grpSp>
          <p:nvGrpSpPr>
            <p:cNvPr id="10" name="Group 9"/>
            <p:cNvGrpSpPr/>
            <p:nvPr/>
          </p:nvGrpSpPr>
          <p:grpSpPr>
            <a:xfrm>
              <a:off x="406572" y="3630271"/>
              <a:ext cx="789495" cy="601268"/>
              <a:chOff x="406572" y="3630271"/>
              <a:chExt cx="789495" cy="601268"/>
            </a:xfrm>
          </p:grpSpPr>
          <p:sp>
            <p:nvSpPr>
              <p:cNvPr id="41" name="TextBox 54"/>
              <p:cNvSpPr txBox="1"/>
              <p:nvPr/>
            </p:nvSpPr>
            <p:spPr>
              <a:xfrm>
                <a:off x="406572" y="3630271"/>
                <a:ext cx="789495" cy="60126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t>    Average  </a:t>
                </a:r>
              </a:p>
              <a:p>
                <a:r>
                  <a:rPr lang="en-US" sz="1000" baseline="0"/>
                  <a:t>    score</a:t>
                </a:r>
                <a:endParaRPr lang="en-US" sz="1000"/>
              </a:p>
            </p:txBody>
          </p:sp>
          <p:sp>
            <p:nvSpPr>
              <p:cNvPr id="42" name="Oval 41"/>
              <p:cNvSpPr/>
              <p:nvPr/>
            </p:nvSpPr>
            <p:spPr>
              <a:xfrm>
                <a:off x="469994" y="3719568"/>
                <a:ext cx="45719" cy="45720"/>
              </a:xfrm>
              <a:prstGeom prst="ellipse">
                <a:avLst/>
              </a:prstGeom>
              <a:solidFill>
                <a:schemeClr val="tx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grpSp>
          <p:nvGrpSpPr>
            <p:cNvPr id="11" name="Group 10"/>
            <p:cNvGrpSpPr/>
            <p:nvPr/>
          </p:nvGrpSpPr>
          <p:grpSpPr>
            <a:xfrm>
              <a:off x="1309025" y="3625452"/>
              <a:ext cx="1453074" cy="1088085"/>
              <a:chOff x="1309025" y="3625452"/>
              <a:chExt cx="1453074" cy="1088085"/>
            </a:xfrm>
          </p:grpSpPr>
          <p:sp>
            <p:nvSpPr>
              <p:cNvPr id="38" name="TextBox 55"/>
              <p:cNvSpPr txBox="1"/>
              <p:nvPr/>
            </p:nvSpPr>
            <p:spPr>
              <a:xfrm>
                <a:off x="1309025" y="3625452"/>
                <a:ext cx="1453074" cy="108808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000" b="1"/>
                  <a:t>Education</a:t>
                </a:r>
              </a:p>
              <a:p>
                <a:r>
                  <a:rPr lang="en-US" sz="1000"/>
                  <a:t>           </a:t>
                </a:r>
                <a:r>
                  <a:rPr lang="en-US" sz="1000">
                    <a:solidFill>
                      <a:schemeClr val="dk1"/>
                    </a:solidFill>
                    <a:effectLst/>
                    <a:latin typeface="+mn-lt"/>
                    <a:ea typeface="+mn-ea"/>
                    <a:cs typeface="+mn-cs"/>
                  </a:rPr>
                  <a:t>Graduate</a:t>
                </a:r>
                <a:r>
                  <a:rPr lang="en-US" sz="1000" baseline="0">
                    <a:solidFill>
                      <a:schemeClr val="dk1"/>
                    </a:solidFill>
                    <a:effectLst/>
                    <a:latin typeface="+mn-lt"/>
                    <a:ea typeface="+mn-ea"/>
                    <a:cs typeface="+mn-cs"/>
                  </a:rPr>
                  <a:t> or  </a:t>
                </a:r>
                <a:endParaRPr lang="en-US" sz="1000">
                  <a:effectLst/>
                </a:endParaRPr>
              </a:p>
              <a:p>
                <a:r>
                  <a:rPr lang="en-US" sz="1000" baseline="0">
                    <a:solidFill>
                      <a:schemeClr val="dk1"/>
                    </a:solidFill>
                    <a:effectLst/>
                    <a:latin typeface="+mn-lt"/>
                    <a:ea typeface="+mn-ea"/>
                    <a:cs typeface="+mn-cs"/>
                  </a:rPr>
                  <a:t>           professional </a:t>
                </a:r>
                <a:endParaRPr lang="en-US" sz="1000">
                  <a:effectLst/>
                </a:endParaRPr>
              </a:p>
              <a:p>
                <a:r>
                  <a:rPr lang="en-US" sz="1000" baseline="0">
                    <a:solidFill>
                      <a:schemeClr val="dk1"/>
                    </a:solidFill>
                    <a:effectLst/>
                    <a:latin typeface="+mn-lt"/>
                    <a:ea typeface="+mn-ea"/>
                    <a:cs typeface="+mn-cs"/>
                  </a:rPr>
                  <a:t>           degree</a:t>
                </a:r>
                <a:endParaRPr lang="en-US" sz="1000">
                  <a:effectLst/>
                </a:endParaRPr>
              </a:p>
              <a:p>
                <a:r>
                  <a:rPr lang="en-US" sz="1000" baseline="0"/>
                  <a:t>          </a:t>
                </a:r>
                <a:r>
                  <a:rPr lang="en-US" sz="1000"/>
                  <a:t>Below High </a:t>
                </a:r>
              </a:p>
              <a:p>
                <a:r>
                  <a:rPr lang="en-US" sz="1000" baseline="0"/>
                  <a:t>           </a:t>
                </a:r>
                <a:r>
                  <a:rPr lang="en-US" sz="1000"/>
                  <a:t>School</a:t>
                </a:r>
              </a:p>
              <a:p>
                <a:r>
                  <a:rPr lang="en-US" sz="1000"/>
                  <a:t>           </a:t>
                </a:r>
                <a:r>
                  <a:rPr lang="en-US" sz="1000" baseline="0"/>
                  <a:t> </a:t>
                </a:r>
                <a:endParaRPr lang="en-US" sz="1000"/>
              </a:p>
            </p:txBody>
          </p:sp>
          <p:sp>
            <p:nvSpPr>
              <p:cNvPr id="39" name="Rectangle 38"/>
              <p:cNvSpPr/>
              <p:nvPr/>
            </p:nvSpPr>
            <p:spPr>
              <a:xfrm>
                <a:off x="1393373" y="4339923"/>
                <a:ext cx="191320"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0" name="Diamond 39"/>
              <p:cNvSpPr/>
              <p:nvPr/>
            </p:nvSpPr>
            <p:spPr>
              <a:xfrm>
                <a:off x="1461407" y="3863091"/>
                <a:ext cx="115661" cy="122464"/>
              </a:xfrm>
              <a:prstGeom prst="diamond">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grpSp>
          <p:nvGrpSpPr>
            <p:cNvPr id="12" name="Group 11"/>
            <p:cNvGrpSpPr/>
            <p:nvPr/>
          </p:nvGrpSpPr>
          <p:grpSpPr>
            <a:xfrm>
              <a:off x="2959045" y="3625452"/>
              <a:ext cx="1317170" cy="776011"/>
              <a:chOff x="2959045" y="3625452"/>
              <a:chExt cx="1317170" cy="776011"/>
            </a:xfrm>
          </p:grpSpPr>
          <p:sp>
            <p:nvSpPr>
              <p:cNvPr id="35" name="TextBox 48"/>
              <p:cNvSpPr txBox="1"/>
              <p:nvPr/>
            </p:nvSpPr>
            <p:spPr>
              <a:xfrm>
                <a:off x="2959045" y="3625452"/>
                <a:ext cx="1317170" cy="776011"/>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a:t>Income</a:t>
                </a:r>
              </a:p>
              <a:p>
                <a:r>
                  <a:rPr lang="en-US" sz="1000"/>
                  <a:t>            Top</a:t>
                </a:r>
                <a:r>
                  <a:rPr lang="en-US" sz="1000" baseline="0"/>
                  <a:t> </a:t>
                </a:r>
                <a:r>
                  <a:rPr lang="en-US" sz="1000"/>
                  <a:t>quintile</a:t>
                </a:r>
              </a:p>
              <a:p>
                <a:r>
                  <a:rPr lang="en-US" sz="1000" baseline="0"/>
                  <a:t>            Bottom    </a:t>
                </a:r>
              </a:p>
              <a:p>
                <a:r>
                  <a:rPr lang="en-US" sz="1000" baseline="0"/>
                  <a:t>            quintile</a:t>
                </a:r>
              </a:p>
            </p:txBody>
          </p:sp>
          <p:sp>
            <p:nvSpPr>
              <p:cNvPr id="36" name="Rectangle 35"/>
              <p:cNvSpPr/>
              <p:nvPr/>
            </p:nvSpPr>
            <p:spPr>
              <a:xfrm>
                <a:off x="3087463" y="4039825"/>
                <a:ext cx="181644"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7" name="Diamond 36"/>
              <p:cNvSpPr/>
              <p:nvPr/>
            </p:nvSpPr>
            <p:spPr>
              <a:xfrm>
                <a:off x="3124201" y="3850478"/>
                <a:ext cx="115661" cy="122464"/>
              </a:xfrm>
              <a:prstGeom prst="diamond">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grpSp>
          <p:nvGrpSpPr>
            <p:cNvPr id="13" name="Group 12"/>
            <p:cNvGrpSpPr/>
            <p:nvPr/>
          </p:nvGrpSpPr>
          <p:grpSpPr>
            <a:xfrm>
              <a:off x="4852987" y="3625452"/>
              <a:ext cx="1350510" cy="624571"/>
              <a:chOff x="4852987" y="3625452"/>
              <a:chExt cx="1350510" cy="624571"/>
            </a:xfrm>
          </p:grpSpPr>
          <p:sp>
            <p:nvSpPr>
              <p:cNvPr id="32" name="TextBox 51"/>
              <p:cNvSpPr txBox="1"/>
              <p:nvPr/>
            </p:nvSpPr>
            <p:spPr>
              <a:xfrm>
                <a:off x="4852987" y="3625452"/>
                <a:ext cx="1350510" cy="624571"/>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a:t>Employment</a:t>
                </a:r>
              </a:p>
              <a:p>
                <a:r>
                  <a:rPr lang="en-US" sz="1000"/>
                  <a:t>            Employed</a:t>
                </a:r>
              </a:p>
              <a:p>
                <a:r>
                  <a:rPr lang="en-US" sz="1000" baseline="0"/>
                  <a:t>            Unemployed</a:t>
                </a:r>
              </a:p>
            </p:txBody>
          </p:sp>
          <p:sp>
            <p:nvSpPr>
              <p:cNvPr id="33" name="Rectangle 32"/>
              <p:cNvSpPr/>
              <p:nvPr/>
            </p:nvSpPr>
            <p:spPr>
              <a:xfrm>
                <a:off x="4951642" y="4035104"/>
                <a:ext cx="193594"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4" name="Diamond 33"/>
              <p:cNvSpPr/>
              <p:nvPr/>
            </p:nvSpPr>
            <p:spPr>
              <a:xfrm>
                <a:off x="4984297" y="3837442"/>
                <a:ext cx="115661" cy="122464"/>
              </a:xfrm>
              <a:prstGeom prst="diamond">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grpSp>
          <p:nvGrpSpPr>
            <p:cNvPr id="14" name="Group 13"/>
            <p:cNvGrpSpPr/>
            <p:nvPr/>
          </p:nvGrpSpPr>
          <p:grpSpPr>
            <a:xfrm>
              <a:off x="6776697" y="3625452"/>
              <a:ext cx="1350510" cy="625078"/>
              <a:chOff x="6776697" y="3625452"/>
              <a:chExt cx="1350510" cy="625078"/>
            </a:xfrm>
          </p:grpSpPr>
          <p:sp>
            <p:nvSpPr>
              <p:cNvPr id="29" name="TextBox 27"/>
              <p:cNvSpPr txBox="1"/>
              <p:nvPr/>
            </p:nvSpPr>
            <p:spPr>
              <a:xfrm>
                <a:off x="6776697" y="3625452"/>
                <a:ext cx="1350510" cy="62507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a:t>Occupation</a:t>
                </a:r>
              </a:p>
              <a:p>
                <a:r>
                  <a:rPr lang="en-US" sz="1000"/>
                  <a:t>            Skilled</a:t>
                </a:r>
              </a:p>
              <a:p>
                <a:r>
                  <a:rPr lang="en-US" sz="1000" baseline="0"/>
                  <a:t>            Unskilled</a:t>
                </a:r>
              </a:p>
            </p:txBody>
          </p:sp>
          <p:sp>
            <p:nvSpPr>
              <p:cNvPr id="30" name="Rectangle 29"/>
              <p:cNvSpPr/>
              <p:nvPr/>
            </p:nvSpPr>
            <p:spPr>
              <a:xfrm>
                <a:off x="6877053" y="4039867"/>
                <a:ext cx="201248" cy="490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1" name="Diamond 30"/>
              <p:cNvSpPr/>
              <p:nvPr/>
            </p:nvSpPr>
            <p:spPr>
              <a:xfrm>
                <a:off x="6919232" y="3845377"/>
                <a:ext cx="115661" cy="122464"/>
              </a:xfrm>
              <a:prstGeom prst="diamond">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grpSp>
          <p:nvGrpSpPr>
            <p:cNvPr id="15" name="Group 14"/>
            <p:cNvGrpSpPr/>
            <p:nvPr/>
          </p:nvGrpSpPr>
          <p:grpSpPr>
            <a:xfrm>
              <a:off x="0" y="0"/>
              <a:ext cx="9144000" cy="3657600"/>
              <a:chOff x="0" y="0"/>
              <a:chExt cx="9144000" cy="3657600"/>
            </a:xfrm>
          </p:grpSpPr>
          <p:graphicFrame>
            <p:nvGraphicFramePr>
              <p:cNvPr id="16" name="Chart 15"/>
              <p:cNvGraphicFramePr>
                <a:graphicFrameLocks/>
              </p:cNvGraphicFramePr>
              <p:nvPr>
                <p:extLst>
                  <p:ext uri="{D42A27DB-BD31-4B8C-83A1-F6EECF244321}">
                    <p14:modId xmlns:p14="http://schemas.microsoft.com/office/powerpoint/2010/main" val="976084215"/>
                  </p:ext>
                </p:extLst>
              </p:nvPr>
            </p:nvGraphicFramePr>
            <p:xfrm>
              <a:off x="0" y="0"/>
              <a:ext cx="91440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29"/>
              <p:cNvSpPr txBox="1"/>
              <p:nvPr/>
            </p:nvSpPr>
            <p:spPr>
              <a:xfrm>
                <a:off x="1284514" y="129268"/>
                <a:ext cx="411203"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a:t>U.S.</a:t>
                </a:r>
              </a:p>
            </p:txBody>
          </p:sp>
          <p:sp>
            <p:nvSpPr>
              <p:cNvPr id="18" name="TextBox 69"/>
              <p:cNvSpPr txBox="1"/>
              <p:nvPr/>
            </p:nvSpPr>
            <p:spPr>
              <a:xfrm>
                <a:off x="3175908" y="129268"/>
                <a:ext cx="411203"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a:t>U.S.</a:t>
                </a:r>
              </a:p>
            </p:txBody>
          </p:sp>
          <p:sp>
            <p:nvSpPr>
              <p:cNvPr id="19" name="TextBox 70"/>
              <p:cNvSpPr txBox="1"/>
              <p:nvPr/>
            </p:nvSpPr>
            <p:spPr>
              <a:xfrm>
                <a:off x="5026479" y="129268"/>
                <a:ext cx="411203"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a:t>U.S.</a:t>
                </a:r>
              </a:p>
            </p:txBody>
          </p:sp>
          <p:sp>
            <p:nvSpPr>
              <p:cNvPr id="20" name="TextBox 71"/>
              <p:cNvSpPr txBox="1"/>
              <p:nvPr/>
            </p:nvSpPr>
            <p:spPr>
              <a:xfrm>
                <a:off x="6958693" y="129268"/>
                <a:ext cx="411203"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a:t>U.S.</a:t>
                </a:r>
              </a:p>
            </p:txBody>
          </p:sp>
          <p:sp>
            <p:nvSpPr>
              <p:cNvPr id="21" name="TextBox 72"/>
              <p:cNvSpPr txBox="1"/>
              <p:nvPr/>
            </p:nvSpPr>
            <p:spPr>
              <a:xfrm>
                <a:off x="3835854" y="129268"/>
                <a:ext cx="945696" cy="2645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a:t>International</a:t>
                </a:r>
              </a:p>
            </p:txBody>
          </p:sp>
          <p:sp>
            <p:nvSpPr>
              <p:cNvPr id="22" name="TextBox 73"/>
              <p:cNvSpPr txBox="1"/>
              <p:nvPr/>
            </p:nvSpPr>
            <p:spPr>
              <a:xfrm>
                <a:off x="1953986" y="129268"/>
                <a:ext cx="930768"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a:t>International</a:t>
                </a:r>
              </a:p>
            </p:txBody>
          </p:sp>
          <p:sp>
            <p:nvSpPr>
              <p:cNvPr id="23" name="TextBox 74"/>
              <p:cNvSpPr txBox="1"/>
              <p:nvPr/>
            </p:nvSpPr>
            <p:spPr>
              <a:xfrm>
                <a:off x="5727247" y="129268"/>
                <a:ext cx="945696" cy="2645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a:t>International</a:t>
                </a:r>
              </a:p>
            </p:txBody>
          </p:sp>
          <p:sp>
            <p:nvSpPr>
              <p:cNvPr id="24" name="TextBox 75"/>
              <p:cNvSpPr txBox="1"/>
              <p:nvPr/>
            </p:nvSpPr>
            <p:spPr>
              <a:xfrm>
                <a:off x="7618640" y="129268"/>
                <a:ext cx="945696" cy="2645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a:t>International</a:t>
                </a:r>
              </a:p>
            </p:txBody>
          </p:sp>
          <p:sp>
            <p:nvSpPr>
              <p:cNvPr id="25" name="TextBox 76"/>
              <p:cNvSpPr txBox="1"/>
              <p:nvPr/>
            </p:nvSpPr>
            <p:spPr>
              <a:xfrm>
                <a:off x="1322806" y="3150053"/>
                <a:ext cx="1246303" cy="4054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2000" b="0"/>
                  <a:t>Education</a:t>
                </a:r>
              </a:p>
            </p:txBody>
          </p:sp>
          <p:sp>
            <p:nvSpPr>
              <p:cNvPr id="26" name="TextBox 86"/>
              <p:cNvSpPr txBox="1"/>
              <p:nvPr/>
            </p:nvSpPr>
            <p:spPr>
              <a:xfrm>
                <a:off x="3346176" y="3150053"/>
                <a:ext cx="960199" cy="4054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2000" b="0"/>
                  <a:t>Income</a:t>
                </a:r>
              </a:p>
            </p:txBody>
          </p:sp>
          <p:sp>
            <p:nvSpPr>
              <p:cNvPr id="27" name="TextBox 87"/>
              <p:cNvSpPr txBox="1"/>
              <p:nvPr/>
            </p:nvSpPr>
            <p:spPr>
              <a:xfrm>
                <a:off x="4968015" y="3150053"/>
                <a:ext cx="1512915" cy="4054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2000" b="0"/>
                  <a:t>Employment</a:t>
                </a:r>
              </a:p>
            </p:txBody>
          </p:sp>
          <p:sp>
            <p:nvSpPr>
              <p:cNvPr id="28" name="TextBox 88"/>
              <p:cNvSpPr txBox="1"/>
              <p:nvPr/>
            </p:nvSpPr>
            <p:spPr>
              <a:xfrm>
                <a:off x="6933402" y="3150053"/>
                <a:ext cx="1378519" cy="4054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2000" b="0"/>
                  <a:t>Occupation</a:t>
                </a:r>
              </a:p>
            </p:txBody>
          </p:sp>
        </p:grpSp>
      </p:grpSp>
    </p:spTree>
    <p:extLst>
      <p:ext uri="{BB962C8B-B14F-4D97-AF65-F5344CB8AC3E}">
        <p14:creationId xmlns:p14="http://schemas.microsoft.com/office/powerpoint/2010/main" val="2769119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4975" y="1676926"/>
            <a:ext cx="5734050" cy="4933950"/>
          </a:xfrm>
          <a:prstGeom prst="rect">
            <a:avLst/>
          </a:prstGeom>
        </p:spPr>
      </p:pic>
      <p:sp>
        <p:nvSpPr>
          <p:cNvPr id="3" name="Slide Number Placeholder 2"/>
          <p:cNvSpPr>
            <a:spLocks noGrp="1"/>
          </p:cNvSpPr>
          <p:nvPr>
            <p:ph type="sldNum" sz="quarter" idx="12"/>
          </p:nvPr>
        </p:nvSpPr>
        <p:spPr/>
        <p:txBody>
          <a:bodyPr/>
          <a:lstStyle/>
          <a:p>
            <a:fld id="{B16A06F6-7D2D-48CB-B097-0B7D07333573}" type="slidenum">
              <a:rPr lang="en-US" smtClean="0"/>
              <a:pPr/>
              <a:t>22</a:t>
            </a:fld>
            <a:endParaRPr lang="en-US"/>
          </a:p>
        </p:txBody>
      </p:sp>
      <p:sp>
        <p:nvSpPr>
          <p:cNvPr id="8" name="Title 1"/>
          <p:cNvSpPr txBox="1">
            <a:spLocks/>
          </p:cNvSpPr>
          <p:nvPr/>
        </p:nvSpPr>
        <p:spPr>
          <a:xfrm>
            <a:off x="266700" y="200431"/>
            <a:ext cx="8610600" cy="1380435"/>
          </a:xfrm>
          <a:prstGeom prst="rect">
            <a:avLst/>
          </a:prstGeom>
          <a:solidFill>
            <a:schemeClr val="bg1">
              <a:lumMod val="85000"/>
            </a:schemeClr>
          </a:solidFill>
          <a:ln w="19050">
            <a:solidFill>
              <a:srgbClr val="0070C0"/>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0000"/>
                </a:solidFill>
              </a:rPr>
              <a:t>Gaps in </a:t>
            </a:r>
            <a:r>
              <a:rPr lang="en-US" sz="2800" b="1" dirty="0">
                <a:solidFill>
                  <a:srgbClr val="000000"/>
                </a:solidFill>
              </a:rPr>
              <a:t>literacy</a:t>
            </a:r>
            <a:r>
              <a:rPr lang="en-US" sz="2800" dirty="0">
                <a:solidFill>
                  <a:srgbClr val="000000"/>
                </a:solidFill>
              </a:rPr>
              <a:t> scores by parental education and nativity status are larger in the U.S. than the international average. </a:t>
            </a:r>
          </a:p>
        </p:txBody>
      </p:sp>
      <p:pic>
        <p:nvPicPr>
          <p:cNvPr id="5" name="Picture 3" descr="image0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57324" y="6480071"/>
            <a:ext cx="6967348" cy="261610"/>
          </a:xfrm>
          <a:prstGeom prst="rect">
            <a:avLst/>
          </a:prstGeom>
          <a:noFill/>
        </p:spPr>
        <p:txBody>
          <a:bodyPr wrap="square" rtlCol="0">
            <a:spAutoFit/>
          </a:bodyPr>
          <a:lstStyle/>
          <a:p>
            <a:r>
              <a:rPr lang="en-US" sz="1100" dirty="0"/>
              <a:t>Note: All international averages exclude Australia. For “Born in Country,” international averages exclude Austria.</a:t>
            </a:r>
          </a:p>
        </p:txBody>
      </p:sp>
    </p:spTree>
    <p:extLst>
      <p:ext uri="{BB962C8B-B14F-4D97-AF65-F5344CB8AC3E}">
        <p14:creationId xmlns:p14="http://schemas.microsoft.com/office/powerpoint/2010/main" val="2817975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938" y="1933575"/>
            <a:ext cx="7096124" cy="4229100"/>
          </a:xfrm>
          <a:prstGeom prst="rect">
            <a:avLst/>
          </a:prstGeom>
        </p:spPr>
      </p:pic>
      <p:sp>
        <p:nvSpPr>
          <p:cNvPr id="6" name="Title 1"/>
          <p:cNvSpPr txBox="1">
            <a:spLocks/>
          </p:cNvSpPr>
          <p:nvPr/>
        </p:nvSpPr>
        <p:spPr>
          <a:xfrm>
            <a:off x="340915" y="216004"/>
            <a:ext cx="8462169" cy="1400175"/>
          </a:xfrm>
          <a:prstGeom prst="rect">
            <a:avLst/>
          </a:prstGeom>
          <a:solidFill>
            <a:schemeClr val="bg1">
              <a:lumMod val="85000"/>
            </a:schemeClr>
          </a:solidFill>
          <a:ln w="19050">
            <a:solidFill>
              <a:srgbClr val="0070C0"/>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solidFill>
                  <a:srgbClr val="000000"/>
                </a:solidFill>
              </a:rPr>
              <a:t>The gaps in </a:t>
            </a:r>
            <a:r>
              <a:rPr lang="en-US" sz="2800" b="1" dirty="0">
                <a:solidFill>
                  <a:srgbClr val="000000"/>
                </a:solidFill>
              </a:rPr>
              <a:t>literacy</a:t>
            </a:r>
            <a:r>
              <a:rPr lang="en-US" sz="2800" dirty="0">
                <a:solidFill>
                  <a:srgbClr val="000000"/>
                </a:solidFill>
              </a:rPr>
              <a:t> scores in the U.S. are similar to the international average by gender, smaller by age, and larger by health status.</a:t>
            </a:r>
          </a:p>
        </p:txBody>
      </p:sp>
      <p:sp>
        <p:nvSpPr>
          <p:cNvPr id="4" name="Slide Number Placeholder 3"/>
          <p:cNvSpPr>
            <a:spLocks noGrp="1"/>
          </p:cNvSpPr>
          <p:nvPr>
            <p:ph type="sldNum" sz="quarter" idx="12"/>
          </p:nvPr>
        </p:nvSpPr>
        <p:spPr/>
        <p:txBody>
          <a:bodyPr/>
          <a:lstStyle/>
          <a:p>
            <a:fld id="{CD4CD8E9-1693-45D6-9FD5-D63BDA356D9F}" type="slidenum">
              <a:rPr lang="en-US" smtClean="0"/>
              <a:pPr/>
              <a:t>23</a:t>
            </a:fld>
            <a:endParaRPr lang="en-US" dirty="0"/>
          </a:p>
        </p:txBody>
      </p:sp>
      <p:pic>
        <p:nvPicPr>
          <p:cNvPr id="5" name="Picture 3" descr="image0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457324" y="6480071"/>
            <a:ext cx="6967348" cy="261610"/>
          </a:xfrm>
          <a:prstGeom prst="rect">
            <a:avLst/>
          </a:prstGeom>
          <a:noFill/>
        </p:spPr>
        <p:txBody>
          <a:bodyPr wrap="square" rtlCol="0">
            <a:spAutoFit/>
          </a:bodyPr>
          <a:lstStyle/>
          <a:p>
            <a:r>
              <a:rPr lang="en-US" sz="1100" dirty="0"/>
              <a:t>Note: All international averages exclude Australia. For “Health,” international averages exclude Canada.</a:t>
            </a:r>
          </a:p>
        </p:txBody>
      </p:sp>
    </p:spTree>
    <p:extLst>
      <p:ext uri="{BB962C8B-B14F-4D97-AF65-F5344CB8AC3E}">
        <p14:creationId xmlns:p14="http://schemas.microsoft.com/office/powerpoint/2010/main" val="1500170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014" y="1684569"/>
            <a:ext cx="8726846" cy="4572000"/>
          </a:xfrm>
          <a:prstGeom prst="rect">
            <a:avLst/>
          </a:prstGeom>
        </p:spPr>
      </p:pic>
      <p:sp>
        <p:nvSpPr>
          <p:cNvPr id="5" name="Title 1"/>
          <p:cNvSpPr txBox="1">
            <a:spLocks/>
          </p:cNvSpPr>
          <p:nvPr/>
        </p:nvSpPr>
        <p:spPr>
          <a:xfrm>
            <a:off x="71437" y="70867"/>
            <a:ext cx="9001125" cy="1702422"/>
          </a:xfrm>
          <a:prstGeom prst="rect">
            <a:avLst/>
          </a:prstGeom>
          <a:solidFill>
            <a:schemeClr val="bg1">
              <a:lumMod val="85000"/>
            </a:schemeClr>
          </a:solidFill>
          <a:ln w="19050">
            <a:solidFill>
              <a:srgbClr val="0070C0"/>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dirty="0">
                <a:solidFill>
                  <a:srgbClr val="000000"/>
                </a:solidFill>
              </a:rPr>
              <a:t>When we think about the future of the U.S. workforce, these results  raise concern: while U.S. 55-65 year-olds scored higher in literacy than their peers in many countries, our 16-24 year-olds are not moving ahead as fast as those in Germany, France, Finland and Korea.</a:t>
            </a:r>
          </a:p>
        </p:txBody>
      </p:sp>
      <p:pic>
        <p:nvPicPr>
          <p:cNvPr id="6" name="Picture 3" descr="image0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457324" y="6356246"/>
            <a:ext cx="7419975" cy="430887"/>
          </a:xfrm>
          <a:prstGeom prst="rect">
            <a:avLst/>
          </a:prstGeom>
          <a:noFill/>
        </p:spPr>
        <p:txBody>
          <a:bodyPr wrap="square" rtlCol="0">
            <a:spAutoFit/>
          </a:bodyPr>
          <a:lstStyle/>
          <a:p>
            <a:r>
              <a:rPr lang="en-US" sz="1100" dirty="0"/>
              <a:t>Note: International averages exclude Australia. Average scores for 16-24 year-olds align with the base of each arrow head, as opposed to the arrow tip.</a:t>
            </a:r>
          </a:p>
        </p:txBody>
      </p:sp>
    </p:spTree>
    <p:extLst>
      <p:ext uri="{BB962C8B-B14F-4D97-AF65-F5344CB8AC3E}">
        <p14:creationId xmlns:p14="http://schemas.microsoft.com/office/powerpoint/2010/main" val="3741322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2500" y="1966371"/>
            <a:ext cx="7505700" cy="1470025"/>
          </a:xfrm>
          <a:solidFill>
            <a:schemeClr val="bg1">
              <a:lumMod val="85000"/>
            </a:schemeClr>
          </a:solidFill>
          <a:ln>
            <a:solidFill>
              <a:srgbClr val="4F81BD"/>
            </a:solidFill>
          </a:ln>
        </p:spPr>
        <p:txBody>
          <a:bodyPr>
            <a:normAutofit/>
          </a:bodyPr>
          <a:lstStyle/>
          <a:p>
            <a:pPr algn="l"/>
            <a:r>
              <a:rPr lang="en-US" dirty="0"/>
              <a:t>Slide Modules you can add to your presentation:</a:t>
            </a:r>
          </a:p>
        </p:txBody>
      </p:sp>
      <p:sp>
        <p:nvSpPr>
          <p:cNvPr id="3" name="Content Placeholder 2"/>
          <p:cNvSpPr>
            <a:spLocks noGrp="1"/>
          </p:cNvSpPr>
          <p:nvPr>
            <p:ph type="subTitle" idx="1"/>
          </p:nvPr>
        </p:nvSpPr>
        <p:spPr>
          <a:xfrm>
            <a:off x="1371600" y="3767453"/>
            <a:ext cx="6400800" cy="2108200"/>
          </a:xfrm>
        </p:spPr>
        <p:txBody>
          <a:bodyPr>
            <a:normAutofit fontScale="85000" lnSpcReduction="20000"/>
          </a:bodyPr>
          <a:lstStyle/>
          <a:p>
            <a:pPr lvl="1" algn="l">
              <a:buFont typeface="Wingdings" charset="2"/>
              <a:buChar char="§"/>
            </a:pPr>
            <a:r>
              <a:rPr lang="en-US" dirty="0"/>
              <a:t> </a:t>
            </a:r>
            <a:r>
              <a:rPr lang="en-US" sz="3097" dirty="0"/>
              <a:t>Sample Tasks</a:t>
            </a:r>
          </a:p>
          <a:p>
            <a:pPr lvl="1" algn="l">
              <a:buFont typeface="Wingdings" charset="2"/>
              <a:buChar char="§"/>
            </a:pPr>
            <a:r>
              <a:rPr lang="en-US" sz="3097" dirty="0"/>
              <a:t> Education and Skills Online</a:t>
            </a:r>
          </a:p>
          <a:p>
            <a:pPr lvl="1" algn="l">
              <a:buFont typeface="Wingdings" charset="2"/>
              <a:buChar char="§"/>
            </a:pPr>
            <a:r>
              <a:rPr lang="en-US" sz="3097" dirty="0"/>
              <a:t> More PIAAC Resources</a:t>
            </a:r>
          </a:p>
          <a:p>
            <a:pPr lvl="1" algn="l">
              <a:buFont typeface="Wingdings" charset="2"/>
              <a:buChar char="§"/>
            </a:pPr>
            <a:r>
              <a:rPr lang="en-US" sz="3097" dirty="0"/>
              <a:t> Modules focused on Specific Populations and Issues.</a:t>
            </a:r>
          </a:p>
        </p:txBody>
      </p:sp>
      <p:pic>
        <p:nvPicPr>
          <p:cNvPr id="4"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184666"/>
          </a:xfrm>
          <a:prstGeom prst="rect">
            <a:avLst/>
          </a:prstGeom>
        </p:spPr>
        <p:txBody>
          <a:bodyPr>
            <a:normAutofit fontScale="55000" lnSpcReduction="20000"/>
          </a:bodyPr>
          <a:lstStyle/>
          <a:p>
            <a:pPr algn="r">
              <a:defRPr/>
            </a:pPr>
            <a:fld id="{CB2B57F1-B685-442E-AF28-85E8A6C2BA58}" type="slidenum">
              <a:rPr lang="en-US" sz="1200" smtClean="0">
                <a:solidFill>
                  <a:schemeClr val="tx1"/>
                </a:solidFill>
              </a:rPr>
              <a:pPr algn="r">
                <a:defRPr/>
              </a:pPr>
              <a:t>3</a:t>
            </a:fld>
            <a:endParaRPr lang="en-US" sz="1200" dirty="0">
              <a:solidFill>
                <a:schemeClr val="tx1"/>
              </a:solidFill>
            </a:endParaRPr>
          </a:p>
        </p:txBody>
      </p:sp>
      <p:sp>
        <p:nvSpPr>
          <p:cNvPr id="108" name="TextBox 107"/>
          <p:cNvSpPr txBox="1"/>
          <p:nvPr/>
        </p:nvSpPr>
        <p:spPr>
          <a:xfrm>
            <a:off x="3276600" y="2050856"/>
            <a:ext cx="5638800" cy="3539430"/>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Calibri" panose="020F0502020204030204" pitchFamily="34" charset="0"/>
              </a:rPr>
              <a:t>Scores on literacy ranged from 250 (Italy) to 296 (Japan)</a:t>
            </a:r>
          </a:p>
          <a:p>
            <a:pPr marL="342900" indent="-342900">
              <a:buFont typeface="Arial" panose="020B0604020202020204" pitchFamily="34" charset="0"/>
              <a:buChar char="•"/>
            </a:pPr>
            <a:endParaRPr lang="en-US" sz="2800" dirty="0">
              <a:latin typeface="Calibri" panose="020F0502020204030204" pitchFamily="34" charset="0"/>
            </a:endParaRPr>
          </a:p>
          <a:p>
            <a:pPr marL="342900" lvl="0" indent="-342900">
              <a:buFont typeface="Arial" panose="020B0604020202020204" pitchFamily="34" charset="0"/>
              <a:buChar char="•"/>
            </a:pPr>
            <a:r>
              <a:rPr lang="en-US" sz="2800" dirty="0">
                <a:latin typeface="Calibri" panose="020F0502020204030204" pitchFamily="34" charset="0"/>
              </a:rPr>
              <a:t>U.S. scores were:</a:t>
            </a:r>
          </a:p>
          <a:p>
            <a:pPr marL="800100" lvl="1" indent="-342900">
              <a:buFont typeface="Arial" panose="020B0604020202020204" pitchFamily="34" charset="0"/>
              <a:buChar char="•"/>
            </a:pPr>
            <a:r>
              <a:rPr lang="en-US" sz="2800" dirty="0">
                <a:latin typeface="Calibri" panose="020F0502020204030204" pitchFamily="34" charset="0"/>
              </a:rPr>
              <a:t>Lower than in 7 countries</a:t>
            </a:r>
          </a:p>
          <a:p>
            <a:pPr marL="800100" lvl="1" indent="-342900">
              <a:buFont typeface="Arial" panose="020B0604020202020204" pitchFamily="34" charset="0"/>
              <a:buChar char="•"/>
            </a:pPr>
            <a:r>
              <a:rPr lang="en-US" sz="2800" dirty="0">
                <a:latin typeface="Calibri" panose="020F0502020204030204" pitchFamily="34" charset="0"/>
              </a:rPr>
              <a:t>Not significantly different than in 8 countries</a:t>
            </a:r>
          </a:p>
          <a:p>
            <a:pPr marL="800100" lvl="1" indent="-342900">
              <a:buFont typeface="Arial" panose="020B0604020202020204" pitchFamily="34" charset="0"/>
              <a:buChar char="•"/>
            </a:pPr>
            <a:r>
              <a:rPr lang="en-US" sz="2800" dirty="0">
                <a:latin typeface="Calibri" panose="020F0502020204030204" pitchFamily="34" charset="0"/>
              </a:rPr>
              <a:t>Higher than in 6 countries</a:t>
            </a:r>
          </a:p>
        </p:txBody>
      </p:sp>
      <p:sp>
        <p:nvSpPr>
          <p:cNvPr id="30" name="Title 29"/>
          <p:cNvSpPr>
            <a:spLocks noGrp="1"/>
          </p:cNvSpPr>
          <p:nvPr>
            <p:ph type="title"/>
          </p:nvPr>
        </p:nvSpPr>
        <p:spPr>
          <a:xfrm>
            <a:off x="281074" y="119630"/>
            <a:ext cx="8405726" cy="1205498"/>
          </a:xfrm>
          <a:solidFill>
            <a:schemeClr val="bg1">
              <a:lumMod val="85000"/>
            </a:schemeClr>
          </a:solidFill>
          <a:ln>
            <a:solidFill>
              <a:srgbClr val="0070C0"/>
            </a:solidFill>
          </a:ln>
        </p:spPr>
        <p:txBody>
          <a:bodyPr>
            <a:noAutofit/>
          </a:bodyPr>
          <a:lstStyle/>
          <a:p>
            <a:pPr algn="l"/>
            <a:r>
              <a:rPr lang="en-US" sz="2800" dirty="0"/>
              <a:t>The U.S. average </a:t>
            </a:r>
            <a:r>
              <a:rPr lang="en-US" sz="2800" b="1" dirty="0"/>
              <a:t>literacy</a:t>
            </a:r>
            <a:r>
              <a:rPr lang="en-US" sz="2800" dirty="0"/>
              <a:t> score (272) did not differ significantly from the international average (273)</a:t>
            </a:r>
          </a:p>
        </p:txBody>
      </p:sp>
      <p:sp>
        <p:nvSpPr>
          <p:cNvPr id="29" name="TextBox 28"/>
          <p:cNvSpPr txBox="1"/>
          <p:nvPr/>
        </p:nvSpPr>
        <p:spPr>
          <a:xfrm>
            <a:off x="701058" y="1274063"/>
            <a:ext cx="1310187" cy="430887"/>
          </a:xfrm>
          <a:prstGeom prst="rect">
            <a:avLst/>
          </a:prstGeom>
          <a:noFill/>
        </p:spPr>
        <p:txBody>
          <a:bodyPr wrap="square" rtlCol="0">
            <a:spAutoFit/>
          </a:bodyPr>
          <a:lstStyle/>
          <a:p>
            <a:pPr algn="ctr"/>
            <a:r>
              <a:rPr lang="en-US" sz="2200" dirty="0"/>
              <a:t>Literacy</a:t>
            </a:r>
          </a:p>
        </p:txBody>
      </p:sp>
      <p:sp>
        <p:nvSpPr>
          <p:cNvPr id="31" name="TextBox 30"/>
          <p:cNvSpPr txBox="1"/>
          <p:nvPr/>
        </p:nvSpPr>
        <p:spPr>
          <a:xfrm>
            <a:off x="700898" y="1652530"/>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a:t>Japan</a:t>
            </a:r>
          </a:p>
        </p:txBody>
      </p:sp>
      <p:sp>
        <p:nvSpPr>
          <p:cNvPr id="35" name="TextBox 34"/>
          <p:cNvSpPr txBox="1"/>
          <p:nvPr/>
        </p:nvSpPr>
        <p:spPr>
          <a:xfrm>
            <a:off x="700852" y="1859599"/>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a:t>Finland</a:t>
            </a:r>
          </a:p>
        </p:txBody>
      </p:sp>
      <p:sp>
        <p:nvSpPr>
          <p:cNvPr id="36" name="TextBox 35"/>
          <p:cNvSpPr txBox="1"/>
          <p:nvPr/>
        </p:nvSpPr>
        <p:spPr>
          <a:xfrm>
            <a:off x="700985" y="2053343"/>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a:t>Netherlands</a:t>
            </a:r>
          </a:p>
        </p:txBody>
      </p:sp>
      <p:sp>
        <p:nvSpPr>
          <p:cNvPr id="42" name="TextBox 41"/>
          <p:cNvSpPr txBox="1"/>
          <p:nvPr/>
        </p:nvSpPr>
        <p:spPr>
          <a:xfrm>
            <a:off x="700839" y="2255218"/>
            <a:ext cx="1310185"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a:t>Sweden</a:t>
            </a:r>
          </a:p>
        </p:txBody>
      </p:sp>
      <p:sp>
        <p:nvSpPr>
          <p:cNvPr id="43" name="TextBox 42"/>
          <p:cNvSpPr txBox="1"/>
          <p:nvPr/>
        </p:nvSpPr>
        <p:spPr>
          <a:xfrm>
            <a:off x="700839" y="2453416"/>
            <a:ext cx="1310186"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a:t>Norway</a:t>
            </a:r>
          </a:p>
        </p:txBody>
      </p:sp>
      <p:sp>
        <p:nvSpPr>
          <p:cNvPr id="44" name="TextBox 43"/>
          <p:cNvSpPr txBox="1"/>
          <p:nvPr/>
        </p:nvSpPr>
        <p:spPr>
          <a:xfrm>
            <a:off x="700864" y="2653239"/>
            <a:ext cx="1310161"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a:t>Estonia</a:t>
            </a:r>
          </a:p>
        </p:txBody>
      </p:sp>
      <p:sp>
        <p:nvSpPr>
          <p:cNvPr id="45" name="TextBox 44"/>
          <p:cNvSpPr txBox="1"/>
          <p:nvPr/>
        </p:nvSpPr>
        <p:spPr>
          <a:xfrm>
            <a:off x="700954" y="2849448"/>
            <a:ext cx="1310162"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a:t>Flanders-Belgium</a:t>
            </a:r>
          </a:p>
        </p:txBody>
      </p:sp>
      <p:sp>
        <p:nvSpPr>
          <p:cNvPr id="46" name="TextBox 45"/>
          <p:cNvSpPr txBox="1"/>
          <p:nvPr/>
        </p:nvSpPr>
        <p:spPr>
          <a:xfrm>
            <a:off x="700963" y="3252580"/>
            <a:ext cx="1310153"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a:t>Slovak Rep.</a:t>
            </a:r>
          </a:p>
        </p:txBody>
      </p:sp>
      <p:sp>
        <p:nvSpPr>
          <p:cNvPr id="47" name="TextBox 46"/>
          <p:cNvSpPr txBox="1"/>
          <p:nvPr/>
        </p:nvSpPr>
        <p:spPr>
          <a:xfrm>
            <a:off x="700929" y="4404355"/>
            <a:ext cx="1310187" cy="169277"/>
          </a:xfrm>
          <a:prstGeom prst="rect">
            <a:avLst/>
          </a:prstGeom>
          <a:noFill/>
          <a:ln>
            <a:solidFill>
              <a:schemeClr val="tx1"/>
            </a:solidFill>
          </a:ln>
        </p:spPr>
        <p:txBody>
          <a:bodyPr wrap="square" lIns="0" tIns="0" rIns="0" bIns="0" rtlCol="0">
            <a:spAutoFit/>
          </a:bodyPr>
          <a:lstStyle/>
          <a:p>
            <a:pPr algn="ctr"/>
            <a:r>
              <a:rPr lang="en-US" sz="1100" dirty="0"/>
              <a:t>Germany</a:t>
            </a:r>
          </a:p>
        </p:txBody>
      </p:sp>
      <p:sp>
        <p:nvSpPr>
          <p:cNvPr id="48" name="TextBox 47"/>
          <p:cNvSpPr txBox="1"/>
          <p:nvPr/>
        </p:nvSpPr>
        <p:spPr>
          <a:xfrm>
            <a:off x="700837" y="5400501"/>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a:t>France</a:t>
            </a:r>
          </a:p>
        </p:txBody>
      </p:sp>
      <p:sp>
        <p:nvSpPr>
          <p:cNvPr id="49" name="TextBox 48"/>
          <p:cNvSpPr txBox="1"/>
          <p:nvPr/>
        </p:nvSpPr>
        <p:spPr>
          <a:xfrm>
            <a:off x="700880" y="3054511"/>
            <a:ext cx="1310152"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a:t>Czech Rep.</a:t>
            </a:r>
          </a:p>
        </p:txBody>
      </p:sp>
      <p:sp>
        <p:nvSpPr>
          <p:cNvPr id="50" name="TextBox 49"/>
          <p:cNvSpPr txBox="1"/>
          <p:nvPr/>
        </p:nvSpPr>
        <p:spPr>
          <a:xfrm>
            <a:off x="700880" y="3449306"/>
            <a:ext cx="1310145"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a:t>Canada</a:t>
            </a:r>
          </a:p>
        </p:txBody>
      </p:sp>
      <p:sp>
        <p:nvSpPr>
          <p:cNvPr id="51" name="TextBox 50"/>
          <p:cNvSpPr txBox="1"/>
          <p:nvPr/>
        </p:nvSpPr>
        <p:spPr>
          <a:xfrm>
            <a:off x="700880" y="5788494"/>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a:t>Italy</a:t>
            </a:r>
          </a:p>
        </p:txBody>
      </p:sp>
      <p:sp>
        <p:nvSpPr>
          <p:cNvPr id="52" name="TextBox 51"/>
          <p:cNvSpPr txBox="1"/>
          <p:nvPr/>
        </p:nvSpPr>
        <p:spPr>
          <a:xfrm>
            <a:off x="700971" y="5597029"/>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a:t>Spain</a:t>
            </a:r>
          </a:p>
        </p:txBody>
      </p:sp>
      <p:sp>
        <p:nvSpPr>
          <p:cNvPr id="53" name="TextBox 52"/>
          <p:cNvSpPr txBox="1"/>
          <p:nvPr/>
        </p:nvSpPr>
        <p:spPr>
          <a:xfrm>
            <a:off x="700686" y="3834082"/>
            <a:ext cx="1310145" cy="169277"/>
          </a:xfrm>
          <a:prstGeom prst="rect">
            <a:avLst/>
          </a:prstGeom>
          <a:noFill/>
          <a:ln>
            <a:solidFill>
              <a:schemeClr val="tx1"/>
            </a:solidFill>
          </a:ln>
        </p:spPr>
        <p:txBody>
          <a:bodyPr wrap="square" lIns="0" tIns="0" rIns="0" bIns="0" rtlCol="0">
            <a:spAutoFit/>
          </a:bodyPr>
          <a:lstStyle/>
          <a:p>
            <a:pPr algn="ctr"/>
            <a:r>
              <a:rPr lang="en-US" sz="1100" dirty="0"/>
              <a:t>U.K.</a:t>
            </a:r>
          </a:p>
        </p:txBody>
      </p:sp>
      <p:sp>
        <p:nvSpPr>
          <p:cNvPr id="54" name="TextBox 53"/>
          <p:cNvSpPr txBox="1"/>
          <p:nvPr/>
        </p:nvSpPr>
        <p:spPr>
          <a:xfrm>
            <a:off x="701016" y="4213408"/>
            <a:ext cx="1310156" cy="169277"/>
          </a:xfrm>
          <a:prstGeom prst="rect">
            <a:avLst/>
          </a:prstGeom>
          <a:noFill/>
          <a:ln>
            <a:solidFill>
              <a:schemeClr val="tx1"/>
            </a:solidFill>
          </a:ln>
        </p:spPr>
        <p:txBody>
          <a:bodyPr wrap="square" lIns="0" tIns="0" rIns="0" bIns="0" rtlCol="0">
            <a:spAutoFit/>
          </a:bodyPr>
          <a:lstStyle/>
          <a:p>
            <a:pPr algn="ctr"/>
            <a:r>
              <a:rPr lang="en-US" sz="1100" dirty="0"/>
              <a:t>Denmark</a:t>
            </a:r>
          </a:p>
        </p:txBody>
      </p:sp>
      <p:sp>
        <p:nvSpPr>
          <p:cNvPr id="55" name="TextBox 54"/>
          <p:cNvSpPr txBox="1"/>
          <p:nvPr/>
        </p:nvSpPr>
        <p:spPr>
          <a:xfrm>
            <a:off x="704695" y="4031939"/>
            <a:ext cx="1310187" cy="169277"/>
          </a:xfrm>
          <a:prstGeom prst="rect">
            <a:avLst/>
          </a:prstGeom>
          <a:solidFill>
            <a:srgbClr val="FF8B25"/>
          </a:solidFill>
        </p:spPr>
        <p:txBody>
          <a:bodyPr wrap="square" lIns="0" tIns="0" rIns="0" bIns="0" rtlCol="0">
            <a:spAutoFit/>
          </a:bodyPr>
          <a:lstStyle/>
          <a:p>
            <a:pPr algn="ctr"/>
            <a:r>
              <a:rPr lang="en-US" sz="1100" dirty="0">
                <a:solidFill>
                  <a:schemeClr val="bg1"/>
                </a:solidFill>
              </a:rPr>
              <a:t>United States</a:t>
            </a:r>
          </a:p>
        </p:txBody>
      </p:sp>
      <p:sp>
        <p:nvSpPr>
          <p:cNvPr id="56" name="TextBox 55"/>
          <p:cNvSpPr txBox="1"/>
          <p:nvPr/>
        </p:nvSpPr>
        <p:spPr>
          <a:xfrm>
            <a:off x="700836" y="5207223"/>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a:solidFill>
                  <a:srgbClr val="000000"/>
                </a:solidFill>
              </a:rPr>
              <a:t>Ireland</a:t>
            </a:r>
          </a:p>
        </p:txBody>
      </p:sp>
      <p:sp>
        <p:nvSpPr>
          <p:cNvPr id="57" name="TextBox 56"/>
          <p:cNvSpPr txBox="1"/>
          <p:nvPr/>
        </p:nvSpPr>
        <p:spPr>
          <a:xfrm>
            <a:off x="700686" y="5000915"/>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a:t>Poland</a:t>
            </a:r>
          </a:p>
        </p:txBody>
      </p:sp>
      <p:sp>
        <p:nvSpPr>
          <p:cNvPr id="58" name="TextBox 57"/>
          <p:cNvSpPr txBox="1"/>
          <p:nvPr/>
        </p:nvSpPr>
        <p:spPr>
          <a:xfrm>
            <a:off x="701058" y="4808589"/>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a:t>Cyprus</a:t>
            </a:r>
          </a:p>
        </p:txBody>
      </p:sp>
      <p:sp>
        <p:nvSpPr>
          <p:cNvPr id="59" name="TextBox 58"/>
          <p:cNvSpPr txBox="1"/>
          <p:nvPr/>
        </p:nvSpPr>
        <p:spPr>
          <a:xfrm>
            <a:off x="700780" y="4610996"/>
            <a:ext cx="1310187" cy="169277"/>
          </a:xfrm>
          <a:prstGeom prst="rect">
            <a:avLst/>
          </a:prstGeom>
          <a:noFill/>
          <a:ln>
            <a:solidFill>
              <a:schemeClr val="tx1"/>
            </a:solidFill>
          </a:ln>
        </p:spPr>
        <p:txBody>
          <a:bodyPr wrap="square" lIns="0" tIns="0" rIns="0" bIns="0" rtlCol="0">
            <a:spAutoFit/>
          </a:bodyPr>
          <a:lstStyle/>
          <a:p>
            <a:pPr algn="ctr"/>
            <a:r>
              <a:rPr lang="en-US" sz="1100" dirty="0"/>
              <a:t>Austria</a:t>
            </a:r>
          </a:p>
        </p:txBody>
      </p:sp>
      <p:sp>
        <p:nvSpPr>
          <p:cNvPr id="60" name="TextBox 59"/>
          <p:cNvSpPr txBox="1"/>
          <p:nvPr/>
        </p:nvSpPr>
        <p:spPr>
          <a:xfrm>
            <a:off x="701058" y="3643647"/>
            <a:ext cx="1310145"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a:t>Korea, Rep. of</a:t>
            </a:r>
          </a:p>
        </p:txBody>
      </p:sp>
      <p:pic>
        <p:nvPicPr>
          <p:cNvPr id="61"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TextBox 31"/>
          <p:cNvSpPr txBox="1"/>
          <p:nvPr/>
        </p:nvSpPr>
        <p:spPr>
          <a:xfrm>
            <a:off x="7203018" y="1483159"/>
            <a:ext cx="1072153" cy="369332"/>
          </a:xfrm>
          <a:prstGeom prst="rect">
            <a:avLst/>
          </a:prstGeom>
          <a:solidFill>
            <a:srgbClr val="FFFF00"/>
          </a:solidFill>
        </p:spPr>
        <p:txBody>
          <a:bodyPr wrap="none" rtlCol="0">
            <a:spAutoFit/>
          </a:bodyPr>
          <a:lstStyle/>
          <a:p>
            <a:r>
              <a:rPr lang="en-US" dirty="0">
                <a:solidFill>
                  <a:srgbClr val="002060"/>
                </a:solidFill>
              </a:rPr>
              <a:t>UPDATED</a:t>
            </a:r>
          </a:p>
        </p:txBody>
      </p:sp>
    </p:spTree>
    <p:extLst>
      <p:ext uri="{BB962C8B-B14F-4D97-AF65-F5344CB8AC3E}">
        <p14:creationId xmlns:p14="http://schemas.microsoft.com/office/powerpoint/2010/main" val="3173503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fade">
                                      <p:cBhvr>
                                        <p:cTn id="16" dur="500"/>
                                        <p:tgtEl>
                                          <p:spTgt spid="4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fade">
                                      <p:cBhvr>
                                        <p:cTn id="25" dur="500"/>
                                        <p:tgtEl>
                                          <p:spTgt spid="4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fade">
                                      <p:cBhvr>
                                        <p:cTn id="28" dur="500"/>
                                        <p:tgtEl>
                                          <p:spTgt spid="4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500"/>
                                        <p:tgtEl>
                                          <p:spTgt spid="4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fade">
                                      <p:cBhvr>
                                        <p:cTn id="34" dur="500"/>
                                        <p:tgtEl>
                                          <p:spTgt spid="5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fade">
                                      <p:cBhvr>
                                        <p:cTn id="37" dur="500"/>
                                        <p:tgtEl>
                                          <p:spTgt spid="6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3"/>
                                        </p:tgtEl>
                                        <p:attrNameLst>
                                          <p:attrName>style.visibility</p:attrName>
                                        </p:attrNameLst>
                                      </p:cBhvr>
                                      <p:to>
                                        <p:strVal val="visible"/>
                                      </p:to>
                                    </p:set>
                                    <p:animEffect transition="in" filter="fade">
                                      <p:cBhvr>
                                        <p:cTn id="40" dur="500"/>
                                        <p:tgtEl>
                                          <p:spTgt spid="5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500"/>
                                        <p:tgtEl>
                                          <p:spTgt spid="5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7"/>
                                        </p:tgtEl>
                                        <p:attrNameLst>
                                          <p:attrName>style.visibility</p:attrName>
                                        </p:attrNameLst>
                                      </p:cBhvr>
                                      <p:to>
                                        <p:strVal val="visible"/>
                                      </p:to>
                                    </p:set>
                                    <p:animEffect transition="in" filter="fade">
                                      <p:cBhvr>
                                        <p:cTn id="46" dur="500"/>
                                        <p:tgtEl>
                                          <p:spTgt spid="4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9"/>
                                        </p:tgtEl>
                                        <p:attrNameLst>
                                          <p:attrName>style.visibility</p:attrName>
                                        </p:attrNameLst>
                                      </p:cBhvr>
                                      <p:to>
                                        <p:strVal val="visible"/>
                                      </p:to>
                                    </p:set>
                                    <p:animEffect transition="in" filter="fade">
                                      <p:cBhvr>
                                        <p:cTn id="49" dur="500"/>
                                        <p:tgtEl>
                                          <p:spTgt spid="5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8"/>
                                        </p:tgtEl>
                                        <p:attrNameLst>
                                          <p:attrName>style.visibility</p:attrName>
                                        </p:attrNameLst>
                                      </p:cBhvr>
                                      <p:to>
                                        <p:strVal val="visible"/>
                                      </p:to>
                                    </p:set>
                                    <p:animEffect transition="in" filter="fade">
                                      <p:cBhvr>
                                        <p:cTn id="52" dur="500"/>
                                        <p:tgtEl>
                                          <p:spTgt spid="5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Effect transition="in" filter="fade">
                                      <p:cBhvr>
                                        <p:cTn id="55" dur="500"/>
                                        <p:tgtEl>
                                          <p:spTgt spid="5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6"/>
                                        </p:tgtEl>
                                        <p:attrNameLst>
                                          <p:attrName>style.visibility</p:attrName>
                                        </p:attrNameLst>
                                      </p:cBhvr>
                                      <p:to>
                                        <p:strVal val="visible"/>
                                      </p:to>
                                    </p:set>
                                    <p:animEffect transition="in" filter="fade">
                                      <p:cBhvr>
                                        <p:cTn id="58" dur="500"/>
                                        <p:tgtEl>
                                          <p:spTgt spid="56"/>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8"/>
                                        </p:tgtEl>
                                        <p:attrNameLst>
                                          <p:attrName>style.visibility</p:attrName>
                                        </p:attrNameLst>
                                      </p:cBhvr>
                                      <p:to>
                                        <p:strVal val="visible"/>
                                      </p:to>
                                    </p:set>
                                    <p:animEffect transition="in" filter="fade">
                                      <p:cBhvr>
                                        <p:cTn id="61" dur="500"/>
                                        <p:tgtEl>
                                          <p:spTgt spid="4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500"/>
                                        <p:tgtEl>
                                          <p:spTgt spid="52"/>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fade">
                                      <p:cBhvr>
                                        <p:cTn id="6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animBg="1"/>
      <p:bldP spid="36"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6" grpId="0" animBg="1"/>
      <p:bldP spid="57" grpId="0" animBg="1"/>
      <p:bldP spid="58" grpId="0" animBg="1"/>
      <p:bldP spid="59" grpId="0" animBg="1"/>
      <p:bldP spid="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0999"/>
            <a:ext cx="8763000" cy="1367985"/>
          </a:xfrm>
          <a:solidFill>
            <a:schemeClr val="bg1">
              <a:lumMod val="85000"/>
            </a:schemeClr>
          </a:solidFill>
          <a:ln w="19050">
            <a:solidFill>
              <a:srgbClr val="0070C0"/>
            </a:solidFill>
          </a:ln>
        </p:spPr>
        <p:txBody>
          <a:bodyPr>
            <a:noAutofit/>
          </a:bodyPr>
          <a:lstStyle/>
          <a:p>
            <a:pPr algn="l"/>
            <a:r>
              <a:rPr lang="en-US" sz="2800" dirty="0"/>
              <a:t>Larger percentages of U.S. adults performed at the top (Level 4/5) and the bottom (Level 1 or below) of the distribution in </a:t>
            </a:r>
            <a:r>
              <a:rPr lang="en-US" sz="2800" b="1" dirty="0"/>
              <a:t>literacy</a:t>
            </a:r>
            <a:r>
              <a:rPr lang="en-US" sz="2800" dirty="0"/>
              <a:t>.</a:t>
            </a:r>
          </a:p>
        </p:txBody>
      </p:sp>
      <p:sp>
        <p:nvSpPr>
          <p:cNvPr id="4" name="Slide Number Placeholder 3"/>
          <p:cNvSpPr>
            <a:spLocks noGrp="1"/>
          </p:cNvSpPr>
          <p:nvPr>
            <p:ph type="sldNum" sz="quarter" idx="12"/>
          </p:nvPr>
        </p:nvSpPr>
        <p:spPr/>
        <p:txBody>
          <a:bodyPr/>
          <a:lstStyle/>
          <a:p>
            <a:fld id="{AD4D5E4A-5EAB-48BB-A1F4-D110A795C05D}" type="slidenum">
              <a:rPr lang="en-US" smtClean="0"/>
              <a:pPr/>
              <a:t>4</a:t>
            </a:fld>
            <a:endParaRPr lang="en-US" dirty="0"/>
          </a:p>
        </p:txBody>
      </p:sp>
      <p:pic>
        <p:nvPicPr>
          <p:cNvPr id="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45" y="2410768"/>
            <a:ext cx="8971121" cy="2596039"/>
          </a:xfrm>
          <a:prstGeom prst="rect">
            <a:avLst/>
          </a:prstGeom>
        </p:spPr>
      </p:pic>
      <p:sp>
        <p:nvSpPr>
          <p:cNvPr id="5" name="Right Brace 4"/>
          <p:cNvSpPr/>
          <p:nvPr/>
        </p:nvSpPr>
        <p:spPr>
          <a:xfrm rot="16200000">
            <a:off x="2671825" y="2030742"/>
            <a:ext cx="276106" cy="1104900"/>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Right Brace 8"/>
          <p:cNvSpPr/>
          <p:nvPr/>
        </p:nvSpPr>
        <p:spPr>
          <a:xfrm rot="16200000">
            <a:off x="2616756" y="2830863"/>
            <a:ext cx="252896" cy="971551"/>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a:off x="2517971" y="2075806"/>
            <a:ext cx="583814" cy="369332"/>
          </a:xfrm>
          <a:prstGeom prst="rect">
            <a:avLst/>
          </a:prstGeom>
          <a:noFill/>
        </p:spPr>
        <p:txBody>
          <a:bodyPr wrap="none" rtlCol="0">
            <a:spAutoFit/>
          </a:bodyPr>
          <a:lstStyle/>
          <a:p>
            <a:r>
              <a:rPr lang="en-US" b="1" dirty="0">
                <a:solidFill>
                  <a:srgbClr val="1F497D"/>
                </a:solidFill>
              </a:rPr>
              <a:t>18%</a:t>
            </a:r>
          </a:p>
        </p:txBody>
      </p:sp>
      <p:sp>
        <p:nvSpPr>
          <p:cNvPr id="11" name="TextBox 10"/>
          <p:cNvSpPr txBox="1"/>
          <p:nvPr/>
        </p:nvSpPr>
        <p:spPr>
          <a:xfrm>
            <a:off x="2451297" y="2899168"/>
            <a:ext cx="583814" cy="369332"/>
          </a:xfrm>
          <a:prstGeom prst="rect">
            <a:avLst/>
          </a:prstGeom>
          <a:noFill/>
        </p:spPr>
        <p:txBody>
          <a:bodyPr wrap="none" rtlCol="0">
            <a:spAutoFit/>
          </a:bodyPr>
          <a:lstStyle/>
          <a:p>
            <a:r>
              <a:rPr lang="en-US" b="1" dirty="0">
                <a:solidFill>
                  <a:srgbClr val="1F497D"/>
                </a:solidFill>
              </a:rPr>
              <a:t>16%</a:t>
            </a:r>
          </a:p>
        </p:txBody>
      </p:sp>
      <p:sp>
        <p:nvSpPr>
          <p:cNvPr id="10" name="TextBox 9"/>
          <p:cNvSpPr txBox="1"/>
          <p:nvPr/>
        </p:nvSpPr>
        <p:spPr>
          <a:xfrm>
            <a:off x="228600" y="5805280"/>
            <a:ext cx="8662797" cy="430887"/>
          </a:xfrm>
          <a:prstGeom prst="rect">
            <a:avLst/>
          </a:prstGeom>
          <a:noFill/>
        </p:spPr>
        <p:txBody>
          <a:bodyPr wrap="square" rtlCol="0">
            <a:spAutoFit/>
          </a:bodyPr>
          <a:lstStyle/>
          <a:p>
            <a:r>
              <a:rPr lang="en-US" sz="1100" dirty="0"/>
              <a:t>NOTE: United States data are the U.S. PIAAC 2012/2014 data. PIAAC 2012 international average based on all countries and regions that participated in PIAAC 2012 as reported in the 2012 </a:t>
            </a:r>
            <a:r>
              <a:rPr lang="en-US" sz="1100" i="1" dirty="0"/>
              <a:t>First Look </a:t>
            </a:r>
            <a:r>
              <a:rPr lang="en-US" sz="1100" dirty="0"/>
              <a:t>(NCES 2013-008). </a:t>
            </a:r>
          </a:p>
        </p:txBody>
      </p:sp>
    </p:spTree>
    <p:extLst>
      <p:ext uri="{BB962C8B-B14F-4D97-AF65-F5344CB8AC3E}">
        <p14:creationId xmlns:p14="http://schemas.microsoft.com/office/powerpoint/2010/main" val="4011812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3765" y="152475"/>
            <a:ext cx="8768786" cy="1163728"/>
          </a:xfrm>
          <a:solidFill>
            <a:schemeClr val="bg1">
              <a:lumMod val="85000"/>
            </a:schemeClr>
          </a:solidFill>
          <a:ln>
            <a:solidFill>
              <a:srgbClr val="0070C0"/>
            </a:solidFill>
          </a:ln>
        </p:spPr>
        <p:txBody>
          <a:bodyPr anchor="t">
            <a:noAutofit/>
          </a:bodyPr>
          <a:lstStyle/>
          <a:p>
            <a:pPr algn="l"/>
            <a:r>
              <a:rPr lang="en-US" sz="2800" dirty="0"/>
              <a:t>These descriptions of the </a:t>
            </a:r>
            <a:r>
              <a:rPr lang="en-US" sz="2800" b="1" dirty="0"/>
              <a:t>PIAAC Proficiency Levels for Literacy</a:t>
            </a:r>
            <a:r>
              <a:rPr lang="en-US" sz="2800" dirty="0"/>
              <a:t> define what adults can do at each level.</a:t>
            </a:r>
          </a:p>
        </p:txBody>
      </p:sp>
      <p:sp>
        <p:nvSpPr>
          <p:cNvPr id="3" name="Slide Number Placeholder 2"/>
          <p:cNvSpPr>
            <a:spLocks noGrp="1"/>
          </p:cNvSpPr>
          <p:nvPr>
            <p:ph type="sldNum" sz="quarter" idx="12"/>
          </p:nvPr>
        </p:nvSpPr>
        <p:spPr/>
        <p:txBody>
          <a:bodyPr/>
          <a:lstStyle/>
          <a:p>
            <a:fld id="{CD4CD8E9-1693-45D6-9FD5-D63BDA356D9F}" type="slidenum">
              <a:rPr lang="en-US" smtClean="0"/>
              <a:pPr/>
              <a:t>5</a:t>
            </a:fld>
            <a:endParaRPr lang="en-US" dirty="0"/>
          </a:p>
        </p:txBody>
      </p:sp>
      <p:graphicFrame>
        <p:nvGraphicFramePr>
          <p:cNvPr id="9" name="Diagram 8"/>
          <p:cNvGraphicFramePr/>
          <p:nvPr>
            <p:extLst>
              <p:ext uri="{D42A27DB-BD31-4B8C-83A1-F6EECF244321}">
                <p14:modId xmlns:p14="http://schemas.microsoft.com/office/powerpoint/2010/main" val="3657898633"/>
              </p:ext>
            </p:extLst>
          </p:nvPr>
        </p:nvGraphicFramePr>
        <p:xfrm>
          <a:off x="236087" y="1244600"/>
          <a:ext cx="8839199" cy="4920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203764" y="2608866"/>
            <a:ext cx="993530" cy="923330"/>
          </a:xfrm>
          <a:prstGeom prst="rect">
            <a:avLst/>
          </a:prstGeom>
          <a:noFill/>
        </p:spPr>
        <p:txBody>
          <a:bodyPr wrap="square" rtlCol="0">
            <a:spAutoFit/>
          </a:bodyPr>
          <a:lstStyle/>
          <a:p>
            <a:r>
              <a:rPr lang="en-US" b="1" dirty="0"/>
              <a:t>Below Level 1 (0-175)</a:t>
            </a:r>
          </a:p>
        </p:txBody>
      </p:sp>
      <p:sp>
        <p:nvSpPr>
          <p:cNvPr id="11" name="TextBox 10"/>
          <p:cNvSpPr txBox="1"/>
          <p:nvPr/>
        </p:nvSpPr>
        <p:spPr>
          <a:xfrm>
            <a:off x="1676400" y="2480867"/>
            <a:ext cx="1200847" cy="646331"/>
          </a:xfrm>
          <a:prstGeom prst="rect">
            <a:avLst/>
          </a:prstGeom>
          <a:noFill/>
        </p:spPr>
        <p:txBody>
          <a:bodyPr wrap="square" rtlCol="0">
            <a:spAutoFit/>
          </a:bodyPr>
          <a:lstStyle/>
          <a:p>
            <a:r>
              <a:rPr lang="en-US" b="1" dirty="0"/>
              <a:t>Level 1 (176-225)</a:t>
            </a:r>
          </a:p>
        </p:txBody>
      </p:sp>
      <p:sp>
        <p:nvSpPr>
          <p:cNvPr id="12" name="TextBox 11"/>
          <p:cNvSpPr txBox="1"/>
          <p:nvPr/>
        </p:nvSpPr>
        <p:spPr>
          <a:xfrm>
            <a:off x="3208986" y="2285700"/>
            <a:ext cx="1177159" cy="646331"/>
          </a:xfrm>
          <a:prstGeom prst="rect">
            <a:avLst/>
          </a:prstGeom>
          <a:noFill/>
        </p:spPr>
        <p:txBody>
          <a:bodyPr wrap="square" rtlCol="0">
            <a:spAutoFit/>
          </a:bodyPr>
          <a:lstStyle/>
          <a:p>
            <a:r>
              <a:rPr lang="en-US" b="1" dirty="0"/>
              <a:t>Level 2 (226-275)</a:t>
            </a:r>
          </a:p>
        </p:txBody>
      </p:sp>
      <p:sp>
        <p:nvSpPr>
          <p:cNvPr id="14" name="TextBox 13"/>
          <p:cNvSpPr txBox="1"/>
          <p:nvPr/>
        </p:nvSpPr>
        <p:spPr>
          <a:xfrm>
            <a:off x="4572000" y="1954600"/>
            <a:ext cx="1290145" cy="646331"/>
          </a:xfrm>
          <a:prstGeom prst="rect">
            <a:avLst/>
          </a:prstGeom>
          <a:noFill/>
        </p:spPr>
        <p:txBody>
          <a:bodyPr wrap="square" rtlCol="0">
            <a:spAutoFit/>
          </a:bodyPr>
          <a:lstStyle/>
          <a:p>
            <a:r>
              <a:rPr lang="en-US" b="1" dirty="0"/>
              <a:t>Level 3 (276-325)</a:t>
            </a:r>
          </a:p>
        </p:txBody>
      </p:sp>
      <p:sp>
        <p:nvSpPr>
          <p:cNvPr id="15" name="TextBox 14"/>
          <p:cNvSpPr txBox="1"/>
          <p:nvPr/>
        </p:nvSpPr>
        <p:spPr>
          <a:xfrm>
            <a:off x="6096000" y="1639369"/>
            <a:ext cx="1295400" cy="646331"/>
          </a:xfrm>
          <a:prstGeom prst="rect">
            <a:avLst/>
          </a:prstGeom>
          <a:noFill/>
        </p:spPr>
        <p:txBody>
          <a:bodyPr wrap="square" rtlCol="0">
            <a:spAutoFit/>
          </a:bodyPr>
          <a:lstStyle/>
          <a:p>
            <a:r>
              <a:rPr lang="en-US" b="1" dirty="0"/>
              <a:t>Level 4 (326-375)</a:t>
            </a:r>
          </a:p>
        </p:txBody>
      </p:sp>
      <p:sp>
        <p:nvSpPr>
          <p:cNvPr id="16" name="TextBox 15"/>
          <p:cNvSpPr txBox="1"/>
          <p:nvPr/>
        </p:nvSpPr>
        <p:spPr>
          <a:xfrm>
            <a:off x="7620001" y="1316203"/>
            <a:ext cx="1219200" cy="646331"/>
          </a:xfrm>
          <a:prstGeom prst="rect">
            <a:avLst/>
          </a:prstGeom>
          <a:noFill/>
        </p:spPr>
        <p:txBody>
          <a:bodyPr wrap="square" rtlCol="0">
            <a:spAutoFit/>
          </a:bodyPr>
          <a:lstStyle/>
          <a:p>
            <a:r>
              <a:rPr lang="en-US" b="1" dirty="0"/>
              <a:t>Level 5 (376-500)</a:t>
            </a:r>
          </a:p>
        </p:txBody>
      </p:sp>
      <p:pic>
        <p:nvPicPr>
          <p:cNvPr id="13" name="Picture 3" descr="image00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9640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2888" y="196290"/>
            <a:ext cx="8700945" cy="1046723"/>
          </a:xfrm>
          <a:solidFill>
            <a:schemeClr val="bg1">
              <a:lumMod val="85000"/>
            </a:schemeClr>
          </a:solidFill>
          <a:ln>
            <a:solidFill>
              <a:srgbClr val="0070C0"/>
            </a:solidFill>
          </a:ln>
        </p:spPr>
        <p:txBody>
          <a:bodyPr>
            <a:noAutofit/>
          </a:bodyPr>
          <a:lstStyle/>
          <a:p>
            <a:pPr algn="l"/>
            <a:r>
              <a:rPr lang="en-US" sz="2800" dirty="0"/>
              <a:t>The U.S. average numeracy score (257) was lower than the international average (269).</a:t>
            </a:r>
          </a:p>
        </p:txBody>
      </p:sp>
      <p:sp>
        <p:nvSpPr>
          <p:cNvPr id="4" name="Slide Number Placeholder 3"/>
          <p:cNvSpPr>
            <a:spLocks noGrp="1"/>
          </p:cNvSpPr>
          <p:nvPr>
            <p:ph type="sldNum" sz="quarter" idx="12"/>
          </p:nvPr>
        </p:nvSpPr>
        <p:spPr>
          <a:prstGeom prst="rect">
            <a:avLst/>
          </a:prstGeom>
        </p:spPr>
        <p:txBody>
          <a:bodyPr/>
          <a:lstStyle/>
          <a:p>
            <a:pPr>
              <a:defRPr/>
            </a:pPr>
            <a:fld id="{CB2B57F1-B685-442E-AF28-85E8A6C2BA58}" type="slidenum">
              <a:rPr lang="en-US" smtClean="0"/>
              <a:pPr>
                <a:defRPr/>
              </a:pPr>
              <a:t>6</a:t>
            </a:fld>
            <a:endParaRPr lang="en-US" dirty="0"/>
          </a:p>
        </p:txBody>
      </p:sp>
      <p:sp>
        <p:nvSpPr>
          <p:cNvPr id="95" name="TextBox 94"/>
          <p:cNvSpPr txBox="1"/>
          <p:nvPr/>
        </p:nvSpPr>
        <p:spPr>
          <a:xfrm>
            <a:off x="3276600" y="1870145"/>
            <a:ext cx="5638800" cy="3539430"/>
          </a:xfrm>
          <a:prstGeom prst="rect">
            <a:avLst/>
          </a:prstGeom>
          <a:noFill/>
        </p:spPr>
        <p:txBody>
          <a:bodyPr wrap="square" rtlCol="0">
            <a:spAutoFit/>
          </a:bodyPr>
          <a:lstStyle/>
          <a:p>
            <a:pPr marL="342900" indent="-342900">
              <a:buFont typeface="Arial" panose="020B0604020202020204" pitchFamily="34" charset="0"/>
              <a:buChar char="•"/>
            </a:pPr>
            <a:r>
              <a:rPr lang="en-US" sz="2800" dirty="0"/>
              <a:t>Numeracy scores ranged from 246 (Spain) to 288 (Japan)</a:t>
            </a:r>
          </a:p>
          <a:p>
            <a:pPr marL="342900" indent="-342900">
              <a:buFont typeface="Arial" panose="020B0604020202020204" pitchFamily="34" charset="0"/>
              <a:buChar char="•"/>
            </a:pPr>
            <a:endParaRPr lang="en-US" sz="2800" dirty="0"/>
          </a:p>
          <a:p>
            <a:pPr marL="342900" lvl="0" indent="-342900">
              <a:buFont typeface="Arial" panose="020B0604020202020204" pitchFamily="34" charset="0"/>
              <a:buChar char="•"/>
            </a:pPr>
            <a:r>
              <a:rPr lang="en-US" sz="2800" dirty="0"/>
              <a:t>U.S. scores were:</a:t>
            </a:r>
          </a:p>
          <a:p>
            <a:pPr marL="800100" lvl="1" indent="-342900">
              <a:buFont typeface="Arial" panose="020B0604020202020204" pitchFamily="34" charset="0"/>
              <a:buChar char="•"/>
            </a:pPr>
            <a:r>
              <a:rPr lang="en-US" sz="2800" dirty="0"/>
              <a:t>Lower than in 16 countries</a:t>
            </a:r>
          </a:p>
          <a:p>
            <a:pPr marL="800100" lvl="1" indent="-342900">
              <a:buFont typeface="Arial" panose="020B0604020202020204" pitchFamily="34" charset="0"/>
              <a:buChar char="•"/>
            </a:pPr>
            <a:r>
              <a:rPr lang="en-US" sz="2800" dirty="0"/>
              <a:t>Not significantly different than in 2 countries</a:t>
            </a:r>
          </a:p>
          <a:p>
            <a:pPr marL="800100" lvl="1" indent="-342900">
              <a:buFont typeface="Arial" panose="020B0604020202020204" pitchFamily="34" charset="0"/>
              <a:buChar char="•"/>
            </a:pPr>
            <a:r>
              <a:rPr lang="en-US" sz="2800" dirty="0"/>
              <a:t>Higher than in 3 countries</a:t>
            </a:r>
          </a:p>
        </p:txBody>
      </p:sp>
      <p:sp>
        <p:nvSpPr>
          <p:cNvPr id="29" name="TextBox 28"/>
          <p:cNvSpPr txBox="1"/>
          <p:nvPr/>
        </p:nvSpPr>
        <p:spPr>
          <a:xfrm>
            <a:off x="892415" y="1680042"/>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Japan</a:t>
            </a:r>
          </a:p>
        </p:txBody>
      </p:sp>
      <p:sp>
        <p:nvSpPr>
          <p:cNvPr id="30" name="TextBox 29"/>
          <p:cNvSpPr txBox="1"/>
          <p:nvPr/>
        </p:nvSpPr>
        <p:spPr>
          <a:xfrm>
            <a:off x="892254" y="1865880"/>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Finland</a:t>
            </a:r>
          </a:p>
        </p:txBody>
      </p:sp>
      <p:sp>
        <p:nvSpPr>
          <p:cNvPr id="31" name="TextBox 30"/>
          <p:cNvSpPr txBox="1"/>
          <p:nvPr/>
        </p:nvSpPr>
        <p:spPr>
          <a:xfrm>
            <a:off x="891598" y="2064349"/>
            <a:ext cx="1310162"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Flanders-Belgium</a:t>
            </a:r>
          </a:p>
        </p:txBody>
      </p:sp>
      <p:sp>
        <p:nvSpPr>
          <p:cNvPr id="32" name="TextBox 31"/>
          <p:cNvSpPr txBox="1"/>
          <p:nvPr/>
        </p:nvSpPr>
        <p:spPr>
          <a:xfrm>
            <a:off x="892415" y="2253203"/>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Netherlands</a:t>
            </a:r>
          </a:p>
        </p:txBody>
      </p:sp>
      <p:sp>
        <p:nvSpPr>
          <p:cNvPr id="33" name="TextBox 32"/>
          <p:cNvSpPr txBox="1"/>
          <p:nvPr/>
        </p:nvSpPr>
        <p:spPr>
          <a:xfrm>
            <a:off x="892415" y="2453302"/>
            <a:ext cx="131018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Sweden</a:t>
            </a:r>
          </a:p>
        </p:txBody>
      </p:sp>
      <p:sp>
        <p:nvSpPr>
          <p:cNvPr id="34" name="TextBox 33"/>
          <p:cNvSpPr txBox="1"/>
          <p:nvPr/>
        </p:nvSpPr>
        <p:spPr>
          <a:xfrm>
            <a:off x="892345" y="2654127"/>
            <a:ext cx="1310186"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Norway</a:t>
            </a:r>
          </a:p>
        </p:txBody>
      </p:sp>
      <p:sp>
        <p:nvSpPr>
          <p:cNvPr id="35" name="TextBox 34"/>
          <p:cNvSpPr txBox="1"/>
          <p:nvPr/>
        </p:nvSpPr>
        <p:spPr>
          <a:xfrm>
            <a:off x="892444" y="2850544"/>
            <a:ext cx="1310156"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Denmark</a:t>
            </a:r>
          </a:p>
        </p:txBody>
      </p:sp>
      <p:sp>
        <p:nvSpPr>
          <p:cNvPr id="36" name="TextBox 35"/>
          <p:cNvSpPr txBox="1"/>
          <p:nvPr/>
        </p:nvSpPr>
        <p:spPr>
          <a:xfrm>
            <a:off x="892345" y="3045065"/>
            <a:ext cx="131015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Slovak Rep.</a:t>
            </a:r>
          </a:p>
        </p:txBody>
      </p:sp>
      <p:sp>
        <p:nvSpPr>
          <p:cNvPr id="37" name="TextBox 36"/>
          <p:cNvSpPr txBox="1"/>
          <p:nvPr/>
        </p:nvSpPr>
        <p:spPr>
          <a:xfrm>
            <a:off x="892448" y="3252203"/>
            <a:ext cx="1310152"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Czech Rep.</a:t>
            </a:r>
          </a:p>
        </p:txBody>
      </p:sp>
      <p:sp>
        <p:nvSpPr>
          <p:cNvPr id="38" name="TextBox 37"/>
          <p:cNvSpPr txBox="1"/>
          <p:nvPr/>
        </p:nvSpPr>
        <p:spPr>
          <a:xfrm>
            <a:off x="892311" y="3450319"/>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Austria</a:t>
            </a:r>
          </a:p>
        </p:txBody>
      </p:sp>
      <p:sp>
        <p:nvSpPr>
          <p:cNvPr id="39" name="TextBox 38"/>
          <p:cNvSpPr txBox="1"/>
          <p:nvPr/>
        </p:nvSpPr>
        <p:spPr>
          <a:xfrm>
            <a:off x="892311" y="3646792"/>
            <a:ext cx="1310161"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Estonia</a:t>
            </a:r>
          </a:p>
        </p:txBody>
      </p:sp>
      <p:sp>
        <p:nvSpPr>
          <p:cNvPr id="40" name="TextBox 39"/>
          <p:cNvSpPr txBox="1"/>
          <p:nvPr/>
        </p:nvSpPr>
        <p:spPr>
          <a:xfrm>
            <a:off x="892448" y="3849107"/>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Germany</a:t>
            </a:r>
          </a:p>
        </p:txBody>
      </p:sp>
      <p:sp>
        <p:nvSpPr>
          <p:cNvPr id="44" name="TextBox 43"/>
          <p:cNvSpPr txBox="1"/>
          <p:nvPr/>
        </p:nvSpPr>
        <p:spPr>
          <a:xfrm>
            <a:off x="892299" y="4047264"/>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Canada</a:t>
            </a:r>
          </a:p>
        </p:txBody>
      </p:sp>
      <p:sp>
        <p:nvSpPr>
          <p:cNvPr id="45" name="TextBox 44"/>
          <p:cNvSpPr txBox="1"/>
          <p:nvPr/>
        </p:nvSpPr>
        <p:spPr>
          <a:xfrm>
            <a:off x="892448" y="4241849"/>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Cyprus</a:t>
            </a:r>
          </a:p>
        </p:txBody>
      </p:sp>
      <p:sp>
        <p:nvSpPr>
          <p:cNvPr id="47" name="TextBox 46"/>
          <p:cNvSpPr txBox="1"/>
          <p:nvPr/>
        </p:nvSpPr>
        <p:spPr>
          <a:xfrm>
            <a:off x="892490" y="4428061"/>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Korea, Rep. of</a:t>
            </a:r>
          </a:p>
        </p:txBody>
      </p:sp>
      <p:sp>
        <p:nvSpPr>
          <p:cNvPr id="48" name="TextBox 47"/>
          <p:cNvSpPr txBox="1"/>
          <p:nvPr/>
        </p:nvSpPr>
        <p:spPr>
          <a:xfrm>
            <a:off x="892298" y="4622011"/>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a:t>U.K.</a:t>
            </a:r>
          </a:p>
        </p:txBody>
      </p:sp>
      <p:sp>
        <p:nvSpPr>
          <p:cNvPr id="53" name="TextBox 52"/>
          <p:cNvSpPr txBox="1"/>
          <p:nvPr/>
        </p:nvSpPr>
        <p:spPr>
          <a:xfrm>
            <a:off x="892256" y="4812332"/>
            <a:ext cx="1310187"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a:solidFill>
                  <a:srgbClr val="000000"/>
                </a:solidFill>
              </a:rPr>
              <a:t>Poland</a:t>
            </a:r>
          </a:p>
        </p:txBody>
      </p:sp>
      <p:sp>
        <p:nvSpPr>
          <p:cNvPr id="62" name="TextBox 61"/>
          <p:cNvSpPr txBox="1"/>
          <p:nvPr/>
        </p:nvSpPr>
        <p:spPr>
          <a:xfrm>
            <a:off x="892255" y="5191225"/>
            <a:ext cx="1310187" cy="169277"/>
          </a:xfrm>
          <a:prstGeom prst="rect">
            <a:avLst/>
          </a:prstGeom>
          <a:noFill/>
          <a:ln>
            <a:solidFill>
              <a:schemeClr val="tx1"/>
            </a:solidFill>
          </a:ln>
        </p:spPr>
        <p:txBody>
          <a:bodyPr wrap="square" lIns="0" tIns="0" rIns="0" bIns="0" rtlCol="0">
            <a:spAutoFit/>
          </a:bodyPr>
          <a:lstStyle/>
          <a:p>
            <a:pPr algn="ctr"/>
            <a:r>
              <a:rPr lang="en-US" sz="1100" dirty="0"/>
              <a:t>Ireland</a:t>
            </a:r>
          </a:p>
        </p:txBody>
      </p:sp>
      <p:sp>
        <p:nvSpPr>
          <p:cNvPr id="71" name="TextBox 70"/>
          <p:cNvSpPr txBox="1"/>
          <p:nvPr/>
        </p:nvSpPr>
        <p:spPr>
          <a:xfrm>
            <a:off x="892254" y="5391554"/>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a:t>France</a:t>
            </a:r>
          </a:p>
        </p:txBody>
      </p:sp>
      <p:sp>
        <p:nvSpPr>
          <p:cNvPr id="72" name="TextBox 71"/>
          <p:cNvSpPr txBox="1"/>
          <p:nvPr/>
        </p:nvSpPr>
        <p:spPr>
          <a:xfrm>
            <a:off x="890957" y="5012653"/>
            <a:ext cx="1310187" cy="169277"/>
          </a:xfrm>
          <a:prstGeom prst="rect">
            <a:avLst/>
          </a:prstGeom>
          <a:solidFill>
            <a:srgbClr val="FF8B25"/>
          </a:solidFill>
        </p:spPr>
        <p:txBody>
          <a:bodyPr wrap="square" lIns="0" tIns="0" rIns="0" bIns="0" rtlCol="0">
            <a:spAutoFit/>
          </a:bodyPr>
          <a:lstStyle/>
          <a:p>
            <a:pPr algn="ctr"/>
            <a:r>
              <a:rPr lang="en-US" sz="1100" dirty="0">
                <a:solidFill>
                  <a:schemeClr val="bg1"/>
                </a:solidFill>
              </a:rPr>
              <a:t>United States</a:t>
            </a:r>
          </a:p>
        </p:txBody>
      </p:sp>
      <p:sp>
        <p:nvSpPr>
          <p:cNvPr id="73" name="TextBox 72"/>
          <p:cNvSpPr txBox="1"/>
          <p:nvPr/>
        </p:nvSpPr>
        <p:spPr>
          <a:xfrm>
            <a:off x="892490" y="5593401"/>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a:t>Italy</a:t>
            </a:r>
          </a:p>
        </p:txBody>
      </p:sp>
      <p:sp>
        <p:nvSpPr>
          <p:cNvPr id="74" name="TextBox 73"/>
          <p:cNvSpPr txBox="1"/>
          <p:nvPr/>
        </p:nvSpPr>
        <p:spPr>
          <a:xfrm>
            <a:off x="892490" y="5792501"/>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a:t>Spain</a:t>
            </a:r>
          </a:p>
        </p:txBody>
      </p:sp>
      <p:sp>
        <p:nvSpPr>
          <p:cNvPr id="75" name="TextBox 74"/>
          <p:cNvSpPr txBox="1"/>
          <p:nvPr/>
        </p:nvSpPr>
        <p:spPr>
          <a:xfrm>
            <a:off x="871907" y="1296422"/>
            <a:ext cx="1378120" cy="400110"/>
          </a:xfrm>
          <a:prstGeom prst="rect">
            <a:avLst/>
          </a:prstGeom>
          <a:noFill/>
        </p:spPr>
        <p:txBody>
          <a:bodyPr wrap="square" rtlCol="0">
            <a:spAutoFit/>
          </a:bodyPr>
          <a:lstStyle/>
          <a:p>
            <a:pPr algn="ctr"/>
            <a:r>
              <a:rPr lang="en-US" sz="2000" dirty="0"/>
              <a:t>Numeracy</a:t>
            </a:r>
          </a:p>
        </p:txBody>
      </p:sp>
      <p:pic>
        <p:nvPicPr>
          <p:cNvPr id="76"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094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500"/>
                                        <p:tgtEl>
                                          <p:spTgt spid="3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500"/>
                                        <p:tgtEl>
                                          <p:spTgt spid="4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fade">
                                      <p:cBhvr>
                                        <p:cTn id="43" dur="500"/>
                                        <p:tgtEl>
                                          <p:spTgt spid="4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5"/>
                                        </p:tgtEl>
                                        <p:attrNameLst>
                                          <p:attrName>style.visibility</p:attrName>
                                        </p:attrNameLst>
                                      </p:cBhvr>
                                      <p:to>
                                        <p:strVal val="visible"/>
                                      </p:to>
                                    </p:set>
                                    <p:animEffect transition="in" filter="fade">
                                      <p:cBhvr>
                                        <p:cTn id="46" dur="500"/>
                                        <p:tgtEl>
                                          <p:spTgt spid="4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fade">
                                      <p:cBhvr>
                                        <p:cTn id="49" dur="500"/>
                                        <p:tgtEl>
                                          <p:spTgt spid="4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fade">
                                      <p:cBhvr>
                                        <p:cTn id="52" dur="500"/>
                                        <p:tgtEl>
                                          <p:spTgt spid="4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fade">
                                      <p:cBhvr>
                                        <p:cTn id="55" dur="500"/>
                                        <p:tgtEl>
                                          <p:spTgt spid="5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62"/>
                                        </p:tgtEl>
                                        <p:attrNameLst>
                                          <p:attrName>style.visibility</p:attrName>
                                        </p:attrNameLst>
                                      </p:cBhvr>
                                      <p:to>
                                        <p:strVal val="visible"/>
                                      </p:to>
                                    </p:set>
                                    <p:animEffect transition="in" filter="fade">
                                      <p:cBhvr>
                                        <p:cTn id="58" dur="500"/>
                                        <p:tgtEl>
                                          <p:spTgt spid="62"/>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71"/>
                                        </p:tgtEl>
                                        <p:attrNameLst>
                                          <p:attrName>style.visibility</p:attrName>
                                        </p:attrNameLst>
                                      </p:cBhvr>
                                      <p:to>
                                        <p:strVal val="visible"/>
                                      </p:to>
                                    </p:set>
                                    <p:animEffect transition="in" filter="fade">
                                      <p:cBhvr>
                                        <p:cTn id="61" dur="500"/>
                                        <p:tgtEl>
                                          <p:spTgt spid="7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73"/>
                                        </p:tgtEl>
                                        <p:attrNameLst>
                                          <p:attrName>style.visibility</p:attrName>
                                        </p:attrNameLst>
                                      </p:cBhvr>
                                      <p:to>
                                        <p:strVal val="visible"/>
                                      </p:to>
                                    </p:set>
                                    <p:animEffect transition="in" filter="fade">
                                      <p:cBhvr>
                                        <p:cTn id="64" dur="500"/>
                                        <p:tgtEl>
                                          <p:spTgt spid="7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74"/>
                                        </p:tgtEl>
                                        <p:attrNameLst>
                                          <p:attrName>style.visibility</p:attrName>
                                        </p:attrNameLst>
                                      </p:cBhvr>
                                      <p:to>
                                        <p:strVal val="visible"/>
                                      </p:to>
                                    </p:set>
                                    <p:animEffect transition="in" filter="fade">
                                      <p:cBhvr>
                                        <p:cTn id="67"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4" grpId="0" animBg="1"/>
      <p:bldP spid="45" grpId="0" animBg="1"/>
      <p:bldP spid="47" grpId="0" animBg="1"/>
      <p:bldP spid="48" grpId="0" animBg="1"/>
      <p:bldP spid="53" grpId="0" animBg="1"/>
      <p:bldP spid="62" grpId="0" animBg="1"/>
      <p:bldP spid="71" grpId="0" animBg="1"/>
      <p:bldP spid="73" grpId="0" animBg="1"/>
      <p:bldP spid="7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264385" y="331848"/>
            <a:ext cx="8514960" cy="1501272"/>
          </a:xfrm>
          <a:solidFill>
            <a:schemeClr val="bg1">
              <a:lumMod val="85000"/>
            </a:schemeClr>
          </a:solidFill>
          <a:ln>
            <a:solidFill>
              <a:srgbClr val="4F81BD"/>
            </a:solidFill>
          </a:ln>
        </p:spPr>
        <p:txBody>
          <a:bodyPr>
            <a:normAutofit/>
          </a:bodyPr>
          <a:lstStyle/>
          <a:p>
            <a:pPr algn="l"/>
            <a:r>
              <a:rPr lang="en-US" sz="2800" dirty="0"/>
              <a:t>About 3 in 10 U.S. adults performed at the bottom (Level 1 or below) of the distribution in </a:t>
            </a:r>
            <a:r>
              <a:rPr lang="en-US" sz="2800" b="1" dirty="0"/>
              <a:t>numeracy</a:t>
            </a:r>
            <a:r>
              <a:rPr lang="en-US" sz="2800" dirty="0"/>
              <a:t>.</a:t>
            </a:r>
          </a:p>
        </p:txBody>
      </p:sp>
      <p:pic>
        <p:nvPicPr>
          <p:cNvPr id="4"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28600" y="5805280"/>
            <a:ext cx="8662797" cy="430887"/>
          </a:xfrm>
          <a:prstGeom prst="rect">
            <a:avLst/>
          </a:prstGeom>
          <a:noFill/>
        </p:spPr>
        <p:txBody>
          <a:bodyPr wrap="square" rtlCol="0">
            <a:spAutoFit/>
          </a:bodyPr>
          <a:lstStyle/>
          <a:p>
            <a:r>
              <a:rPr lang="en-US" sz="1100" dirty="0"/>
              <a:t>NOTE: United States data are the U.S. PIAAC 2012/2014 data. PIAAC 2012 international average based on all countries and regions that participated in PIAAC 2012 as reported in the 2012 </a:t>
            </a:r>
            <a:r>
              <a:rPr lang="en-US" sz="1100" i="1" dirty="0"/>
              <a:t>First Look </a:t>
            </a:r>
            <a:r>
              <a:rPr lang="en-US" sz="1100" dirty="0"/>
              <a:t>(NCES 2013-008). </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00" y="2441345"/>
            <a:ext cx="8734520" cy="2523744"/>
          </a:xfrm>
          <a:prstGeom prst="rect">
            <a:avLst/>
          </a:prstGeom>
        </p:spPr>
      </p:pic>
      <p:sp>
        <p:nvSpPr>
          <p:cNvPr id="8" name="Right Brace 7"/>
          <p:cNvSpPr/>
          <p:nvPr/>
        </p:nvSpPr>
        <p:spPr>
          <a:xfrm rot="16200000">
            <a:off x="2990911" y="1711656"/>
            <a:ext cx="276106" cy="1743072"/>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Right Brace 8"/>
          <p:cNvSpPr/>
          <p:nvPr/>
        </p:nvSpPr>
        <p:spPr>
          <a:xfrm rot="16200000">
            <a:off x="2745343" y="2702277"/>
            <a:ext cx="252896" cy="1228724"/>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2832296" y="2075806"/>
            <a:ext cx="587020" cy="369332"/>
          </a:xfrm>
          <a:prstGeom prst="rect">
            <a:avLst/>
          </a:prstGeom>
          <a:noFill/>
        </p:spPr>
        <p:txBody>
          <a:bodyPr wrap="none" rtlCol="0">
            <a:spAutoFit/>
          </a:bodyPr>
          <a:lstStyle/>
          <a:p>
            <a:r>
              <a:rPr lang="en-US" b="1" dirty="0">
                <a:solidFill>
                  <a:srgbClr val="1F497D"/>
                </a:solidFill>
              </a:rPr>
              <a:t>28%</a:t>
            </a:r>
          </a:p>
        </p:txBody>
      </p:sp>
      <p:sp>
        <p:nvSpPr>
          <p:cNvPr id="11" name="TextBox 10"/>
          <p:cNvSpPr txBox="1"/>
          <p:nvPr/>
        </p:nvSpPr>
        <p:spPr>
          <a:xfrm>
            <a:off x="2575122" y="2899168"/>
            <a:ext cx="587020" cy="369332"/>
          </a:xfrm>
          <a:prstGeom prst="rect">
            <a:avLst/>
          </a:prstGeom>
          <a:noFill/>
        </p:spPr>
        <p:txBody>
          <a:bodyPr wrap="none" rtlCol="0">
            <a:spAutoFit/>
          </a:bodyPr>
          <a:lstStyle/>
          <a:p>
            <a:r>
              <a:rPr lang="en-US" b="1" dirty="0">
                <a:solidFill>
                  <a:srgbClr val="1F497D"/>
                </a:solidFill>
              </a:rPr>
              <a:t>19%</a:t>
            </a:r>
          </a:p>
        </p:txBody>
      </p:sp>
    </p:spTree>
    <p:extLst>
      <p:ext uri="{BB962C8B-B14F-4D97-AF65-F5344CB8AC3E}">
        <p14:creationId xmlns:p14="http://schemas.microsoft.com/office/powerpoint/2010/main" val="851367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399" y="124928"/>
            <a:ext cx="8743765" cy="1321291"/>
          </a:xfrm>
          <a:solidFill>
            <a:schemeClr val="bg1">
              <a:lumMod val="85000"/>
            </a:schemeClr>
          </a:solidFill>
          <a:ln>
            <a:solidFill>
              <a:srgbClr val="0070C0"/>
            </a:solidFill>
          </a:ln>
        </p:spPr>
        <p:txBody>
          <a:bodyPr>
            <a:noAutofit/>
          </a:bodyPr>
          <a:lstStyle/>
          <a:p>
            <a:pPr algn="l"/>
            <a:r>
              <a:rPr lang="en-US" sz="2800" dirty="0"/>
              <a:t>These descriptions of the </a:t>
            </a:r>
            <a:r>
              <a:rPr lang="en-US" sz="2800" b="1" dirty="0"/>
              <a:t>PIAAC Proficiency Levels for Numeracy </a:t>
            </a:r>
            <a:r>
              <a:rPr lang="en-US" sz="2800" dirty="0"/>
              <a:t>define what adults can do at each level.</a:t>
            </a:r>
          </a:p>
        </p:txBody>
      </p:sp>
      <p:sp>
        <p:nvSpPr>
          <p:cNvPr id="3" name="Slide Number Placeholder 2"/>
          <p:cNvSpPr>
            <a:spLocks noGrp="1"/>
          </p:cNvSpPr>
          <p:nvPr>
            <p:ph type="sldNum" sz="quarter" idx="12"/>
          </p:nvPr>
        </p:nvSpPr>
        <p:spPr/>
        <p:txBody>
          <a:bodyPr/>
          <a:lstStyle/>
          <a:p>
            <a:fld id="{CD4CD8E9-1693-45D6-9FD5-D63BDA356D9F}" type="slidenum">
              <a:rPr lang="en-US" smtClean="0"/>
              <a:pPr/>
              <a:t>8</a:t>
            </a:fld>
            <a:endParaRPr lang="en-US"/>
          </a:p>
        </p:txBody>
      </p:sp>
      <p:graphicFrame>
        <p:nvGraphicFramePr>
          <p:cNvPr id="9" name="Diagram 8"/>
          <p:cNvGraphicFramePr/>
          <p:nvPr>
            <p:extLst>
              <p:ext uri="{D42A27DB-BD31-4B8C-83A1-F6EECF244321}">
                <p14:modId xmlns:p14="http://schemas.microsoft.com/office/powerpoint/2010/main" val="2008747090"/>
              </p:ext>
            </p:extLst>
          </p:nvPr>
        </p:nvGraphicFramePr>
        <p:xfrm>
          <a:off x="152400" y="1525518"/>
          <a:ext cx="8915400" cy="49825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136301" y="3008031"/>
            <a:ext cx="1219200" cy="923330"/>
          </a:xfrm>
          <a:prstGeom prst="rect">
            <a:avLst/>
          </a:prstGeom>
          <a:noFill/>
        </p:spPr>
        <p:txBody>
          <a:bodyPr wrap="square" rtlCol="0">
            <a:spAutoFit/>
          </a:bodyPr>
          <a:lstStyle/>
          <a:p>
            <a:r>
              <a:rPr lang="en-US" b="1" dirty="0"/>
              <a:t>Below Level 1 (0-175)</a:t>
            </a:r>
          </a:p>
        </p:txBody>
      </p:sp>
      <p:sp>
        <p:nvSpPr>
          <p:cNvPr id="11" name="TextBox 10"/>
          <p:cNvSpPr txBox="1"/>
          <p:nvPr/>
        </p:nvSpPr>
        <p:spPr>
          <a:xfrm>
            <a:off x="1752600" y="2928903"/>
            <a:ext cx="1184940" cy="646331"/>
          </a:xfrm>
          <a:prstGeom prst="rect">
            <a:avLst/>
          </a:prstGeom>
          <a:noFill/>
        </p:spPr>
        <p:txBody>
          <a:bodyPr wrap="none" rtlCol="0">
            <a:spAutoFit/>
          </a:bodyPr>
          <a:lstStyle/>
          <a:p>
            <a:r>
              <a:rPr lang="en-US" b="1" dirty="0"/>
              <a:t>Level 1</a:t>
            </a:r>
          </a:p>
          <a:p>
            <a:r>
              <a:rPr lang="en-US" b="1" dirty="0"/>
              <a:t>(176-225)</a:t>
            </a:r>
          </a:p>
        </p:txBody>
      </p:sp>
      <p:sp>
        <p:nvSpPr>
          <p:cNvPr id="12" name="TextBox 11"/>
          <p:cNvSpPr txBox="1"/>
          <p:nvPr/>
        </p:nvSpPr>
        <p:spPr>
          <a:xfrm>
            <a:off x="3352800" y="2395819"/>
            <a:ext cx="1184940" cy="646331"/>
          </a:xfrm>
          <a:prstGeom prst="rect">
            <a:avLst/>
          </a:prstGeom>
          <a:noFill/>
        </p:spPr>
        <p:txBody>
          <a:bodyPr wrap="none" rtlCol="0">
            <a:spAutoFit/>
          </a:bodyPr>
          <a:lstStyle/>
          <a:p>
            <a:r>
              <a:rPr lang="en-US" b="1" dirty="0"/>
              <a:t>Level 2 </a:t>
            </a:r>
          </a:p>
          <a:p>
            <a:r>
              <a:rPr lang="en-US" b="1" dirty="0"/>
              <a:t>(226-275)</a:t>
            </a:r>
          </a:p>
        </p:txBody>
      </p:sp>
      <p:sp>
        <p:nvSpPr>
          <p:cNvPr id="14" name="TextBox 13"/>
          <p:cNvSpPr txBox="1"/>
          <p:nvPr/>
        </p:nvSpPr>
        <p:spPr>
          <a:xfrm>
            <a:off x="4800600" y="2119061"/>
            <a:ext cx="1184940" cy="646331"/>
          </a:xfrm>
          <a:prstGeom prst="rect">
            <a:avLst/>
          </a:prstGeom>
          <a:noFill/>
        </p:spPr>
        <p:txBody>
          <a:bodyPr wrap="none" rtlCol="0">
            <a:spAutoFit/>
          </a:bodyPr>
          <a:lstStyle/>
          <a:p>
            <a:r>
              <a:rPr lang="en-US" b="1" dirty="0"/>
              <a:t>Level 3 </a:t>
            </a:r>
          </a:p>
          <a:p>
            <a:r>
              <a:rPr lang="en-US" b="1" dirty="0"/>
              <a:t>(276-325)</a:t>
            </a:r>
          </a:p>
        </p:txBody>
      </p:sp>
      <p:sp>
        <p:nvSpPr>
          <p:cNvPr id="15" name="TextBox 14"/>
          <p:cNvSpPr txBox="1"/>
          <p:nvPr/>
        </p:nvSpPr>
        <p:spPr>
          <a:xfrm>
            <a:off x="6172200" y="1720911"/>
            <a:ext cx="1184940" cy="646331"/>
          </a:xfrm>
          <a:prstGeom prst="rect">
            <a:avLst/>
          </a:prstGeom>
          <a:noFill/>
        </p:spPr>
        <p:txBody>
          <a:bodyPr wrap="none" rtlCol="0">
            <a:spAutoFit/>
          </a:bodyPr>
          <a:lstStyle/>
          <a:p>
            <a:r>
              <a:rPr lang="en-US" b="1" dirty="0"/>
              <a:t>Level 4 </a:t>
            </a:r>
          </a:p>
          <a:p>
            <a:r>
              <a:rPr lang="en-US" b="1" dirty="0"/>
              <a:t>(326-375)</a:t>
            </a:r>
          </a:p>
        </p:txBody>
      </p:sp>
      <p:sp>
        <p:nvSpPr>
          <p:cNvPr id="16" name="TextBox 15"/>
          <p:cNvSpPr txBox="1"/>
          <p:nvPr/>
        </p:nvSpPr>
        <p:spPr>
          <a:xfrm>
            <a:off x="7711225" y="1362088"/>
            <a:ext cx="1184940" cy="646331"/>
          </a:xfrm>
          <a:prstGeom prst="rect">
            <a:avLst/>
          </a:prstGeom>
          <a:noFill/>
        </p:spPr>
        <p:txBody>
          <a:bodyPr wrap="none" rtlCol="0">
            <a:spAutoFit/>
          </a:bodyPr>
          <a:lstStyle/>
          <a:p>
            <a:r>
              <a:rPr lang="en-US" b="1" dirty="0"/>
              <a:t>Level 5 </a:t>
            </a:r>
          </a:p>
          <a:p>
            <a:r>
              <a:rPr lang="en-US" b="1" dirty="0"/>
              <a:t>(376-500)</a:t>
            </a:r>
          </a:p>
        </p:txBody>
      </p:sp>
      <p:pic>
        <p:nvPicPr>
          <p:cNvPr id="13" name="Picture 3" descr="image00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4830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5691" y="128587"/>
            <a:ext cx="8919721" cy="1368064"/>
          </a:xfrm>
          <a:solidFill>
            <a:schemeClr val="bg1">
              <a:lumMod val="85000"/>
            </a:schemeClr>
          </a:solidFill>
          <a:ln>
            <a:solidFill>
              <a:srgbClr val="0070C0"/>
            </a:solidFill>
          </a:ln>
        </p:spPr>
        <p:txBody>
          <a:bodyPr>
            <a:noAutofit/>
          </a:bodyPr>
          <a:lstStyle/>
          <a:p>
            <a:pPr algn="l"/>
            <a:r>
              <a:rPr lang="en-US" sz="2800" dirty="0">
                <a:solidFill>
                  <a:prstClr val="black"/>
                </a:solidFill>
              </a:rPr>
              <a:t>The U.S. average score in digital problem solving* (274) was also lower than the international average (283).</a:t>
            </a:r>
            <a:endParaRPr lang="en-US" sz="2800" dirty="0">
              <a:latin typeface="Calibri (Headings)"/>
            </a:endParaRPr>
          </a:p>
        </p:txBody>
      </p:sp>
      <p:sp>
        <p:nvSpPr>
          <p:cNvPr id="4" name="Slide Number Placeholder 3"/>
          <p:cNvSpPr>
            <a:spLocks noGrp="1"/>
          </p:cNvSpPr>
          <p:nvPr>
            <p:ph type="sldNum" sz="quarter" idx="12"/>
          </p:nvPr>
        </p:nvSpPr>
        <p:spPr>
          <a:xfrm>
            <a:off x="6553200" y="6356350"/>
            <a:ext cx="2133600" cy="184666"/>
          </a:xfrm>
          <a:prstGeom prst="rect">
            <a:avLst/>
          </a:prstGeom>
        </p:spPr>
        <p:txBody>
          <a:bodyPr/>
          <a:lstStyle/>
          <a:p>
            <a:pPr algn="r">
              <a:defRPr/>
            </a:pPr>
            <a:fld id="{CB2B57F1-B685-442E-AF28-85E8A6C2BA58}" type="slidenum">
              <a:rPr lang="en-US" sz="1200" smtClean="0">
                <a:solidFill>
                  <a:schemeClr val="tx1"/>
                </a:solidFill>
              </a:rPr>
              <a:pPr algn="r">
                <a:defRPr/>
              </a:pPr>
              <a:t>9</a:t>
            </a:fld>
            <a:endParaRPr lang="en-US" sz="1200" dirty="0">
              <a:solidFill>
                <a:schemeClr val="tx1"/>
              </a:solidFill>
            </a:endParaRPr>
          </a:p>
        </p:txBody>
      </p:sp>
      <p:sp>
        <p:nvSpPr>
          <p:cNvPr id="108" name="TextBox 107"/>
          <p:cNvSpPr txBox="1"/>
          <p:nvPr/>
        </p:nvSpPr>
        <p:spPr>
          <a:xfrm>
            <a:off x="2904427" y="1649051"/>
            <a:ext cx="6010973" cy="4401205"/>
          </a:xfrm>
          <a:prstGeom prst="rect">
            <a:avLst/>
          </a:prstGeom>
          <a:noFill/>
        </p:spPr>
        <p:txBody>
          <a:bodyPr wrap="square" rtlCol="0">
            <a:spAutoFit/>
          </a:bodyPr>
          <a:lstStyle/>
          <a:p>
            <a:pPr marL="342900" lvl="0" indent="-342900">
              <a:buFont typeface="Arial" panose="020B0604020202020204" pitchFamily="34" charset="0"/>
              <a:buChar char="•"/>
            </a:pPr>
            <a:r>
              <a:rPr lang="en-US" sz="2800" dirty="0">
                <a:latin typeface="Calibri" panose="020F0502020204030204" pitchFamily="34" charset="0"/>
              </a:rPr>
              <a:t>Scores ranged from 274 (U.S.) to 294 (Japan)</a:t>
            </a:r>
          </a:p>
          <a:p>
            <a:pPr marL="342900" lvl="0" indent="-342900">
              <a:buFont typeface="Arial" panose="020B0604020202020204" pitchFamily="34" charset="0"/>
              <a:buChar char="•"/>
            </a:pPr>
            <a:r>
              <a:rPr lang="en-US" sz="2800" dirty="0">
                <a:latin typeface="Calibri" panose="020F0502020204030204" pitchFamily="34" charset="0"/>
              </a:rPr>
              <a:t>U.S. scores were:</a:t>
            </a:r>
          </a:p>
          <a:p>
            <a:pPr marL="800100" lvl="1" indent="-342900">
              <a:buFont typeface="Arial" panose="020B0604020202020204" pitchFamily="34" charset="0"/>
              <a:buChar char="•"/>
            </a:pPr>
            <a:r>
              <a:rPr lang="en-US" sz="2800" dirty="0">
                <a:latin typeface="Calibri" panose="020F0502020204030204" pitchFamily="34" charset="0"/>
              </a:rPr>
              <a:t>Lower than in 16 countries</a:t>
            </a:r>
          </a:p>
          <a:p>
            <a:pPr marL="800100" lvl="1" indent="-342900">
              <a:buFont typeface="Arial" panose="020B0604020202020204" pitchFamily="34" charset="0"/>
              <a:buChar char="•"/>
            </a:pPr>
            <a:r>
              <a:rPr lang="en-US" sz="2800" dirty="0">
                <a:latin typeface="Calibri" panose="020F0502020204030204" pitchFamily="34" charset="0"/>
              </a:rPr>
              <a:t>Not significantly different than in 1 other country </a:t>
            </a:r>
          </a:p>
          <a:p>
            <a:pPr marL="800100" lvl="1" indent="-342900">
              <a:buFont typeface="Arial" panose="020B0604020202020204" pitchFamily="34" charset="0"/>
              <a:buChar char="•"/>
            </a:pPr>
            <a:r>
              <a:rPr lang="en-US" sz="2800" dirty="0">
                <a:latin typeface="Calibri" panose="020F0502020204030204" pitchFamily="34" charset="0"/>
              </a:rPr>
              <a:t>Higher than no other country</a:t>
            </a:r>
          </a:p>
          <a:p>
            <a:pPr marL="342900" lvl="0" indent="-342900">
              <a:buFont typeface="Arial" panose="020B0604020202020204" pitchFamily="34" charset="0"/>
              <a:buChar char="•"/>
            </a:pPr>
            <a:r>
              <a:rPr lang="en-US" sz="2800" dirty="0">
                <a:latin typeface="Calibri" panose="020F0502020204030204" pitchFamily="34" charset="0"/>
              </a:rPr>
              <a:t>Cyprus, France, Italy, and Spain did not include this domain in their assessment </a:t>
            </a:r>
          </a:p>
        </p:txBody>
      </p:sp>
      <p:sp>
        <p:nvSpPr>
          <p:cNvPr id="29" name="TextBox 28"/>
          <p:cNvSpPr txBox="1"/>
          <p:nvPr/>
        </p:nvSpPr>
        <p:spPr>
          <a:xfrm>
            <a:off x="864091" y="6341444"/>
            <a:ext cx="7989321" cy="369332"/>
          </a:xfrm>
          <a:prstGeom prst="rect">
            <a:avLst/>
          </a:prstGeom>
          <a:noFill/>
        </p:spPr>
        <p:txBody>
          <a:bodyPr wrap="square" rtlCol="0">
            <a:spAutoFit/>
          </a:bodyPr>
          <a:lstStyle/>
          <a:p>
            <a:pPr algn="ctr"/>
            <a:r>
              <a:rPr lang="en-US" dirty="0"/>
              <a:t>* Officially problem solving in technology-rich environments  (PS-TRE)</a:t>
            </a:r>
          </a:p>
        </p:txBody>
      </p:sp>
      <p:sp>
        <p:nvSpPr>
          <p:cNvPr id="30" name="TextBox 29"/>
          <p:cNvSpPr txBox="1"/>
          <p:nvPr/>
        </p:nvSpPr>
        <p:spPr>
          <a:xfrm>
            <a:off x="844214" y="2051518"/>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Japan</a:t>
            </a:r>
          </a:p>
        </p:txBody>
      </p:sp>
      <p:sp>
        <p:nvSpPr>
          <p:cNvPr id="31" name="TextBox 30"/>
          <p:cNvSpPr txBox="1"/>
          <p:nvPr/>
        </p:nvSpPr>
        <p:spPr>
          <a:xfrm>
            <a:off x="844213" y="2244299"/>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Finland</a:t>
            </a:r>
          </a:p>
        </p:txBody>
      </p:sp>
      <p:sp>
        <p:nvSpPr>
          <p:cNvPr id="33" name="TextBox 32"/>
          <p:cNvSpPr txBox="1"/>
          <p:nvPr/>
        </p:nvSpPr>
        <p:spPr>
          <a:xfrm>
            <a:off x="844214" y="2443438"/>
            <a:ext cx="131018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Sweden</a:t>
            </a:r>
          </a:p>
        </p:txBody>
      </p:sp>
      <p:sp>
        <p:nvSpPr>
          <p:cNvPr id="34" name="TextBox 33"/>
          <p:cNvSpPr txBox="1"/>
          <p:nvPr/>
        </p:nvSpPr>
        <p:spPr>
          <a:xfrm>
            <a:off x="844214" y="2636403"/>
            <a:ext cx="1310186"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Norway</a:t>
            </a:r>
          </a:p>
        </p:txBody>
      </p:sp>
      <p:sp>
        <p:nvSpPr>
          <p:cNvPr id="35" name="TextBox 34"/>
          <p:cNvSpPr txBox="1"/>
          <p:nvPr/>
        </p:nvSpPr>
        <p:spPr>
          <a:xfrm>
            <a:off x="844227" y="2835410"/>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Netherlands</a:t>
            </a:r>
          </a:p>
        </p:txBody>
      </p:sp>
      <p:sp>
        <p:nvSpPr>
          <p:cNvPr id="36" name="TextBox 35"/>
          <p:cNvSpPr txBox="1"/>
          <p:nvPr/>
        </p:nvSpPr>
        <p:spPr>
          <a:xfrm>
            <a:off x="844450" y="3032956"/>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Austria</a:t>
            </a:r>
          </a:p>
        </p:txBody>
      </p:sp>
      <p:sp>
        <p:nvSpPr>
          <p:cNvPr id="37" name="TextBox 36"/>
          <p:cNvSpPr txBox="1"/>
          <p:nvPr/>
        </p:nvSpPr>
        <p:spPr>
          <a:xfrm>
            <a:off x="844213" y="3229373"/>
            <a:ext cx="1310156"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Denmark</a:t>
            </a:r>
          </a:p>
        </p:txBody>
      </p:sp>
      <p:sp>
        <p:nvSpPr>
          <p:cNvPr id="38" name="TextBox 37"/>
          <p:cNvSpPr txBox="1"/>
          <p:nvPr/>
        </p:nvSpPr>
        <p:spPr>
          <a:xfrm>
            <a:off x="844450" y="3433178"/>
            <a:ext cx="1310152"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Czech Rep.</a:t>
            </a:r>
          </a:p>
        </p:txBody>
      </p:sp>
      <p:sp>
        <p:nvSpPr>
          <p:cNvPr id="39" name="TextBox 38"/>
          <p:cNvSpPr txBox="1"/>
          <p:nvPr/>
        </p:nvSpPr>
        <p:spPr>
          <a:xfrm>
            <a:off x="844492" y="3631295"/>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Korea, Rep. of</a:t>
            </a:r>
          </a:p>
        </p:txBody>
      </p:sp>
      <p:sp>
        <p:nvSpPr>
          <p:cNvPr id="40" name="TextBox 39"/>
          <p:cNvSpPr txBox="1"/>
          <p:nvPr/>
        </p:nvSpPr>
        <p:spPr>
          <a:xfrm>
            <a:off x="844182" y="3833557"/>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Germany</a:t>
            </a:r>
          </a:p>
        </p:txBody>
      </p:sp>
      <p:sp>
        <p:nvSpPr>
          <p:cNvPr id="41" name="TextBox 40"/>
          <p:cNvSpPr txBox="1"/>
          <p:nvPr/>
        </p:nvSpPr>
        <p:spPr>
          <a:xfrm>
            <a:off x="844492" y="4026340"/>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Canada</a:t>
            </a:r>
          </a:p>
        </p:txBody>
      </p:sp>
      <p:sp>
        <p:nvSpPr>
          <p:cNvPr id="42" name="TextBox 41"/>
          <p:cNvSpPr txBox="1"/>
          <p:nvPr/>
        </p:nvSpPr>
        <p:spPr>
          <a:xfrm>
            <a:off x="844492" y="4225716"/>
            <a:ext cx="131015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Slovak Rep.</a:t>
            </a:r>
          </a:p>
        </p:txBody>
      </p:sp>
      <p:sp>
        <p:nvSpPr>
          <p:cNvPr id="43" name="TextBox 42"/>
          <p:cNvSpPr txBox="1"/>
          <p:nvPr/>
        </p:nvSpPr>
        <p:spPr>
          <a:xfrm>
            <a:off x="844174" y="4428201"/>
            <a:ext cx="1310162"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Flanders-Belgium</a:t>
            </a:r>
          </a:p>
        </p:txBody>
      </p:sp>
      <p:sp>
        <p:nvSpPr>
          <p:cNvPr id="44" name="TextBox 43"/>
          <p:cNvSpPr txBox="1"/>
          <p:nvPr/>
        </p:nvSpPr>
        <p:spPr>
          <a:xfrm>
            <a:off x="844182" y="4628712"/>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U.K.</a:t>
            </a:r>
          </a:p>
        </p:txBody>
      </p:sp>
      <p:sp>
        <p:nvSpPr>
          <p:cNvPr id="45" name="TextBox 44"/>
          <p:cNvSpPr txBox="1"/>
          <p:nvPr/>
        </p:nvSpPr>
        <p:spPr>
          <a:xfrm>
            <a:off x="844182" y="4823394"/>
            <a:ext cx="1310161"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Estonia</a:t>
            </a:r>
          </a:p>
        </p:txBody>
      </p:sp>
      <p:sp>
        <p:nvSpPr>
          <p:cNvPr id="46" name="TextBox 45"/>
          <p:cNvSpPr txBox="1"/>
          <p:nvPr/>
        </p:nvSpPr>
        <p:spPr>
          <a:xfrm>
            <a:off x="844140" y="5428631"/>
            <a:ext cx="1310187" cy="169277"/>
          </a:xfrm>
          <a:prstGeom prst="rect">
            <a:avLst/>
          </a:prstGeom>
          <a:solidFill>
            <a:srgbClr val="FF8B25"/>
          </a:solidFill>
        </p:spPr>
        <p:txBody>
          <a:bodyPr wrap="square" lIns="0" tIns="0" rIns="0" bIns="0" rtlCol="0">
            <a:spAutoFit/>
          </a:bodyPr>
          <a:lstStyle/>
          <a:p>
            <a:pPr algn="ctr"/>
            <a:r>
              <a:rPr lang="en-US" sz="1100" dirty="0">
                <a:solidFill>
                  <a:schemeClr val="bg1"/>
                </a:solidFill>
              </a:rPr>
              <a:t>United States</a:t>
            </a:r>
          </a:p>
        </p:txBody>
      </p:sp>
      <p:sp>
        <p:nvSpPr>
          <p:cNvPr id="47" name="TextBox 46"/>
          <p:cNvSpPr txBox="1"/>
          <p:nvPr/>
        </p:nvSpPr>
        <p:spPr>
          <a:xfrm>
            <a:off x="845041" y="5018137"/>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a:t>Ireland</a:t>
            </a:r>
          </a:p>
        </p:txBody>
      </p:sp>
      <p:sp>
        <p:nvSpPr>
          <p:cNvPr id="48" name="TextBox 47"/>
          <p:cNvSpPr txBox="1"/>
          <p:nvPr/>
        </p:nvSpPr>
        <p:spPr>
          <a:xfrm>
            <a:off x="841893" y="5217514"/>
            <a:ext cx="1310187" cy="169277"/>
          </a:xfrm>
          <a:prstGeom prst="rect">
            <a:avLst/>
          </a:prstGeom>
          <a:noFill/>
          <a:ln>
            <a:solidFill>
              <a:schemeClr val="tx1"/>
            </a:solidFill>
          </a:ln>
        </p:spPr>
        <p:txBody>
          <a:bodyPr wrap="square" lIns="0" tIns="0" rIns="0" bIns="0" rtlCol="0">
            <a:spAutoFit/>
          </a:bodyPr>
          <a:lstStyle/>
          <a:p>
            <a:pPr algn="ctr"/>
            <a:r>
              <a:rPr lang="en-US" sz="1100" dirty="0"/>
              <a:t>Poland</a:t>
            </a:r>
          </a:p>
        </p:txBody>
      </p:sp>
      <p:sp>
        <p:nvSpPr>
          <p:cNvPr id="54" name="TextBox 53"/>
          <p:cNvSpPr txBox="1"/>
          <p:nvPr/>
        </p:nvSpPr>
        <p:spPr>
          <a:xfrm>
            <a:off x="864091" y="1690604"/>
            <a:ext cx="1310187" cy="400110"/>
          </a:xfrm>
          <a:prstGeom prst="rect">
            <a:avLst/>
          </a:prstGeom>
          <a:noFill/>
        </p:spPr>
        <p:txBody>
          <a:bodyPr wrap="square" rtlCol="0">
            <a:spAutoFit/>
          </a:bodyPr>
          <a:lstStyle/>
          <a:p>
            <a:pPr algn="ctr"/>
            <a:r>
              <a:rPr lang="en-US" sz="2000" dirty="0"/>
              <a:t>PS-TRE</a:t>
            </a:r>
          </a:p>
        </p:txBody>
      </p:sp>
      <p:pic>
        <p:nvPicPr>
          <p:cNvPr id="5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990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500"/>
                                        <p:tgtEl>
                                          <p:spTgt spid="4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500"/>
                                        <p:tgtEl>
                                          <p:spTgt spid="4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500"/>
                                        <p:tgtEl>
                                          <p:spTgt spid="4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500"/>
                                        <p:tgtEl>
                                          <p:spTgt spid="3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500"/>
                                        <p:tgtEl>
                                          <p:spTgt spid="3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fade">
                                      <p:cBhvr>
                                        <p:cTn id="46" dur="500"/>
                                        <p:tgtEl>
                                          <p:spTgt spid="3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fade">
                                      <p:cBhvr>
                                        <p:cTn id="49" dur="500"/>
                                        <p:tgtEl>
                                          <p:spTgt spid="3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500"/>
                                        <p:tgtEl>
                                          <p:spTgt spid="3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7" grpId="0" animBg="1"/>
      <p:bldP spid="4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4479</TotalTime>
  <Words>3310</Words>
  <Application>Microsoft Office PowerPoint</Application>
  <PresentationFormat>On-screen Show (4:3)</PresentationFormat>
  <Paragraphs>388</Paragraphs>
  <Slides>25</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(Headings)</vt:lpstr>
      <vt:lpstr>ITC Franklin Gothic Std Bk Cd</vt:lpstr>
      <vt:lpstr>Wingdings</vt:lpstr>
      <vt:lpstr>Office Theme</vt:lpstr>
      <vt:lpstr>Overview of U.S. Results: Focus on Literacy</vt:lpstr>
      <vt:lpstr>How did we do compared to other countries?</vt:lpstr>
      <vt:lpstr>The U.S. average literacy score (272) did not differ significantly from the international average (273)</vt:lpstr>
      <vt:lpstr>Larger percentages of U.S. adults performed at the top (Level 4/5) and the bottom (Level 1 or below) of the distribution in literacy.</vt:lpstr>
      <vt:lpstr>These descriptions of the PIAAC Proficiency Levels for Literacy define what adults can do at each level.</vt:lpstr>
      <vt:lpstr>The U.S. average numeracy score (257) was lower than the international average (269).</vt:lpstr>
      <vt:lpstr>About 3 in 10 U.S. adults performed at the bottom (Level 1 or below) of the distribution in numeracy.</vt:lpstr>
      <vt:lpstr>These descriptions of the PIAAC Proficiency Levels for Numeracy define what adults can do at each level.</vt:lpstr>
      <vt:lpstr>The U.S. average score in digital problem solving* (274) was also lower than the international average (283).</vt:lpstr>
      <vt:lpstr>A higher proportion of U.S. adults are also at the lowest levels of digital problem solving. </vt:lpstr>
      <vt:lpstr>PowerPoint Presentation</vt:lpstr>
      <vt:lpstr>More Results for Literacy</vt:lpstr>
      <vt:lpstr>More Results for Literacy</vt:lpstr>
      <vt:lpstr>The U.S. average literacy score in 2012/2014 is not significantly different from 1994, but is higher than the average score in 2003.</vt:lpstr>
      <vt:lpstr>The least educated U.S. adults scored below the international average in literacy.</vt:lpstr>
      <vt:lpstr>Unemployed adults in the U.S. had lower average literacy scores than their peers internationally </vt:lpstr>
      <vt:lpstr>U.S. adults who are Black and Hispanic had lower average scores in literacy than White adults. </vt:lpstr>
      <vt:lpstr>Only the oldest U.S. adults outperformed the international average in literacy. </vt:lpstr>
      <vt:lpstr>Larger percentages of U.S. adults age 25-34 and 35-44 performed at the top level (4/5) in literacy than U.S. adults at all the other age intervals.</vt:lpstr>
      <vt:lpstr>PowerPoint Presentation</vt:lpstr>
      <vt:lpstr>PowerPoint Presentation</vt:lpstr>
      <vt:lpstr>PowerPoint Presentation</vt:lpstr>
      <vt:lpstr>PowerPoint Presentation</vt:lpstr>
      <vt:lpstr>PowerPoint Presentation</vt:lpstr>
      <vt:lpstr>Slide Modules you can add to your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U.S. results</dc:title>
  <dc:creator>Sondra  Stein</dc:creator>
  <cp:lastModifiedBy>Lesniak, Alexandra</cp:lastModifiedBy>
  <cp:revision>142</cp:revision>
  <dcterms:created xsi:type="dcterms:W3CDTF">2014-11-13T23:21:11Z</dcterms:created>
  <dcterms:modified xsi:type="dcterms:W3CDTF">2021-03-29T15:40:55Z</dcterms:modified>
</cp:coreProperties>
</file>