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2" r:id="rId3"/>
    <p:sldId id="266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71" r:id="rId12"/>
    <p:sldId id="265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oroui" initials="j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98326" autoAdjust="0"/>
  </p:normalViewPr>
  <p:slideViewPr>
    <p:cSldViewPr snapToGrid="0" snapToObjects="1">
      <p:cViewPr varScale="1">
        <p:scale>
          <a:sx n="80" d="100"/>
          <a:sy n="80" d="100"/>
        </p:scale>
        <p:origin x="6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74D87-8319-482E-8368-AFCC46363E1A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AB77D-18F4-4192-A630-08C4653B1B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61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89873-9DC8-D449-8F6A-EF579A620E7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D0D23-4706-7942-8484-32E7E15F97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8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These are updated results based on the </a:t>
            </a:r>
            <a:r>
              <a:rPr lang="en-US" sz="2000" b="1" dirty="0">
                <a:solidFill>
                  <a:schemeClr val="tx2"/>
                </a:solidFill>
              </a:rPr>
              <a:t>combined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2012/2014</a:t>
            </a:r>
            <a:r>
              <a:rPr lang="en-US" sz="2000" dirty="0">
                <a:solidFill>
                  <a:schemeClr val="tx2"/>
                </a:solidFill>
              </a:rPr>
              <a:t> U.S. PIAAC data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The second round of data collection was not an independent nationally representative sample; so no comparisons between 2012 and 2014 are possible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This was by design to focus resources on the three targeted subgroups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Some estimates of U.S. performance have been revised since the release of the first round of data collection in 2013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The only substantive change was in Literacy:  the U.S. average was revised from below the international average to on par with the international average.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DFEF4-30AC-BB4D-92F7-E0B05C24F0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9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1159C-4930-4CC2-ACE0-28ACEE21997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1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9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59CA-4453-4BC7-B613-75E8100244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7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D0D23-4706-7942-8484-32E7E15F97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251F04-E411-4EBE-858F-F969455A6567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28689C1-8E80-453C-9DF1-1D0FB1EFD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8F4177-37D0-4C31-A32F-A8173A24D14F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14560-2E5C-0245-A22F-4EF36F631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D2EB43-8397-44F4-AF9F-986F154F885A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14560-2E5C-0245-A22F-4EF36F631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87400"/>
            <a:ext cx="7772400" cy="863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41500"/>
            <a:ext cx="7772400" cy="36068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695B10B8-7246-406A-B8DD-484D3461E3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6858000" y="6324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5B10B8-7246-406A-B8DD-484D3461E32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50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2055813"/>
            <a:ext cx="8224837" cy="3732737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4"/>
            <a:r>
              <a:rPr lang="en-US" dirty="0"/>
              <a:t> </a:t>
            </a:r>
          </a:p>
          <a:p>
            <a:pPr lvl="5"/>
            <a:r>
              <a:rPr lang="en-US" dirty="0"/>
              <a:t> </a:t>
            </a:r>
          </a:p>
          <a:p>
            <a:pPr lvl="6"/>
            <a:r>
              <a:rPr lang="en-US" dirty="0"/>
              <a:t> </a:t>
            </a:r>
          </a:p>
          <a:p>
            <a:pPr lvl="7"/>
            <a:r>
              <a:rPr lang="en-US" dirty="0"/>
              <a:t> </a:t>
            </a:r>
          </a:p>
          <a:p>
            <a:pPr lvl="8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1DAD-0AF4-024B-BCB7-BED4EF14213B}" type="slidenum">
              <a:rPr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0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6160529"/>
            <a:ext cx="1455490" cy="6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28689C1-8E80-453C-9DF1-1D0FB1EFD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60000-FADA-454B-8273-72B31FB400D8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14560-2E5C-0245-A22F-4EF36F631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C4402B-44F4-44BF-B91B-990336C2542D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14560-2E5C-0245-A22F-4EF36F631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84F547-F41E-4D7E-B5E0-CE9DD2391153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14560-2E5C-0245-A22F-4EF36F631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290D5A-0B4E-42E7-A47C-B482080C81A5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14560-2E5C-0245-A22F-4EF36F631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0C526C-1A23-4AFF-89DB-BB4CE9D0A6AB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14560-2E5C-0245-A22F-4EF36F631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1638CE-0EC2-4AA5-B1E6-4D3207604EC5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14560-2E5C-0245-A22F-4EF36F631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1ECC99-C00D-4C24-A9F9-3EA7BDABB857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14560-2E5C-0245-A22F-4EF36F631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828689C1-8E80-453C-9DF1-1D0FB1EFDF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2802888"/>
            <a:ext cx="7772400" cy="1470025"/>
          </a:xfr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4400" dirty="0"/>
              <a:t>What is PIAAC?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3D49B-7D97-4E30-98F8-FE09A8078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184" y="573462"/>
            <a:ext cx="3765631" cy="187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Direct Assessment focuses on four domains: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97423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sz="2400" b="1" dirty="0">
                <a:latin typeface="Calibri" pitchFamily="34" charset="0"/>
              </a:rPr>
              <a:t>Literacy: </a:t>
            </a:r>
            <a:r>
              <a:rPr lang="en-US" sz="2400" dirty="0">
                <a:latin typeface="Calibri" pitchFamily="34" charset="0"/>
              </a:rPr>
              <a:t> both paper &amp; pencil and computer versions</a:t>
            </a:r>
          </a:p>
          <a:p>
            <a:pPr eaLnBrk="1" hangingPunct="1">
              <a:buSzPct val="1000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Numeracy: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both paper &amp; pencil and computer versions</a:t>
            </a:r>
          </a:p>
          <a:p>
            <a:pPr eaLnBrk="1" hangingPunct="1">
              <a:buSzPct val="1000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Problem solving in technology-rich environments</a:t>
            </a:r>
            <a:r>
              <a:rPr lang="en-US" sz="2400" b="1" dirty="0">
                <a:latin typeface="Calibri" pitchFamily="34" charset="0"/>
              </a:rPr>
              <a:t>: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only on computer</a:t>
            </a:r>
          </a:p>
          <a:p>
            <a:pPr eaLnBrk="1" hangingPunct="1">
              <a:buSzPct val="100000"/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Reading components</a:t>
            </a:r>
            <a:r>
              <a:rPr lang="en-US" sz="2400" b="1" dirty="0">
                <a:latin typeface="Calibri" pitchFamily="34" charset="0"/>
              </a:rPr>
              <a:t>: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only paper &amp; pencil</a:t>
            </a:r>
          </a:p>
          <a:p>
            <a:pPr eaLnBrk="1" hangingPunct="1"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All countries </a:t>
            </a:r>
            <a:r>
              <a:rPr lang="en-US" sz="2400" dirty="0">
                <a:latin typeface="Calibri" pitchFamily="34" charset="0"/>
              </a:rPr>
              <a:t>were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required to administer literacy and numeracy assessments</a:t>
            </a:r>
          </a:p>
          <a:p>
            <a:pPr eaLnBrk="1" hangingPunct="1"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The U.S. assessed all four domains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C1-8E80-453C-9DF1-1D0FB1EFDF1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1484" y="274638"/>
            <a:ext cx="8395316" cy="1143000"/>
          </a:xfrm>
        </p:spPr>
        <p:txBody>
          <a:bodyPr>
            <a:normAutofit/>
          </a:bodyPr>
          <a:lstStyle/>
          <a:p>
            <a:r>
              <a:rPr lang="en-US" dirty="0"/>
              <a:t>PIAAC results are reported in two ways: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Average Scores: reported on a scale of 0-500 for all domains.</a:t>
            </a:r>
          </a:p>
          <a:p>
            <a:pPr lvl="1"/>
            <a:endParaRPr lang="en-US" dirty="0"/>
          </a:p>
          <a:p>
            <a:r>
              <a:rPr lang="en-US" dirty="0"/>
              <a:t>Proficiency Levels: reported as the percentages of adults scoring at six performance levels ( from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below level 1 to  level 5) in literacy and numeracy and at four performance levels in problem solving in technology-rich environments (from below level 1 to level 3).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D8E9-1693-45D6-9FD5-D63BDA356D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5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/>
              <a:t>PIAAC provides a rich source of data that tells 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What skills adults actually have and can use rather than just the number of years of education they have completed or the degrees they have. </a:t>
            </a:r>
          </a:p>
          <a:p>
            <a:r>
              <a:rPr lang="en-US" sz="2800" dirty="0"/>
              <a:t>How adults acquire those skills, and what factors are related to skill acquisition and decline.</a:t>
            </a:r>
          </a:p>
          <a:p>
            <a:r>
              <a:rPr lang="en-US" sz="2800" dirty="0"/>
              <a:t>What the level and distribution of skills is within and  across various subgroups within the population.</a:t>
            </a:r>
          </a:p>
          <a:p>
            <a:r>
              <a:rPr lang="en-US" sz="2800" dirty="0"/>
              <a:t>As a result. PIAAC data enables us to target our efforts  to focus on raising the skills of adults with the greatest needs. 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C1-8E80-453C-9DF1-1D0FB1EFDF1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998207"/>
            <a:ext cx="7772400" cy="1470025"/>
          </a:xfrm>
        </p:spPr>
        <p:txBody>
          <a:bodyPr/>
          <a:lstStyle/>
          <a:p>
            <a:r>
              <a:rPr lang="en-US" dirty="0"/>
              <a:t>Next Module:</a:t>
            </a:r>
            <a:br>
              <a:rPr lang="en-US" dirty="0"/>
            </a:br>
            <a:r>
              <a:rPr lang="en-US" dirty="0"/>
              <a:t>Overview of U.S. Results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560196"/>
            <a:ext cx="73787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Choose from among 3 versions available:</a:t>
            </a:r>
          </a:p>
          <a:p>
            <a:pPr lvl="2" algn="l">
              <a:buFont typeface="Arial"/>
              <a:buChar char="•"/>
            </a:pPr>
            <a:r>
              <a:rPr lang="en-US" dirty="0"/>
              <a:t>Literacy</a:t>
            </a:r>
          </a:p>
          <a:p>
            <a:pPr lvl="2" algn="l">
              <a:buFont typeface="Arial"/>
              <a:buChar char="•"/>
            </a:pPr>
            <a:r>
              <a:rPr lang="en-US" dirty="0"/>
              <a:t>Numeracy</a:t>
            </a:r>
          </a:p>
          <a:p>
            <a:pPr lvl="2" algn="l">
              <a:buFont typeface="Arial"/>
              <a:buChar char="•"/>
            </a:pPr>
            <a:r>
              <a:rPr lang="en-US" dirty="0"/>
              <a:t>Digital Problem Solving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C1-8E80-453C-9DF1-1D0FB1EFDF1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671" y="1207946"/>
            <a:ext cx="8188812" cy="444210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900" dirty="0"/>
              <a:t>PIAAC is an international large-scale assessment administered in 2011-12 in 24 </a:t>
            </a:r>
            <a:r>
              <a:rPr lang="en-US" altLang="ko-KR" sz="1900" dirty="0"/>
              <a:t>countries </a:t>
            </a:r>
            <a:r>
              <a:rPr lang="en-US" sz="1900" dirty="0"/>
              <a:t>including the United States </a:t>
            </a: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900" dirty="0"/>
              <a:t>Organized by the Organization for Economic Cooperation &amp; Development (OECD)</a:t>
            </a: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900" dirty="0"/>
              <a:t>It assessed 16 - to 65-year-olds, non-institutionalized, residing in each country, irrespective of nationality, citizenship, or language status</a:t>
            </a: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900" dirty="0"/>
              <a:t>Administered to a sample of about 5,000 adults on either laptop computer or paper-and-pencil</a:t>
            </a: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900" dirty="0"/>
              <a:t>Results from the first round of PIAAC were released in 2013</a:t>
            </a:r>
          </a:p>
          <a:p>
            <a:pPr marL="342900" lvl="0" indent="-3429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900" dirty="0"/>
              <a:t>In 2013-14, the United States supplemented its original sample with 3,660 more adults, oversampled:</a:t>
            </a:r>
          </a:p>
          <a:p>
            <a:pPr lvl="3">
              <a:spcBef>
                <a:spcPts val="400"/>
              </a:spcBef>
            </a:pPr>
            <a:r>
              <a:rPr lang="en-US" sz="1600" dirty="0">
                <a:cs typeface="Franklin Gothic Book" pitchFamily="34" charset="0"/>
              </a:rPr>
              <a:t>Unemployed (age 16-65)</a:t>
            </a:r>
          </a:p>
          <a:p>
            <a:pPr lvl="3">
              <a:spcBef>
                <a:spcPts val="400"/>
              </a:spcBef>
            </a:pPr>
            <a:r>
              <a:rPr lang="en-US" sz="1600" dirty="0">
                <a:cs typeface="Franklin Gothic Book" pitchFamily="34" charset="0"/>
              </a:rPr>
              <a:t>Young adults (age 16-34)</a:t>
            </a:r>
          </a:p>
          <a:p>
            <a:pPr lvl="3">
              <a:spcBef>
                <a:spcPts val="400"/>
              </a:spcBef>
            </a:pPr>
            <a:r>
              <a:rPr lang="en-US" sz="1600" dirty="0">
                <a:cs typeface="Franklin Gothic Book" pitchFamily="34" charset="0"/>
              </a:rPr>
              <a:t>Older adults  (age 66-74)</a:t>
            </a:r>
          </a:p>
          <a:p>
            <a:endParaRPr lang="en-US" dirty="0"/>
          </a:p>
          <a:p>
            <a:pPr lvl="0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199" y="368194"/>
            <a:ext cx="8495755" cy="75918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PIAAC?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1DAD-0AF4-024B-BCB7-BED4EF14213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71" y="6212006"/>
            <a:ext cx="1356610" cy="50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24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5301" y="256313"/>
            <a:ext cx="81915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Definitions of PIAAC direct assessment subjects:</a:t>
            </a:r>
            <a:br>
              <a:rPr lang="en-US" sz="3600" b="1" dirty="0">
                <a:solidFill>
                  <a:srgbClr val="663300"/>
                </a:solidFill>
              </a:rPr>
            </a:b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495300" y="1305017"/>
            <a:ext cx="8191500" cy="18554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x-none" sz="2200" i="1" dirty="0">
                <a:solidFill>
                  <a:schemeClr val="tx2"/>
                </a:solidFill>
              </a:rPr>
              <a:t>Literacy is </a:t>
            </a:r>
            <a:r>
              <a:rPr lang="x-none" sz="2200" i="1" u="sng" dirty="0">
                <a:solidFill>
                  <a:schemeClr val="tx2"/>
                </a:solidFill>
              </a:rPr>
              <a:t>understanding</a:t>
            </a:r>
            <a:r>
              <a:rPr lang="x-none" sz="2200" i="1" dirty="0">
                <a:solidFill>
                  <a:schemeClr val="tx2"/>
                </a:solidFill>
              </a:rPr>
              <a:t>, </a:t>
            </a:r>
            <a:r>
              <a:rPr lang="x-none" sz="2200" i="1" u="sng" dirty="0">
                <a:solidFill>
                  <a:schemeClr val="tx2"/>
                </a:solidFill>
              </a:rPr>
              <a:t>evaluating</a:t>
            </a:r>
            <a:r>
              <a:rPr lang="x-none" sz="2200" i="1" dirty="0">
                <a:solidFill>
                  <a:schemeClr val="tx2"/>
                </a:solidFill>
              </a:rPr>
              <a:t>, </a:t>
            </a:r>
            <a:r>
              <a:rPr lang="x-none" sz="2200" i="1" u="sng" dirty="0">
                <a:solidFill>
                  <a:schemeClr val="tx2"/>
                </a:solidFill>
              </a:rPr>
              <a:t>using and engaging</a:t>
            </a:r>
            <a:r>
              <a:rPr lang="x-none" sz="2200" i="1" dirty="0">
                <a:solidFill>
                  <a:schemeClr val="tx2"/>
                </a:solidFill>
              </a:rPr>
              <a:t> with written texts </a:t>
            </a:r>
            <a:endParaRPr lang="en-US" sz="2200" i="1" dirty="0">
              <a:solidFill>
                <a:schemeClr val="tx2"/>
              </a:solidFill>
            </a:endParaRPr>
          </a:p>
          <a:p>
            <a:pPr lvl="1"/>
            <a:r>
              <a:rPr lang="x-none" sz="2200" i="1" dirty="0">
                <a:solidFill>
                  <a:schemeClr val="tx2"/>
                </a:solidFill>
              </a:rPr>
              <a:t>to participate in society, </a:t>
            </a:r>
            <a:endParaRPr lang="en-US" sz="2200" i="1" dirty="0">
              <a:solidFill>
                <a:schemeClr val="tx2"/>
              </a:solidFill>
            </a:endParaRPr>
          </a:p>
          <a:p>
            <a:pPr lvl="1"/>
            <a:r>
              <a:rPr lang="x-none" sz="2200" i="1" dirty="0">
                <a:solidFill>
                  <a:schemeClr val="tx2"/>
                </a:solidFill>
              </a:rPr>
              <a:t>to achieve one’s goals, and </a:t>
            </a:r>
            <a:endParaRPr lang="en-US" sz="2200" i="1" dirty="0">
              <a:solidFill>
                <a:schemeClr val="tx2"/>
              </a:solidFill>
            </a:endParaRPr>
          </a:p>
          <a:p>
            <a:pPr lvl="1"/>
            <a:r>
              <a:rPr lang="x-none" sz="2200" i="1" dirty="0">
                <a:solidFill>
                  <a:schemeClr val="tx2"/>
                </a:solidFill>
              </a:rPr>
              <a:t>to develop one’s knowledge and potential.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3160450"/>
            <a:ext cx="8229600" cy="14210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200" i="1" dirty="0">
                <a:solidFill>
                  <a:schemeClr val="tx2"/>
                </a:solidFill>
              </a:rPr>
              <a:t>Numeracy is the ability to </a:t>
            </a:r>
            <a:r>
              <a:rPr lang="en-US" sz="2200" i="1" u="sng" dirty="0">
                <a:solidFill>
                  <a:schemeClr val="tx2"/>
                </a:solidFill>
              </a:rPr>
              <a:t>access</a:t>
            </a:r>
            <a:r>
              <a:rPr lang="en-US" sz="2200" i="1" dirty="0">
                <a:solidFill>
                  <a:schemeClr val="tx2"/>
                </a:solidFill>
              </a:rPr>
              <a:t>, </a:t>
            </a:r>
            <a:r>
              <a:rPr lang="en-US" sz="2200" i="1" u="sng" dirty="0">
                <a:solidFill>
                  <a:schemeClr val="tx2"/>
                </a:solidFill>
              </a:rPr>
              <a:t>use</a:t>
            </a:r>
            <a:r>
              <a:rPr lang="en-US" sz="2200" i="1" dirty="0">
                <a:solidFill>
                  <a:schemeClr val="tx2"/>
                </a:solidFill>
              </a:rPr>
              <a:t>, </a:t>
            </a:r>
            <a:r>
              <a:rPr lang="en-US" sz="2200" i="1" u="sng" dirty="0">
                <a:solidFill>
                  <a:schemeClr val="tx2"/>
                </a:solidFill>
              </a:rPr>
              <a:t>interpret</a:t>
            </a:r>
            <a:r>
              <a:rPr lang="en-US" sz="2200" i="1" dirty="0">
                <a:solidFill>
                  <a:schemeClr val="tx2"/>
                </a:solidFill>
              </a:rPr>
              <a:t>, and </a:t>
            </a:r>
            <a:r>
              <a:rPr lang="en-US" sz="2200" i="1" u="sng" dirty="0">
                <a:solidFill>
                  <a:schemeClr val="tx2"/>
                </a:solidFill>
              </a:rPr>
              <a:t>communicate</a:t>
            </a:r>
            <a:r>
              <a:rPr lang="en-US" sz="2200" i="1" dirty="0">
                <a:solidFill>
                  <a:schemeClr val="tx2"/>
                </a:solidFill>
              </a:rPr>
              <a:t> mathematical information and ideas, in order to engage in and manage the mathematical demands of a range of situations in adult life.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5300" y="4581511"/>
            <a:ext cx="8191500" cy="13248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200" i="1" dirty="0">
                <a:solidFill>
                  <a:schemeClr val="tx2"/>
                </a:solidFill>
              </a:rPr>
              <a:t>Problem solving in technology-rich environments involves using digital technology, communication tools and networks to </a:t>
            </a:r>
            <a:r>
              <a:rPr lang="en-US" sz="2200" i="1" u="sng" dirty="0">
                <a:solidFill>
                  <a:schemeClr val="tx2"/>
                </a:solidFill>
              </a:rPr>
              <a:t>acquire</a:t>
            </a:r>
            <a:r>
              <a:rPr lang="en-US" sz="2200" i="1" dirty="0">
                <a:solidFill>
                  <a:schemeClr val="tx2"/>
                </a:solidFill>
              </a:rPr>
              <a:t> and </a:t>
            </a:r>
            <a:r>
              <a:rPr lang="en-US" sz="2200" i="1" u="sng" dirty="0">
                <a:solidFill>
                  <a:schemeClr val="tx2"/>
                </a:solidFill>
              </a:rPr>
              <a:t>evaluate</a:t>
            </a:r>
            <a:r>
              <a:rPr lang="en-US" sz="2200" i="1" dirty="0">
                <a:solidFill>
                  <a:schemeClr val="tx2"/>
                </a:solidFill>
              </a:rPr>
              <a:t> information, </a:t>
            </a:r>
            <a:r>
              <a:rPr lang="en-US" sz="2200" i="1" u="sng" dirty="0">
                <a:solidFill>
                  <a:schemeClr val="tx2"/>
                </a:solidFill>
              </a:rPr>
              <a:t>communicate</a:t>
            </a:r>
            <a:r>
              <a:rPr lang="en-US" sz="2200" i="1" dirty="0">
                <a:solidFill>
                  <a:schemeClr val="tx2"/>
                </a:solidFill>
              </a:rPr>
              <a:t> with others and </a:t>
            </a:r>
            <a:r>
              <a:rPr lang="en-US" sz="2200" i="1" u="sng" dirty="0">
                <a:solidFill>
                  <a:schemeClr val="tx2"/>
                </a:solidFill>
              </a:rPr>
              <a:t>perform practical </a:t>
            </a:r>
            <a:r>
              <a:rPr lang="en-US" sz="2200" i="1" dirty="0">
                <a:solidFill>
                  <a:schemeClr val="tx2"/>
                </a:solidFill>
              </a:rPr>
              <a:t>tasks.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C1-8E80-453C-9DF1-1D0FB1EFDF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7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965"/>
            <a:ext cx="8229600" cy="1569660"/>
          </a:xfrm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dirty="0"/>
              <a:t>The PIAAC Assessment was delivered to a nationally representative sample of households in every country.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958"/>
            <a:ext cx="8229600" cy="435923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 the U.S., the household sample was selected through a 4-stage stratified area sample:</a:t>
            </a:r>
          </a:p>
          <a:p>
            <a:pPr lvl="1"/>
            <a:r>
              <a:rPr lang="en-US" sz="2400" dirty="0"/>
              <a:t>Counties (PSUs)</a:t>
            </a:r>
          </a:p>
          <a:p>
            <a:pPr lvl="1"/>
            <a:r>
              <a:rPr lang="en-US" sz="2400" dirty="0"/>
              <a:t>Blocks</a:t>
            </a:r>
          </a:p>
          <a:p>
            <a:pPr lvl="1"/>
            <a:r>
              <a:rPr lang="en-US" sz="2400" dirty="0"/>
              <a:t>Housing units with households</a:t>
            </a:r>
          </a:p>
          <a:p>
            <a:pPr lvl="1"/>
            <a:r>
              <a:rPr lang="en-US" sz="2400" dirty="0"/>
              <a:t>Eligible persons within households</a:t>
            </a:r>
          </a:p>
          <a:p>
            <a:r>
              <a:rPr lang="en-US" sz="2400" dirty="0"/>
              <a:t>Resulted in 5,010 respondents</a:t>
            </a:r>
          </a:p>
          <a:p>
            <a:r>
              <a:rPr lang="en-US" sz="2400" dirty="0"/>
              <a:t>A U.S. supplement added 3,600 more adults that represent key populations (young adults 16-34 yrs, older adults 66-74 yrs, unemployed adults, 16-65 yrs)</a:t>
            </a:r>
          </a:p>
          <a:p>
            <a:r>
              <a:rPr lang="en-US" sz="2400" dirty="0"/>
              <a:t>A representative prison sample included 1,200 inmates, 16-74 yrs, in state, federal and private prisons (report due 2016).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C1-8E80-453C-9DF1-1D0FB1EFDF1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Participating</a:t>
            </a:r>
            <a:r>
              <a:rPr lang="en-US" dirty="0"/>
              <a:t> Countries</a:t>
            </a:r>
          </a:p>
        </p:txBody>
      </p:sp>
      <p:graphicFrame>
        <p:nvGraphicFramePr>
          <p:cNvPr id="6" name="Table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336756"/>
              </p:ext>
            </p:extLst>
          </p:nvPr>
        </p:nvGraphicFramePr>
        <p:xfrm>
          <a:off x="457200" y="1600200"/>
          <a:ext cx="8229600" cy="375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16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 marL="101809" marR="101809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2015</a:t>
                      </a:r>
                    </a:p>
                  </a:txBody>
                  <a:tcPr marL="101809" marR="1018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3636">
                <a:tc>
                  <a:txBody>
                    <a:bodyPr/>
                    <a:lstStyle/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Australia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Austria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Belgium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Canada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Cyprus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Czech Republic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Denmark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Estonia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Finland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Germany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Ireland</a:t>
                      </a:r>
                    </a:p>
                  </a:txBody>
                  <a:tcPr marL="101809" marR="101809"/>
                </a:tc>
                <a:tc>
                  <a:txBody>
                    <a:bodyPr/>
                    <a:lstStyle/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Italy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Japan 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Korea, Rep of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Netherlands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Norway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Poland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Slovak Republic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Spain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Sweden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United Kingdom 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United States </a:t>
                      </a:r>
                    </a:p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09" marR="101809"/>
                </a:tc>
                <a:tc>
                  <a:txBody>
                    <a:bodyPr/>
                    <a:lstStyle/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solidFill>
                            <a:srgbClr val="73737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Chile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solidFill>
                            <a:srgbClr val="73737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Greece 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solidFill>
                            <a:srgbClr val="73737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Indonesia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solidFill>
                            <a:srgbClr val="73737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Israel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solidFill>
                            <a:srgbClr val="73737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Lithuania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solidFill>
                            <a:srgbClr val="73737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Zealand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solidFill>
                            <a:srgbClr val="73737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Singapore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solidFill>
                            <a:srgbClr val="73737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Slovenia</a:t>
                      </a:r>
                    </a:p>
                    <a:p>
                      <a:pPr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altLang="zh-CN" sz="1800" dirty="0">
                          <a:solidFill>
                            <a:srgbClr val="73737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Turkey</a:t>
                      </a:r>
                    </a:p>
                    <a:p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1809" marR="1018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C1-8E80-453C-9DF1-1D0FB1EFDF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3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46" y="165641"/>
            <a:ext cx="8319211" cy="1858861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PIAAC collects data </a:t>
            </a:r>
            <a:r>
              <a:rPr lang="en-US" sz="3200"/>
              <a:t>through its </a:t>
            </a:r>
            <a:r>
              <a:rPr lang="en-US" sz="3200" dirty="0"/>
              <a:t>background questionnaire and module on skill use as well as through direct assessment of skills. </a:t>
            </a:r>
            <a:endParaRPr lang="en-GB" sz="3200" dirty="0"/>
          </a:p>
        </p:txBody>
      </p:sp>
      <p:grpSp>
        <p:nvGrpSpPr>
          <p:cNvPr id="3" name="Group 9"/>
          <p:cNvGrpSpPr/>
          <p:nvPr/>
        </p:nvGrpSpPr>
        <p:grpSpPr>
          <a:xfrm>
            <a:off x="6477000" y="2756329"/>
            <a:ext cx="1980000" cy="1980000"/>
            <a:chOff x="5761715" y="218642"/>
            <a:chExt cx="1960977" cy="1924693"/>
          </a:xfrm>
        </p:grpSpPr>
        <p:sp>
          <p:nvSpPr>
            <p:cNvPr id="11" name="Oval 10"/>
            <p:cNvSpPr/>
            <p:nvPr/>
          </p:nvSpPr>
          <p:spPr>
            <a:xfrm>
              <a:off x="5761715" y="218642"/>
              <a:ext cx="1960977" cy="192469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6074854" y="500506"/>
              <a:ext cx="1386619" cy="1360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1600" b="1" i="0" u="none" strike="noStrike" kern="1200" cap="none" spc="0" normalizeH="0" baseline="0" noProof="0" dirty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</a:rPr>
                <a:t>Direct assessment </a:t>
              </a:r>
              <a:br>
                <a:rPr kumimoji="0" lang="en-US" sz="1600" b="1" i="0" u="none" strike="noStrike" kern="1200" cap="none" spc="0" normalizeH="0" baseline="0" noProof="0" dirty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</a:rPr>
              </a:br>
              <a:r>
                <a:rPr kumimoji="0" lang="en-US" sz="1600" b="1" i="0" u="none" strike="noStrike" kern="1200" cap="none" spc="0" normalizeH="0" baseline="0" noProof="0" dirty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</a:rPr>
                <a:t>of key information-processing </a:t>
              </a:r>
              <a:br>
                <a:rPr kumimoji="0" lang="en-US" sz="1600" b="1" i="0" u="none" strike="noStrike" kern="1200" cap="none" spc="0" normalizeH="0" baseline="0" noProof="0" dirty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</a:rPr>
              </a:br>
              <a:r>
                <a:rPr kumimoji="0" lang="en-US" sz="1600" b="1" i="0" u="none" strike="noStrike" kern="1200" cap="none" spc="0" normalizeH="0" baseline="0" noProof="0" dirty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</a:rPr>
                <a:t>skills </a:t>
              </a:r>
              <a:endParaRPr lang="en-GB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3563888" y="2689473"/>
            <a:ext cx="1980000" cy="1980000"/>
            <a:chOff x="2527445" y="153653"/>
            <a:chExt cx="1854007" cy="1924693"/>
          </a:xfrm>
        </p:grpSpPr>
        <p:sp>
          <p:nvSpPr>
            <p:cNvPr id="14" name="Oval 13"/>
            <p:cNvSpPr/>
            <p:nvPr/>
          </p:nvSpPr>
          <p:spPr>
            <a:xfrm>
              <a:off x="2527445" y="153653"/>
              <a:ext cx="1854007" cy="192469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2798958" y="435518"/>
              <a:ext cx="1310981" cy="1360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Module on </a:t>
              </a:r>
              <a:br>
                <a:rPr lang="en-GB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</a:br>
              <a:r>
                <a:rPr lang="en-GB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skill use</a:t>
              </a: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662101" y="2665312"/>
            <a:ext cx="1980001" cy="1980000"/>
            <a:chOff x="4945236" y="36294"/>
            <a:chExt cx="2233726" cy="2159410"/>
          </a:xfrm>
        </p:grpSpPr>
        <p:sp>
          <p:nvSpPr>
            <p:cNvPr id="17" name="Oval 16"/>
            <p:cNvSpPr/>
            <p:nvPr/>
          </p:nvSpPr>
          <p:spPr>
            <a:xfrm>
              <a:off x="4945236" y="36294"/>
              <a:ext cx="2233726" cy="215941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5272358" y="352532"/>
              <a:ext cx="1579482" cy="152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Background questionnaire</a:t>
              </a:r>
            </a:p>
          </p:txBody>
        </p:sp>
      </p:grpSp>
      <p:sp>
        <p:nvSpPr>
          <p:cNvPr id="19" name="Cross 18"/>
          <p:cNvSpPr/>
          <p:nvPr/>
        </p:nvSpPr>
        <p:spPr>
          <a:xfrm>
            <a:off x="2886971" y="3530305"/>
            <a:ext cx="432048" cy="432048"/>
          </a:xfrm>
          <a:prstGeom prst="plus">
            <a:avLst>
              <a:gd name="adj" fmla="val 30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ross 19"/>
          <p:cNvSpPr/>
          <p:nvPr/>
        </p:nvSpPr>
        <p:spPr>
          <a:xfrm>
            <a:off x="5788757" y="3530305"/>
            <a:ext cx="432048" cy="432048"/>
          </a:xfrm>
          <a:prstGeom prst="plus">
            <a:avLst>
              <a:gd name="adj" fmla="val 30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C1-8E80-453C-9DF1-1D0FB1EFDF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3925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PIAAC Background Questionnaire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417"/>
            <a:ext cx="8229600" cy="4525963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Focused on identifying:</a:t>
            </a:r>
          </a:p>
          <a:p>
            <a:pPr marL="825246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Skills that are critical to functioning successfully in today’s society,</a:t>
            </a:r>
          </a:p>
          <a:p>
            <a:pPr marL="825246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How participants acquire those skills, and</a:t>
            </a:r>
          </a:p>
          <a:p>
            <a:pPr marL="825246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How those skills are distributed.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Areas of BQ include: </a:t>
            </a:r>
          </a:p>
          <a:p>
            <a:pPr marL="825246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Education and training, present and past,</a:t>
            </a:r>
          </a:p>
          <a:p>
            <a:pPr marL="825246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Work experience, </a:t>
            </a:r>
          </a:p>
          <a:p>
            <a:pPr marL="825246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Literacy, numeracy and ICT skill use at work and at home, </a:t>
            </a:r>
          </a:p>
          <a:p>
            <a:pPr marL="825246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/>
              <a:t>Other 21</a:t>
            </a:r>
            <a:r>
              <a:rPr lang="en-US" sz="2000" baseline="30000" dirty="0"/>
              <a:t>st</a:t>
            </a:r>
            <a:r>
              <a:rPr lang="en-US" sz="2000" dirty="0"/>
              <a:t> century skills used at work,</a:t>
            </a:r>
            <a:endParaRPr lang="en-US" sz="2000" dirty="0">
              <a:solidFill>
                <a:schemeClr val="tx1"/>
              </a:solidFill>
            </a:endParaRPr>
          </a:p>
          <a:p>
            <a:pPr marL="825246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Personal traits, and background information.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C1-8E80-453C-9DF1-1D0FB1EFDF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3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8944" y="3828184"/>
            <a:ext cx="1282890" cy="1190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5 min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37842" y="2404587"/>
            <a:ext cx="3013998" cy="3013975"/>
            <a:chOff x="5049085" y="247862"/>
            <a:chExt cx="2233726" cy="2159410"/>
          </a:xfrm>
        </p:grpSpPr>
        <p:sp>
          <p:nvSpPr>
            <p:cNvPr id="17" name="Oval 16"/>
            <p:cNvSpPr/>
            <p:nvPr/>
          </p:nvSpPr>
          <p:spPr>
            <a:xfrm>
              <a:off x="5049085" y="247862"/>
              <a:ext cx="2233726" cy="215941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5113908" y="992214"/>
              <a:ext cx="2150872" cy="551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Background questionnaire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228600"/>
            <a:ext cx="8289070" cy="143195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Calibri" panose="020F0502020204030204" pitchFamily="34" charset="0"/>
              </a:rPr>
              <a:t>Every country could add up to 5 minutes of  unique questions and make country-specific adaptations. U.S. changes include:  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5522" y="1957193"/>
            <a:ext cx="42768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Additions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Basic skills 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Political Efficacy -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Health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Race/Ethnicity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Adaptations: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Formal Education, Informal 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Occupation, Economic Sector, Earnings</a:t>
            </a:r>
          </a:p>
        </p:txBody>
      </p:sp>
      <p:sp>
        <p:nvSpPr>
          <p:cNvPr id="11" name="Cross 10"/>
          <p:cNvSpPr/>
          <p:nvPr/>
        </p:nvSpPr>
        <p:spPr>
          <a:xfrm>
            <a:off x="4111220" y="3681234"/>
            <a:ext cx="216024" cy="230340"/>
          </a:xfrm>
          <a:prstGeom prst="plus">
            <a:avLst>
              <a:gd name="adj" fmla="val 30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23312E-7 C 0.01389 0.00116 0.02916 -0.00393 0.04201 0.00463 C 0.04843 0.00948 0.05347 0.01827 0.05989 0.02359 C 0.07118 0.0333 0.05468 0.01503 0.06944 0.03053 C 0.07517 0.03631 0.07847 0.04417 0.08437 0.04903 C 0.08854 0.05689 0.09236 0.06499 0.09687 0.07239 C 0.09774 0.07632 0.09809 0.08048 0.0993 0.08395 C 0.10017 0.0858 0.10139 0.08673 0.10208 0.08881 C 0.10451 0.0976 0.10503 0.10777 0.10746 0.11679 C 0.10798 0.12211 0.1092 0.13344 0.1092 0.1339 " pathEditMode="relative" rAng="0" ptsTypes="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6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Module on Skill Use collects data on use of the following skills:</a:t>
            </a:r>
          </a:p>
        </p:txBody>
      </p:sp>
      <p:pic>
        <p:nvPicPr>
          <p:cNvPr id="9" name="Picture 12" descr="G:\Pictures\man touching screen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099" y="2135332"/>
            <a:ext cx="2391109" cy="24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89C1-8E80-453C-9DF1-1D0FB1EFDF1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7726" y="1175622"/>
            <a:ext cx="4795872" cy="94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 eaLnBrk="1" hangingPunct="1">
              <a:spcBef>
                <a:spcPts val="1200"/>
              </a:spcBef>
            </a:pPr>
            <a:r>
              <a:rPr lang="en-US" altLang="en-US" sz="1800" b="1" u="sng" dirty="0">
                <a:latin typeface="+mn-lt"/>
              </a:rPr>
              <a:t>Cognitive skills </a:t>
            </a:r>
          </a:p>
          <a:p>
            <a:pPr marL="0" lvl="1" eaLnBrk="1" hangingPunct="1"/>
            <a:r>
              <a:rPr lang="en-US" altLang="en-US" sz="1800" dirty="0">
                <a:latin typeface="+mn-lt"/>
              </a:rPr>
              <a:t>reading, writing, mathematics, and use of information and communication technologies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4926798" y="4178596"/>
            <a:ext cx="2494285" cy="16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33363" indent="-233363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1pPr>
            <a:lvl2pPr marL="463550" indent="-233363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2pPr>
            <a:lvl3pPr marL="687388" indent="-228600" algn="l" defTabSz="914400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Franklin Gothic Book" pitchFamily="34" charset="0"/>
              <a:buChar char="–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75000"/>
              <a:buFont typeface="Courier New" pitchFamily="49" charset="0"/>
              <a:buChar char="o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»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Arial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b="1" u="sng" dirty="0">
                <a:solidFill>
                  <a:schemeClr val="tx1"/>
                </a:solidFill>
              </a:rPr>
              <a:t>Learning skills </a:t>
            </a:r>
          </a:p>
          <a:p>
            <a:pPr marL="0" lvl="1" indent="0"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coaching, formal/informal learning and updating professional skills </a:t>
            </a:r>
          </a:p>
        </p:txBody>
      </p:sp>
      <p:pic>
        <p:nvPicPr>
          <p:cNvPr id="11" name="Picture 5" descr="G:\Pictures\woman looking at blueprin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83" y="3856333"/>
            <a:ext cx="17113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G:\Pictures\office workers around laptop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22421"/>
            <a:ext cx="24384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083442" y="2291351"/>
            <a:ext cx="3653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1200"/>
              </a:spcBef>
            </a:pPr>
            <a:r>
              <a:rPr lang="en-US" altLang="en-US" sz="1800" b="1" u="sng" dirty="0"/>
              <a:t>Interaction and social skills </a:t>
            </a:r>
          </a:p>
          <a:p>
            <a:pPr marL="0" lvl="1" eaLnBrk="1" hangingPunct="1"/>
            <a:r>
              <a:rPr lang="en-US" altLang="en-US" sz="1800" dirty="0"/>
              <a:t>collaboration and co-operation, work and time planning, communication and negotiation, and customer contact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952638" y="4853715"/>
            <a:ext cx="1783570" cy="100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 eaLnBrk="1" hangingPunct="1">
              <a:spcBef>
                <a:spcPts val="1200"/>
              </a:spcBef>
            </a:pPr>
            <a:r>
              <a:rPr lang="en-US" altLang="en-US" sz="1800" b="1" u="sng" dirty="0">
                <a:latin typeface="+mn-lt"/>
              </a:rPr>
              <a:t>Physical skills</a:t>
            </a:r>
          </a:p>
          <a:p>
            <a:pPr marL="0" lvl="1" eaLnBrk="1" hangingPunct="1"/>
            <a:r>
              <a:rPr lang="en-US" altLang="en-US" sz="1800" dirty="0">
                <a:latin typeface="+mn-lt"/>
              </a:rPr>
              <a:t>use of gross and </a:t>
            </a:r>
          </a:p>
          <a:p>
            <a:pPr marL="0" lvl="1" eaLnBrk="1" hangingPunct="1"/>
            <a:r>
              <a:rPr lang="en-US" altLang="en-US" sz="1800" dirty="0">
                <a:latin typeface="+mn-lt"/>
              </a:rPr>
              <a:t>fine motor skills </a:t>
            </a:r>
          </a:p>
        </p:txBody>
      </p:sp>
      <p:pic>
        <p:nvPicPr>
          <p:cNvPr id="17" name="Picture 11" descr="G:\Pictures\construction worker with drill_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80" y="417859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5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allAtOnce"/>
      <p:bldP spid="15" grpId="0"/>
      <p:bldP spid="16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971</Words>
  <Application>Microsoft Office PowerPoint</Application>
  <PresentationFormat>On-screen Show (4:3)</PresentationFormat>
  <Paragraphs>146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Wingdings 2</vt:lpstr>
      <vt:lpstr>Office Theme</vt:lpstr>
      <vt:lpstr>What is PIAAC?</vt:lpstr>
      <vt:lpstr>What is PIAAC?</vt:lpstr>
      <vt:lpstr>Definitions of PIAAC direct assessment subjects: </vt:lpstr>
      <vt:lpstr>The PIAAC Assessment was delivered to a nationally representative sample of households in every country.</vt:lpstr>
      <vt:lpstr>Participating Countries</vt:lpstr>
      <vt:lpstr>PIAAC collects data through its background questionnaire and module on skill use as well as through direct assessment of skills. </vt:lpstr>
      <vt:lpstr>PIAAC Background Questionnaire</vt:lpstr>
      <vt:lpstr>Every country could add up to 5 minutes of  unique questions and make country-specific adaptations. U.S. changes include:  </vt:lpstr>
      <vt:lpstr>The Module on Skill Use collects data on use of the following skills:</vt:lpstr>
      <vt:lpstr>The Direct Assessment focuses on four domains:</vt:lpstr>
      <vt:lpstr>PIAAC results are reported in two ways:</vt:lpstr>
      <vt:lpstr>PIAAC provides a rich source of data that tells us:</vt:lpstr>
      <vt:lpstr>Next Module: Overview of U.S.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PIAAC?</dc:title>
  <dc:creator>Sondra  Stein</dc:creator>
  <cp:lastModifiedBy>Lesniak, Alexandra</cp:lastModifiedBy>
  <cp:revision>42</cp:revision>
  <dcterms:created xsi:type="dcterms:W3CDTF">2014-11-18T19:15:48Z</dcterms:created>
  <dcterms:modified xsi:type="dcterms:W3CDTF">2021-03-29T15:35:52Z</dcterms:modified>
</cp:coreProperties>
</file>