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1" r:id="rId1"/>
  </p:sldMasterIdLst>
  <p:notesMasterIdLst>
    <p:notesMasterId r:id="rId37"/>
  </p:notesMasterIdLst>
  <p:handoutMasterIdLst>
    <p:handoutMasterId r:id="rId38"/>
  </p:handoutMasterIdLst>
  <p:sldIdLst>
    <p:sldId id="452" r:id="rId2"/>
    <p:sldId id="618" r:id="rId3"/>
    <p:sldId id="611" r:id="rId4"/>
    <p:sldId id="600" r:id="rId5"/>
    <p:sldId id="612" r:id="rId6"/>
    <p:sldId id="603" r:id="rId7"/>
    <p:sldId id="608" r:id="rId8"/>
    <p:sldId id="617" r:id="rId9"/>
    <p:sldId id="504" r:id="rId10"/>
    <p:sldId id="579" r:id="rId11"/>
    <p:sldId id="619" r:id="rId12"/>
    <p:sldId id="576" r:id="rId13"/>
    <p:sldId id="616" r:id="rId14"/>
    <p:sldId id="575" r:id="rId15"/>
    <p:sldId id="572" r:id="rId16"/>
    <p:sldId id="573" r:id="rId17"/>
    <p:sldId id="256" r:id="rId18"/>
    <p:sldId id="596" r:id="rId19"/>
    <p:sldId id="605" r:id="rId20"/>
    <p:sldId id="606" r:id="rId21"/>
    <p:sldId id="503" r:id="rId22"/>
    <p:sldId id="581" r:id="rId23"/>
    <p:sldId id="588" r:id="rId24"/>
    <p:sldId id="589" r:id="rId25"/>
    <p:sldId id="520" r:id="rId26"/>
    <p:sldId id="594" r:id="rId27"/>
    <p:sldId id="607" r:id="rId28"/>
    <p:sldId id="601" r:id="rId29"/>
    <p:sldId id="602" r:id="rId30"/>
    <p:sldId id="598" r:id="rId31"/>
    <p:sldId id="615" r:id="rId32"/>
    <p:sldId id="582" r:id="rId33"/>
    <p:sldId id="583" r:id="rId34"/>
    <p:sldId id="584" r:id="rId35"/>
    <p:sldId id="47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dra  Stein" initials="SS" lastIdx="21" clrIdx="0"/>
  <p:cmAuthor id="1" name="Information Technology Group" initials="ITG" lastIdx="2" clrIdx="1"/>
  <p:cmAuthor id="2" name="Landeros, Katherine" initials="KL" lastIdx="30" clrIdx="2"/>
  <p:cmAuthor id="3" name="Sondra Stein" initials="SGS" lastIdx="1" clrIdx="3"/>
  <p:cmAuthor id="4" name="Park, Briton" initials="PB" lastIdx="0" clrIdx="4"/>
  <p:cmAuthor id="5" name="Emily Pawlowski" initials="EP" lastIdx="36" clrIdx="5"/>
  <p:cmAuthor id="6" name="Katie Landeros" initials="KL" lastIdx="6" clrIdx="6"/>
  <p:cmAuthor id="7" name="jsoroui" initials="js" lastIdx="2" clrIdx="7"/>
  <p:cmAuthor id="8" name="Park, Bitnara Jasmine" initials="PBJ" lastIdx="67" clrIdx="8">
    <p:extLst>
      <p:ext uri="{19B8F6BF-5375-455C-9EA6-DF929625EA0E}">
        <p15:presenceInfo xmlns:p15="http://schemas.microsoft.com/office/powerpoint/2012/main" userId="S-1-5-21-1472932569-214068005-926709054-58749" providerId="AD"/>
      </p:ext>
    </p:extLst>
  </p:cmAuthor>
  <p:cmAuthor id="9" name="Herz, Katie (Landeros)" initials="HK(" lastIdx="149" clrIdx="9">
    <p:extLst>
      <p:ext uri="{19B8F6BF-5375-455C-9EA6-DF929625EA0E}">
        <p15:presenceInfo xmlns:p15="http://schemas.microsoft.com/office/powerpoint/2012/main" userId="S-1-5-21-1472932569-214068005-926709054-55821" providerId="AD"/>
      </p:ext>
    </p:extLst>
  </p:cmAuthor>
  <p:cmAuthor id="10" name="Pawlowski, Emily" initials="PE" lastIdx="55" clrIdx="10">
    <p:extLst>
      <p:ext uri="{19B8F6BF-5375-455C-9EA6-DF929625EA0E}">
        <p15:presenceInfo xmlns:p15="http://schemas.microsoft.com/office/powerpoint/2012/main" userId="S-1-5-21-1472932569-214068005-926709054-55611" providerId="AD"/>
      </p:ext>
    </p:extLst>
  </p:cmAuthor>
  <p:cmAuthor id="11" name="Hendel, Keren" initials="HK" lastIdx="51" clrIdx="11">
    <p:extLst>
      <p:ext uri="{19B8F6BF-5375-455C-9EA6-DF929625EA0E}">
        <p15:presenceInfo xmlns:p15="http://schemas.microsoft.com/office/powerpoint/2012/main" userId="S-1-5-21-1472932569-214068005-926709054-77428" providerId="AD"/>
      </p:ext>
    </p:extLst>
  </p:cmAuthor>
  <p:cmAuthor id="12" name="Bailey, Mickell" initials="BM" lastIdx="5" clrIdx="12">
    <p:extLst>
      <p:ext uri="{19B8F6BF-5375-455C-9EA6-DF929625EA0E}">
        <p15:presenceInfo xmlns:p15="http://schemas.microsoft.com/office/powerpoint/2012/main" userId="S-1-5-21-1472932569-214068005-926709054-81733" providerId="AD"/>
      </p:ext>
    </p:extLst>
  </p:cmAuthor>
  <p:cmAuthor id="13" name="Correa, Samuel" initials="CS" lastIdx="75" clrIdx="13">
    <p:extLst>
      <p:ext uri="{19B8F6BF-5375-455C-9EA6-DF929625EA0E}">
        <p15:presenceInfo xmlns:p15="http://schemas.microsoft.com/office/powerpoint/2012/main" userId="S-1-5-21-1472932569-214068005-926709054-82310" providerId="AD"/>
      </p:ext>
    </p:extLst>
  </p:cmAuthor>
  <p:cmAuthor id="14" name="Soroui, Jaleh" initials="SJ" lastIdx="10" clrIdx="14">
    <p:extLst>
      <p:ext uri="{19B8F6BF-5375-455C-9EA6-DF929625EA0E}">
        <p15:presenceInfo xmlns:p15="http://schemas.microsoft.com/office/powerpoint/2012/main" userId="S-1-5-21-1472932569-214068005-926709054-14343" providerId="AD"/>
      </p:ext>
    </p:extLst>
  </p:cmAuthor>
  <p:cmAuthor id="15" name="Mamedova, Saida" initials="MS" lastIdx="10" clrIdx="15">
    <p:extLst>
      <p:ext uri="{19B8F6BF-5375-455C-9EA6-DF929625EA0E}">
        <p15:presenceInfo xmlns:p15="http://schemas.microsoft.com/office/powerpoint/2012/main" userId="S-1-5-21-1472932569-214068005-926709054-38312" providerId="AD"/>
      </p:ext>
    </p:extLst>
  </p:cmAuthor>
  <p:cmAuthor id="16" name="Correa, Samuel" initials="CS [2]" lastIdx="25" clrIdx="16">
    <p:extLst>
      <p:ext uri="{19B8F6BF-5375-455C-9EA6-DF929625EA0E}">
        <p15:presenceInfo xmlns:p15="http://schemas.microsoft.com/office/powerpoint/2012/main" userId="S::scorrea@air.org::03bedcba-24e9-4e03-9d22-be1bf17c67c6" providerId="AD"/>
      </p:ext>
    </p:extLst>
  </p:cmAuthor>
  <p:cmAuthor id="17" name="Pawlowski, Emily" initials="PE [2]" lastIdx="28" clrIdx="17">
    <p:extLst>
      <p:ext uri="{19B8F6BF-5375-455C-9EA6-DF929625EA0E}">
        <p15:presenceInfo xmlns:p15="http://schemas.microsoft.com/office/powerpoint/2012/main" userId="S::epawlowski@air.org::0922ef0e-5122-4265-bbff-d8fb5ac021f6" providerId="AD"/>
      </p:ext>
    </p:extLst>
  </p:cmAuthor>
  <p:cmAuthor id="18" name="Herz, Katie (Landeros)" initials="HK( [2]" lastIdx="47" clrIdx="18">
    <p:extLst>
      <p:ext uri="{19B8F6BF-5375-455C-9EA6-DF929625EA0E}">
        <p15:presenceInfo xmlns:p15="http://schemas.microsoft.com/office/powerpoint/2012/main" userId="S::kherz@air.org::42e8b548-1470-4130-acf7-ed87bb5a6434" providerId="AD"/>
      </p:ext>
    </p:extLst>
  </p:cmAuthor>
  <p:cmAuthor id="19" name="Mamedova, Saida" initials="MS [2]" lastIdx="82" clrIdx="19">
    <p:extLst>
      <p:ext uri="{19B8F6BF-5375-455C-9EA6-DF929625EA0E}">
        <p15:presenceInfo xmlns:p15="http://schemas.microsoft.com/office/powerpoint/2012/main" userId="S::SMamedova@air.org::1aa1ee5b-76f4-43dc-89d0-72a5d218ea0a" providerId="AD"/>
      </p:ext>
    </p:extLst>
  </p:cmAuthor>
  <p:cmAuthor id="20" name="Soroui, Jaleh" initials="SJ [2]" lastIdx="25" clrIdx="20">
    <p:extLst>
      <p:ext uri="{19B8F6BF-5375-455C-9EA6-DF929625EA0E}">
        <p15:presenceInfo xmlns:p15="http://schemas.microsoft.com/office/powerpoint/2012/main" userId="S::jsoroui@air.org::6aacfd43-6615-44e6-bea5-21a2f8afa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2D4"/>
    <a:srgbClr val="264478"/>
    <a:srgbClr val="D9D9D9"/>
    <a:srgbClr val="000000"/>
    <a:srgbClr val="8BC389"/>
    <a:srgbClr val="663300"/>
    <a:srgbClr val="7852A2"/>
    <a:srgbClr val="92D050"/>
    <a:srgbClr val="5DD5F5"/>
    <a:srgbClr val="4D1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4932" autoAdjust="0"/>
  </p:normalViewPr>
  <p:slideViewPr>
    <p:cSldViewPr snapToGrid="0" snapToObjects="1"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Parents%20Non-Parent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Parents%20Non-Parent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XL\outpu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1HOMESVR\Home\smamedova\PIAAC\2019\Analysis_Requests\Jaleh_ParentsNonParents\parental%20education_sam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2fs\dc2work\PIAAC\_NATIONAL%20SUPPLEMENT\_NATIONAL%20SUPPLEMENT_Dissemination%20Activities\Outreach%20Toolkit\Parents%20Education\201214%20PIAAC\Sam\Parents\output_12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'Count of parents'!$A$13</c:f>
              <c:strCache>
                <c:ptCount val="1"/>
                <c:pt idx="0">
                  <c:v>Living with spouse/partner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'Count of parents'!$B$12:$D$12</c:f>
              <c:strCache>
                <c:ptCount val="3"/>
                <c:pt idx="0">
                  <c:v>Parents</c:v>
                </c:pt>
                <c:pt idx="1">
                  <c:v>Non-parents</c:v>
                </c:pt>
                <c:pt idx="2">
                  <c:v>Total</c:v>
                </c:pt>
              </c:strCache>
            </c:strRef>
          </c:cat>
          <c:val>
            <c:numRef>
              <c:f>'Count of parents'!$B$13:$D$13</c:f>
              <c:numCache>
                <c:formatCode>0</c:formatCode>
                <c:ptCount val="3"/>
                <c:pt idx="0">
                  <c:v>82.46799</c:v>
                </c:pt>
                <c:pt idx="1">
                  <c:v>34.254820000000002</c:v>
                </c:pt>
                <c:pt idx="2">
                  <c:v>67.727829999999997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9-47B3-BACB-2DACA9385329}"/>
            </c:ext>
          </c:extLst>
        </c:ser>
        <c:ser>
          <c:idx val="1"/>
          <c:order val="1"/>
          <c:tx>
            <c:strRef>
              <c:f>'Count of parents'!$A$14</c:f>
              <c:strCache>
                <c:ptCount val="1"/>
                <c:pt idx="0">
                  <c:v>Not living with spouse/partner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'Count of parents'!$B$12:$D$12</c:f>
              <c:strCache>
                <c:ptCount val="3"/>
                <c:pt idx="0">
                  <c:v>Parents</c:v>
                </c:pt>
                <c:pt idx="1">
                  <c:v>Non-parents</c:v>
                </c:pt>
                <c:pt idx="2">
                  <c:v>Total</c:v>
                </c:pt>
              </c:strCache>
            </c:strRef>
          </c:cat>
          <c:val>
            <c:numRef>
              <c:f>'Count of parents'!$B$14:$D$14</c:f>
              <c:numCache>
                <c:formatCode>0</c:formatCode>
                <c:ptCount val="3"/>
                <c:pt idx="0">
                  <c:v>17.53201</c:v>
                </c:pt>
                <c:pt idx="1">
                  <c:v>65.745180000000005</c:v>
                </c:pt>
                <c:pt idx="2">
                  <c:v>32.272170000000003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C9-47B3-BACB-2DACA93853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34537504"/>
        <c:axId val="434533896"/>
      </c:barChart>
      <c:catAx>
        <c:axId val="4345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533896"/>
        <c:crosses val="autoZero"/>
        <c:auto val="1"/>
        <c:lblAlgn val="ctr"/>
        <c:lblOffset val="100"/>
        <c:noMultiLvlLbl val="0"/>
      </c:catAx>
      <c:valAx>
        <c:axId val="4345338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53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'Income quintiles all (2)'!$A$2</c:f>
              <c:strCache>
                <c:ptCount val="1"/>
                <c:pt idx="0">
                  <c:v>1st quintile
(less than $16,000/year)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'Income quintiles all (2)'!$B$1:$E$1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'Income quintiles all (2)'!$B$2:$E$2</c:f>
              <c:numCache>
                <c:formatCode>0</c:formatCode>
                <c:ptCount val="2"/>
                <c:pt idx="0">
                  <c:v>18.01971</c:v>
                </c:pt>
                <c:pt idx="1">
                  <c:v>10.45144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5-4DD7-A074-4FF02D3A84F4}"/>
            </c:ext>
          </c:extLst>
        </c:ser>
        <c:ser>
          <c:idx val="1"/>
          <c:order val="1"/>
          <c:tx>
            <c:strRef>
              <c:f>'Income quintiles all (2)'!$A$3</c:f>
              <c:strCache>
                <c:ptCount val="1"/>
                <c:pt idx="0">
                  <c:v>2nd quintile
($16,000 to less than $28,000/year)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'Income quintiles all (2)'!$B$1:$E$1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'Income quintiles all (2)'!$B$3:$E$3</c:f>
              <c:numCache>
                <c:formatCode>0</c:formatCode>
                <c:ptCount val="2"/>
                <c:pt idx="0">
                  <c:v>27.958120000000001</c:v>
                </c:pt>
                <c:pt idx="1">
                  <c:v>13.07206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B5-4DD7-A074-4FF02D3A84F4}"/>
            </c:ext>
          </c:extLst>
        </c:ser>
        <c:ser>
          <c:idx val="2"/>
          <c:order val="2"/>
          <c:tx>
            <c:strRef>
              <c:f>'Income quintiles all (2)'!$A$4</c:f>
              <c:strCache>
                <c:ptCount val="1"/>
                <c:pt idx="0">
                  <c:v>3rd quintile
($28,000 to less than $42,000/year)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AA0-46EE-B200-291CC03089E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A0-46EE-B200-291CC0308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'Income quintiles all (2)'!$B$1:$E$1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'Income quintiles all (2)'!$B$4:$E$4</c:f>
              <c:numCache>
                <c:formatCode>0</c:formatCode>
                <c:ptCount val="2"/>
                <c:pt idx="0">
                  <c:v>24.69614</c:v>
                </c:pt>
                <c:pt idx="1">
                  <c:v>16.49314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B5-4DD7-A074-4FF02D3A84F4}"/>
            </c:ext>
          </c:extLst>
        </c:ser>
        <c:ser>
          <c:idx val="3"/>
          <c:order val="3"/>
          <c:tx>
            <c:strRef>
              <c:f>'Income quintiles all (2)'!$A$5</c:f>
              <c:strCache>
                <c:ptCount val="1"/>
                <c:pt idx="0">
                  <c:v>4th quintile
($42,000 to less than $67,000/year)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'Income quintiles all (2)'!$B$1:$E$1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'Income quintiles all (2)'!$B$5:$E$5</c:f>
              <c:numCache>
                <c:formatCode>0</c:formatCode>
                <c:ptCount val="2"/>
                <c:pt idx="0">
                  <c:v>18.34788</c:v>
                </c:pt>
                <c:pt idx="1">
                  <c:v>26.69623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B5-4DD7-A074-4FF02D3A84F4}"/>
            </c:ext>
          </c:extLst>
        </c:ser>
        <c:ser>
          <c:idx val="4"/>
          <c:order val="4"/>
          <c:tx>
            <c:strRef>
              <c:f>'Income quintiles all (2)'!$A$6</c:f>
              <c:strCache>
                <c:ptCount val="1"/>
                <c:pt idx="0">
                  <c:v>5th quintile
($67,000 or more/year)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'Income quintiles all (2)'!$B$1:$E$1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'Income quintiles all (2)'!$B$6:$E$6</c:f>
              <c:numCache>
                <c:formatCode>0</c:formatCode>
                <c:ptCount val="2"/>
                <c:pt idx="0">
                  <c:v>10.97814</c:v>
                </c:pt>
                <c:pt idx="1">
                  <c:v>33.287129999999998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B5-4DD7-A074-4FF02D3A84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33836136"/>
        <c:axId val="633844008"/>
      </c:barChart>
      <c:catAx>
        <c:axId val="633836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844008"/>
        <c:crosses val="autoZero"/>
        <c:auto val="1"/>
        <c:lblAlgn val="ctr"/>
        <c:lblOffset val="100"/>
        <c:noMultiLvlLbl val="0"/>
      </c:catAx>
      <c:valAx>
        <c:axId val="633844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83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41565039027771"/>
          <c:y val="7.0717557008069573E-2"/>
          <c:w val="0.33691768658843252"/>
          <c:h val="0.83200285508558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6812526296806"/>
          <c:y val="3.1241280379421661E-2"/>
          <c:w val="0.64930006893260517"/>
          <c:h val="0.9044622877003322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'Parents Skill levels'!$A$2</c:f>
              <c:strCache>
                <c:ptCount val="1"/>
                <c:pt idx="0">
                  <c:v>Below Level 1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levels'!$B$1:$D$1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'Parents Skill levels'!$B$2:$D$2</c:f>
              <c:numCache>
                <c:formatCode>0</c:formatCode>
                <c:ptCount val="2"/>
                <c:pt idx="0">
                  <c:v>5.6529429999999996</c:v>
                </c:pt>
                <c:pt idx="1">
                  <c:v>2.4718460000000002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A-48F8-B239-3F0A6FCE7768}"/>
            </c:ext>
          </c:extLst>
        </c:ser>
        <c:ser>
          <c:idx val="1"/>
          <c:order val="1"/>
          <c:tx>
            <c:strRef>
              <c:f>'Parents Skill levels'!$A$3</c:f>
              <c:strCache>
                <c:ptCount val="1"/>
                <c:pt idx="0">
                  <c:v>Level 1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levels'!$B$1:$D$1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'Parents Skill levels'!$B$3:$D$3</c:f>
              <c:numCache>
                <c:formatCode>0</c:formatCode>
                <c:ptCount val="2"/>
                <c:pt idx="0">
                  <c:v>15.65625</c:v>
                </c:pt>
                <c:pt idx="1">
                  <c:v>10.534840000000001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AA-48F8-B239-3F0A6FCE7768}"/>
            </c:ext>
          </c:extLst>
        </c:ser>
        <c:ser>
          <c:idx val="2"/>
          <c:order val="2"/>
          <c:tx>
            <c:strRef>
              <c:f>'Parents Skill levels'!$A$4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levels'!$B$1:$D$1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'Parents Skill levels'!$B$4:$D$4</c:f>
              <c:numCache>
                <c:formatCode>0</c:formatCode>
                <c:ptCount val="2"/>
                <c:pt idx="0">
                  <c:v>34.40354</c:v>
                </c:pt>
                <c:pt idx="1">
                  <c:v>31.300660000000001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AA-48F8-B239-3F0A6FCE7768}"/>
            </c:ext>
          </c:extLst>
        </c:ser>
        <c:ser>
          <c:idx val="3"/>
          <c:order val="3"/>
          <c:tx>
            <c:strRef>
              <c:f>'Parents Skill levels'!$A$5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levels'!$B$1:$D$1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'Parents Skill levels'!$B$5:$D$5</c:f>
              <c:numCache>
                <c:formatCode>0</c:formatCode>
                <c:ptCount val="2"/>
                <c:pt idx="0">
                  <c:v>33.580080000000002</c:v>
                </c:pt>
                <c:pt idx="1">
                  <c:v>38.596040000000002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AA-48F8-B239-3F0A6FCE7768}"/>
            </c:ext>
          </c:extLst>
        </c:ser>
        <c:ser>
          <c:idx val="4"/>
          <c:order val="4"/>
          <c:tx>
            <c:strRef>
              <c:f>'Parents Skill levels'!$A$6</c:f>
              <c:strCache>
                <c:ptCount val="1"/>
                <c:pt idx="0">
                  <c:v>Level 4/5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levels'!$B$1:$D$1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'Parents Skill levels'!$B$6:$D$6</c:f>
              <c:numCache>
                <c:formatCode>0</c:formatCode>
                <c:ptCount val="2"/>
                <c:pt idx="0">
                  <c:v>10.707199899999999</c:v>
                </c:pt>
                <c:pt idx="1">
                  <c:v>17.096617000000002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AA-48F8-B239-3F0A6FCE77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2901360"/>
        <c:axId val="622896768"/>
      </c:barChart>
      <c:catAx>
        <c:axId val="62290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896768"/>
        <c:crosses val="autoZero"/>
        <c:auto val="1"/>
        <c:lblAlgn val="ctr"/>
        <c:lblOffset val="100"/>
        <c:noMultiLvlLbl val="0"/>
      </c:catAx>
      <c:valAx>
        <c:axId val="62289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90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52055993000875"/>
          <c:y val="3.0409811942414221E-2"/>
          <c:w val="0.60758068435889956"/>
          <c:h val="0.8900636320417109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'Litskill parents emp'!$S$1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'Litskill parents emp'!$Q$2:$R$7</c:f>
              <c:multiLvlStrCache>
                <c:ptCount val="6"/>
                <c:lvl>
                  <c:pt idx="0">
                    <c:v>Out of the labor force (22%)</c:v>
                  </c:pt>
                  <c:pt idx="1">
                    <c:v>Unemployed (9%)</c:v>
                  </c:pt>
                  <c:pt idx="2">
                    <c:v>Employed (70%)</c:v>
                  </c:pt>
                  <c:pt idx="3">
                    <c:v>Out of the labor force (25%)</c:v>
                  </c:pt>
                  <c:pt idx="4">
                    <c:v>Unemployed (5%)</c:v>
                  </c:pt>
                  <c:pt idx="5">
                    <c:v>Employed (70%)</c:v>
                  </c:pt>
                </c:lvl>
                <c:lvl>
                  <c:pt idx="0">
                    <c:v>Non-Parents</c:v>
                  </c:pt>
                  <c:pt idx="3">
                    <c:v>Parents</c:v>
                  </c:pt>
                </c:lvl>
              </c:multiLvlStrCache>
            </c:multiLvlStrRef>
          </c:cat>
          <c:val>
            <c:numRef>
              <c:f>'Litskill parents emp'!$S$2:$S$7</c:f>
              <c:numCache>
                <c:formatCode>0</c:formatCode>
                <c:ptCount val="6"/>
                <c:pt idx="0">
                  <c:v>39.321950000000001</c:v>
                </c:pt>
                <c:pt idx="1">
                  <c:v>59.871879999999997</c:v>
                </c:pt>
                <c:pt idx="2">
                  <c:v>54.113900000000001</c:v>
                </c:pt>
                <c:pt idx="3">
                  <c:v>49.414479999999998</c:v>
                </c:pt>
                <c:pt idx="4">
                  <c:v>66.563490000000002</c:v>
                </c:pt>
                <c:pt idx="5">
                  <c:v>71.056749999999994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D-4F5C-AE37-04C239E6B732}"/>
            </c:ext>
          </c:extLst>
        </c:ser>
        <c:ser>
          <c:idx val="2"/>
          <c:order val="1"/>
          <c:tx>
            <c:strRef>
              <c:f>'Litskill parents emp'!$T$1</c:f>
              <c:strCache>
                <c:ptCount val="1"/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'Litskill parents emp'!$Q$2:$R$7</c:f>
              <c:multiLvlStrCache>
                <c:ptCount val="6"/>
                <c:lvl>
                  <c:pt idx="0">
                    <c:v>Out of the labor force (22%)</c:v>
                  </c:pt>
                  <c:pt idx="1">
                    <c:v>Unemployed (9%)</c:v>
                  </c:pt>
                  <c:pt idx="2">
                    <c:v>Employed (70%)</c:v>
                  </c:pt>
                  <c:pt idx="3">
                    <c:v>Out of the labor force (25%)</c:v>
                  </c:pt>
                  <c:pt idx="4">
                    <c:v>Unemployed (5%)</c:v>
                  </c:pt>
                  <c:pt idx="5">
                    <c:v>Employed (70%)</c:v>
                  </c:pt>
                </c:lvl>
                <c:lvl>
                  <c:pt idx="0">
                    <c:v>Non-Parents</c:v>
                  </c:pt>
                  <c:pt idx="3">
                    <c:v>Parents</c:v>
                  </c:pt>
                </c:lvl>
              </c:multiLvlStrCache>
            </c:multiLvlStrRef>
          </c:cat>
          <c:val>
            <c:numRef>
              <c:f>'Litskill parents emp'!$T$2:$T$7</c:f>
            </c:numRef>
          </c:val>
          <c:extLst>
            <c:ext xmlns:c16="http://schemas.microsoft.com/office/drawing/2014/chart" uri="{C3380CC4-5D6E-409C-BE32-E72D297353CC}">
              <c16:uniqueId val="{00000002-F5CD-4F5C-AE37-04C239E6B732}"/>
            </c:ext>
          </c:extLst>
        </c:ser>
        <c:ser>
          <c:idx val="1"/>
          <c:order val="2"/>
          <c:tx>
            <c:strRef>
              <c:f>'Litskill parents emp'!$U$1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'Litskill parents emp'!$Q$2:$R$7</c:f>
              <c:multiLvlStrCache>
                <c:ptCount val="6"/>
                <c:lvl>
                  <c:pt idx="0">
                    <c:v>Out of the labor force (22%)</c:v>
                  </c:pt>
                  <c:pt idx="1">
                    <c:v>Unemployed (9%)</c:v>
                  </c:pt>
                  <c:pt idx="2">
                    <c:v>Employed (70%)</c:v>
                  </c:pt>
                  <c:pt idx="3">
                    <c:v>Out of the labor force (25%)</c:v>
                  </c:pt>
                  <c:pt idx="4">
                    <c:v>Unemployed (5%)</c:v>
                  </c:pt>
                  <c:pt idx="5">
                    <c:v>Employed (70%)</c:v>
                  </c:pt>
                </c:lvl>
                <c:lvl>
                  <c:pt idx="0">
                    <c:v>Non-Parents</c:v>
                  </c:pt>
                  <c:pt idx="3">
                    <c:v>Parents</c:v>
                  </c:pt>
                </c:lvl>
              </c:multiLvlStrCache>
            </c:multiLvlStrRef>
          </c:cat>
          <c:val>
            <c:numRef>
              <c:f>'Litskill parents emp'!$U$2:$U$7</c:f>
              <c:numCache>
                <c:formatCode>0</c:formatCode>
                <c:ptCount val="6"/>
                <c:pt idx="0">
                  <c:v>60.678049999999999</c:v>
                </c:pt>
                <c:pt idx="1">
                  <c:v>40.128120000000003</c:v>
                </c:pt>
                <c:pt idx="2">
                  <c:v>45.886099999999999</c:v>
                </c:pt>
                <c:pt idx="3">
                  <c:v>50.585520000000002</c:v>
                </c:pt>
                <c:pt idx="4">
                  <c:v>33.436509999999998</c:v>
                </c:pt>
                <c:pt idx="5">
                  <c:v>28.943249999999999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E-4E96-B1B7-A8E2BB2282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7385272"/>
        <c:axId val="537385600"/>
      </c:barChart>
      <c:catAx>
        <c:axId val="537385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5600"/>
        <c:crosses val="autoZero"/>
        <c:auto val="1"/>
        <c:lblAlgn val="ctr"/>
        <c:lblOffset val="100"/>
        <c:noMultiLvlLbl val="0"/>
      </c:catAx>
      <c:valAx>
        <c:axId val="53738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428951589384664"/>
          <c:y val="0.41290756113743582"/>
          <c:w val="9.645122484689414E-2"/>
          <c:h val="0.11336525384029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499899051080152"/>
          <c:y val="3.6580958802218434E-2"/>
          <c:w val="0.59093003646037456"/>
          <c:h val="0.8759772555506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'Litskill parents'!$P$1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'Litskill parents'!$N$4:$O$7</c:f>
              <c:multiLvlStrCache>
                <c:ptCount val="4"/>
                <c:lvl>
                  <c:pt idx="0">
                    <c:v>Does not live with partner (66%)</c:v>
                  </c:pt>
                  <c:pt idx="1">
                    <c:v>Lives with partner (34%)</c:v>
                  </c:pt>
                  <c:pt idx="2">
                    <c:v>Does not live with partner (18%)</c:v>
                  </c:pt>
                  <c:pt idx="3">
                    <c:v>Lives with partner (82%)</c:v>
                  </c:pt>
                </c:lvl>
                <c:lvl>
                  <c:pt idx="0">
                    <c:v>Non-Parents</c:v>
                  </c:pt>
                  <c:pt idx="2">
                    <c:v>Parents</c:v>
                  </c:pt>
                </c:lvl>
              </c:multiLvlStrCache>
            </c:multiLvlStrRef>
          </c:cat>
          <c:val>
            <c:numRef>
              <c:f>'Litskill parents'!$P$4:$P$7</c:f>
              <c:numCache>
                <c:formatCode>0</c:formatCode>
                <c:ptCount val="4"/>
                <c:pt idx="0">
                  <c:v>50</c:v>
                </c:pt>
                <c:pt idx="1">
                  <c:v>37</c:v>
                </c:pt>
                <c:pt idx="2">
                  <c:v>69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0-4708-8832-675A090A2692}"/>
            </c:ext>
          </c:extLst>
        </c:ser>
        <c:ser>
          <c:idx val="1"/>
          <c:order val="1"/>
          <c:tx>
            <c:strRef>
              <c:f>'Litskill parents'!$Q$1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FA2D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086-491B-84AE-BFB9510192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'Litskill parents'!$N$4:$O$7</c:f>
              <c:multiLvlStrCache>
                <c:ptCount val="4"/>
                <c:lvl>
                  <c:pt idx="0">
                    <c:v>Does not live with partner (66%)</c:v>
                  </c:pt>
                  <c:pt idx="1">
                    <c:v>Lives with partner (34%)</c:v>
                  </c:pt>
                  <c:pt idx="2">
                    <c:v>Does not live with partner (18%)</c:v>
                  </c:pt>
                  <c:pt idx="3">
                    <c:v>Lives with partner (82%)</c:v>
                  </c:pt>
                </c:lvl>
                <c:lvl>
                  <c:pt idx="0">
                    <c:v>Non-Parents</c:v>
                  </c:pt>
                  <c:pt idx="2">
                    <c:v>Parents</c:v>
                  </c:pt>
                </c:lvl>
              </c:multiLvlStrCache>
            </c:multiLvlStrRef>
          </c:cat>
          <c:val>
            <c:numRef>
              <c:f>'Litskill parents'!$Q$4:$Q$7</c:f>
              <c:numCache>
                <c:formatCode>0</c:formatCode>
                <c:ptCount val="4"/>
                <c:pt idx="0">
                  <c:v>50</c:v>
                </c:pt>
                <c:pt idx="1">
                  <c:v>63</c:v>
                </c:pt>
                <c:pt idx="2">
                  <c:v>31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0-4708-8832-675A090A26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8520016"/>
        <c:axId val="588528872"/>
      </c:barChart>
      <c:catAx>
        <c:axId val="58852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8872"/>
        <c:crosses val="autoZero"/>
        <c:auto val="1"/>
        <c:lblAlgn val="ctr"/>
        <c:lblOffset val="100"/>
        <c:noMultiLvlLbl val="0"/>
      </c:catAx>
      <c:valAx>
        <c:axId val="588528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081170409254395"/>
          <c:y val="0.39487194654506852"/>
          <c:w val="0.1099212495532994"/>
          <c:h val="0.17991968634454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200" b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830652027900623E-2"/>
          <c:y val="2.997151896565408E-2"/>
          <c:w val="0.37178769320501609"/>
          <c:h val="0.8764504977604044"/>
        </c:manualLayout>
      </c:layout>
      <c:lineChart>
        <c:grouping val="standard"/>
        <c:varyColors val="0"/>
        <c:ser>
          <c:idx val="0"/>
          <c:order val="0"/>
          <c:tx>
            <c:strRef>
              <c:f>Sheet2!$B$19</c:f>
              <c:strCache>
                <c:ptCount val="1"/>
                <c:pt idx="0">
                  <c:v>I was too busy at work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E4-479D-B4DA-E484E0213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Sheet2!$C$18:$D$18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Sheet2!$C$19:$D$19</c:f>
              <c:numCache>
                <c:formatCode>0</c:formatCode>
                <c:ptCount val="2"/>
                <c:pt idx="0">
                  <c:v>25.729230000000001</c:v>
                </c:pt>
                <c:pt idx="1">
                  <c:v>30.848590000000002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E4-479D-B4DA-E484E0213715}"/>
            </c:ext>
          </c:extLst>
        </c:ser>
        <c:ser>
          <c:idx val="1"/>
          <c:order val="1"/>
          <c:tx>
            <c:strRef>
              <c:f>Sheet2!$B$20</c:f>
              <c:strCache>
                <c:ptCount val="1"/>
                <c:pt idx="0">
                  <c:v>I did not have time because of child care or family responsibilities</c:v>
                </c:pt>
              </c:strCache>
            </c:strRef>
          </c:tx>
          <c:spPr>
            <a:ln w="28575" cap="rnd">
              <a:solidFill>
                <a:srgbClr val="26447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64478"/>
              </a:solidFill>
              <a:ln w="19050">
                <a:solidFill>
                  <a:srgbClr val="264478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264478"/>
                </a:solidFill>
                <a:ln w="19050">
                  <a:solidFill>
                    <a:srgbClr val="264478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26447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4E4-479D-B4DA-E484E0213715}"/>
              </c:ext>
            </c:extLst>
          </c:dPt>
          <c:dLbls>
            <c:dLbl>
              <c:idx val="1"/>
              <c:layout>
                <c:manualLayout>
                  <c:x val="-5.658370848008886E-17"/>
                  <c:y val="-1.4207065632392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E4-479D-B4DA-E484E0213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Sheet2!$C$18:$D$18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Sheet2!$C$20:$D$20</c:f>
              <c:numCache>
                <c:formatCode>0</c:formatCode>
                <c:ptCount val="2"/>
                <c:pt idx="0">
                  <c:v>21.840910000000001</c:v>
                </c:pt>
                <c:pt idx="1">
                  <c:v>3.3958210000000002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E4-479D-B4DA-E484E0213715}"/>
            </c:ext>
          </c:extLst>
        </c:ser>
        <c:ser>
          <c:idx val="2"/>
          <c:order val="2"/>
          <c:tx>
            <c:strRef>
              <c:f>Sheet2!$B$21</c:f>
              <c:strCache>
                <c:ptCount val="1"/>
                <c:pt idx="0">
                  <c:v>Education or training was too expensive/I could not afford it</c:v>
                </c:pt>
              </c:strCache>
            </c:strRef>
          </c:tx>
          <c:spPr>
            <a:ln w="38100" cap="rnd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E4-479D-B4DA-E484E0213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Sheet2!$C$18:$D$18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Sheet2!$C$21:$D$21</c:f>
              <c:numCache>
                <c:formatCode>0</c:formatCode>
                <c:ptCount val="2"/>
                <c:pt idx="0">
                  <c:v>20.478649999999998</c:v>
                </c:pt>
                <c:pt idx="1">
                  <c:v>26.423030000000001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4E4-479D-B4DA-E484E0213715}"/>
            </c:ext>
          </c:extLst>
        </c:ser>
        <c:ser>
          <c:idx val="3"/>
          <c:order val="3"/>
          <c:tx>
            <c:strRef>
              <c:f>Sheet2!$B$22</c:f>
              <c:strCache>
                <c:ptCount val="1"/>
                <c:pt idx="0">
                  <c:v>The course or programme was offered at an inconvenient time or place</c:v>
                </c:pt>
              </c:strCache>
            </c:strRef>
          </c:tx>
          <c:spPr>
            <a:ln w="38100" cap="rnd">
              <a:solidFill>
                <a:srgbClr val="D9D9D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9D9D9"/>
              </a:solidFill>
              <a:ln w="19050">
                <a:solidFill>
                  <a:srgbClr val="D9D9D9"/>
                </a:solidFill>
              </a:ln>
              <a:effectLst/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E4-479D-B4DA-E484E0213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Sheet2!$C$18:$D$18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Sheet2!$C$22:$D$22</c:f>
              <c:numCache>
                <c:formatCode>0</c:formatCode>
                <c:ptCount val="2"/>
                <c:pt idx="0">
                  <c:v>10.54313</c:v>
                </c:pt>
                <c:pt idx="1">
                  <c:v>16.726939999999999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4E4-479D-B4DA-E484E0213715}"/>
            </c:ext>
          </c:extLst>
        </c:ser>
        <c:ser>
          <c:idx val="4"/>
          <c:order val="4"/>
          <c:tx>
            <c:strRef>
              <c:f>Sheet2!$B$23</c:f>
              <c:strCache>
                <c:ptCount val="1"/>
                <c:pt idx="0">
                  <c:v>Something unexpected came up that prevented me from taking education or training</c:v>
                </c:pt>
              </c:strCache>
            </c:strRef>
          </c:tx>
          <c:spPr>
            <a:ln w="381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E4-479D-B4DA-E484E0213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Sheet2!$C$18:$D$18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Sheet2!$C$23:$D$23</c:f>
              <c:numCache>
                <c:formatCode>0</c:formatCode>
                <c:ptCount val="2"/>
                <c:pt idx="0">
                  <c:v>6.0789580000000001</c:v>
                </c:pt>
                <c:pt idx="1">
                  <c:v>5.6990410000000002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4E4-479D-B4DA-E484E0213715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3162224"/>
        <c:axId val="453167472"/>
      </c:lineChart>
      <c:catAx>
        <c:axId val="45316222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167472"/>
        <c:crosses val="autoZero"/>
        <c:auto val="1"/>
        <c:lblAlgn val="ctr"/>
        <c:lblOffset val="100"/>
        <c:noMultiLvlLbl val="0"/>
      </c:catAx>
      <c:valAx>
        <c:axId val="453167472"/>
        <c:scaling>
          <c:orientation val="minMax"/>
          <c:max val="33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5.4116117429765721E-2"/>
              <c:y val="2.03421747678330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spPr>
          <a:noFill/>
          <a:ln w="190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162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838655584718577"/>
          <c:y val="1.967651929616053E-2"/>
          <c:w val="0.40090368912219315"/>
          <c:h val="0.92214284908942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835253232234863E-2"/>
          <c:y val="1.8593357313070255E-2"/>
          <c:w val="0.37178769320501609"/>
          <c:h val="0.88782857466063936"/>
        </c:manualLayout>
      </c:layout>
      <c:lineChart>
        <c:grouping val="standard"/>
        <c:varyColors val="0"/>
        <c:ser>
          <c:idx val="0"/>
          <c:order val="0"/>
          <c:tx>
            <c:strRef>
              <c:f>'reasons low skill high skill'!$A$15</c:f>
              <c:strCache>
                <c:ptCount val="1"/>
                <c:pt idx="0">
                  <c:v>I was too busy at work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0A-40EB-AF0E-39F060396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'reasons low skill high skill'!$B$14:$D$14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'reasons low skill high skill'!$B$15:$D$15</c:f>
              <c:numCache>
                <c:formatCode>0</c:formatCode>
                <c:ptCount val="2"/>
                <c:pt idx="0">
                  <c:v>21.458179999999999</c:v>
                </c:pt>
                <c:pt idx="1">
                  <c:v>29.196110000000001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0A-40EB-AF0E-39F060396636}"/>
            </c:ext>
          </c:extLst>
        </c:ser>
        <c:ser>
          <c:idx val="1"/>
          <c:order val="1"/>
          <c:tx>
            <c:strRef>
              <c:f>'reasons low skill high skill'!$A$17</c:f>
              <c:strCache>
                <c:ptCount val="1"/>
                <c:pt idx="0">
                  <c:v>I did not have time because of child care or family responsibilities</c:v>
                </c:pt>
              </c:strCache>
            </c:strRef>
          </c:tx>
          <c:spPr>
            <a:ln w="28575" cap="rnd">
              <a:solidFill>
                <a:srgbClr val="26447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64478"/>
              </a:solidFill>
              <a:ln w="19050">
                <a:solidFill>
                  <a:srgbClr val="264478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264478"/>
                </a:solidFill>
                <a:ln w="19050">
                  <a:solidFill>
                    <a:srgbClr val="264478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264478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0A-40EB-AF0E-39F060396636}"/>
              </c:ext>
            </c:extLst>
          </c:dPt>
          <c:dLbls>
            <c:dLbl>
              <c:idx val="0"/>
              <c:layout>
                <c:manualLayout>
                  <c:x val="-4.8132655293088362E-2"/>
                  <c:y val="6.869962748573644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157407407407404E-2"/>
                      <c:h val="6.34509759458261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E0A-40EB-AF0E-39F060396636}"/>
                </c:ext>
              </c:extLst>
            </c:dLbl>
            <c:dLbl>
              <c:idx val="1"/>
              <c:layout>
                <c:manualLayout>
                  <c:x val="-5.658370848008886E-17"/>
                  <c:y val="-1.4207065632392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A-40EB-AF0E-39F060396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'reasons low skill high skill'!$B$14:$D$14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'reasons low skill high skill'!$B$17:$D$17</c:f>
              <c:numCache>
                <c:formatCode>0</c:formatCode>
                <c:ptCount val="2"/>
                <c:pt idx="0">
                  <c:v>20.03491</c:v>
                </c:pt>
                <c:pt idx="1">
                  <c:v>23.30753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0A-40EB-AF0E-39F060396636}"/>
            </c:ext>
          </c:extLst>
        </c:ser>
        <c:ser>
          <c:idx val="2"/>
          <c:order val="2"/>
          <c:tx>
            <c:strRef>
              <c:f>'reasons low skill high skill'!$A$16</c:f>
              <c:strCache>
                <c:ptCount val="1"/>
                <c:pt idx="0">
                  <c:v>Education or training was too expensive/I could not afford it</c:v>
                </c:pt>
              </c:strCache>
            </c:strRef>
          </c:tx>
          <c:spPr>
            <a:ln w="38100" cap="rnd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132655293088362E-2"/>
                  <c:y val="4.3967869779261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157407407407404E-2"/>
                      <c:h val="3.87191100509610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E0A-40EB-AF0E-39F060396636}"/>
                </c:ext>
              </c:extLst>
            </c:dLbl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A-40EB-AF0E-39F060396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'reasons low skill high skill'!$B$14:$D$14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'reasons low skill high skill'!$B$16:$D$16</c:f>
              <c:numCache>
                <c:formatCode>0</c:formatCode>
                <c:ptCount val="2"/>
                <c:pt idx="0">
                  <c:v>19.900020000000001</c:v>
                </c:pt>
                <c:pt idx="1">
                  <c:v>20.954460000000001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E0A-40EB-AF0E-39F060396636}"/>
            </c:ext>
          </c:extLst>
        </c:ser>
        <c:ser>
          <c:idx val="3"/>
          <c:order val="3"/>
          <c:tx>
            <c:strRef>
              <c:f>'reasons low skill high skill'!$A$18</c:f>
              <c:strCache>
                <c:ptCount val="1"/>
                <c:pt idx="0">
                  <c:v>The course or programme was offered at an inconvenient time or place</c:v>
                </c:pt>
              </c:strCache>
            </c:strRef>
          </c:tx>
          <c:spPr>
            <a:ln w="28575" cap="rnd">
              <a:solidFill>
                <a:srgbClr val="D9D9D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D9D9D9"/>
              </a:solidFill>
              <a:ln w="9525">
                <a:solidFill>
                  <a:srgbClr val="D9D9D9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7901234567901235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0A-40EB-AF0E-39F060396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'reasons low skill high skill'!$B$14:$D$14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'reasons low skill high skill'!$B$18:$D$18</c:f>
              <c:numCache>
                <c:formatCode>0</c:formatCode>
                <c:ptCount val="2"/>
                <c:pt idx="0">
                  <c:v>11.62068</c:v>
                </c:pt>
                <c:pt idx="1">
                  <c:v>9.6658869999999997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E0A-40EB-AF0E-39F060396636}"/>
            </c:ext>
          </c:extLst>
        </c:ser>
        <c:ser>
          <c:idx val="4"/>
          <c:order val="4"/>
          <c:tx>
            <c:strRef>
              <c:f>'reasons low skill high skill'!$A$19</c:f>
              <c:strCache>
                <c:ptCount val="1"/>
                <c:pt idx="0">
                  <c:v>Something unexpected came up that prevented me from taking education or training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6.0493827160493828E-3"/>
                  <c:y val="2.747985099429457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0A-40EB-AF0E-39F060396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'reasons low skill high skill'!$B$14:$D$14</c:f>
              <c:strCache>
                <c:ptCount val="2"/>
                <c:pt idx="0">
                  <c:v>Low Skill</c:v>
                </c:pt>
                <c:pt idx="1">
                  <c:v>High Skill</c:v>
                </c:pt>
              </c:strCache>
            </c:strRef>
          </c:cat>
          <c:val>
            <c:numRef>
              <c:f>'reasons low skill high skill'!$B$19:$D$19</c:f>
              <c:numCache>
                <c:formatCode>0</c:formatCode>
                <c:ptCount val="2"/>
                <c:pt idx="0">
                  <c:v>9.3265650000000004</c:v>
                </c:pt>
                <c:pt idx="1">
                  <c:v>3.4405380000000001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E0A-40EB-AF0E-39F060396636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3162224"/>
        <c:axId val="453167472"/>
      </c:lineChart>
      <c:catAx>
        <c:axId val="45316222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167472"/>
        <c:crosses val="autoZero"/>
        <c:auto val="1"/>
        <c:lblAlgn val="ctr"/>
        <c:lblOffset val="100"/>
        <c:noMultiLvlLbl val="0"/>
      </c:catAx>
      <c:valAx>
        <c:axId val="453167472"/>
        <c:scaling>
          <c:orientation val="minMax"/>
          <c:max val="3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5.5659327306308931E-2"/>
              <c:y val="2.13889051095543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one"/>
        <c:spPr>
          <a:noFill/>
          <a:ln w="190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162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410287255759695"/>
          <c:y val="3.8737718453996567E-2"/>
          <c:w val="0.39741554875085061"/>
          <c:h val="0.89671665547277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'parents and FE, NFE'!$B$30</c:f>
              <c:strCache>
                <c:ptCount val="1"/>
                <c:pt idx="0">
                  <c:v>Parents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and FE, NFE'!$C$29:$G$29</c:f>
              <c:strCache>
                <c:ptCount val="3"/>
                <c:pt idx="0">
                  <c:v>Formal or Non-formal</c:v>
                </c:pt>
                <c:pt idx="1">
                  <c:v>Formal</c:v>
                </c:pt>
                <c:pt idx="2">
                  <c:v>Non-formal</c:v>
                </c:pt>
              </c:strCache>
            </c:strRef>
          </c:cat>
          <c:val>
            <c:numRef>
              <c:f>'parents and FE, NFE'!$C$30:$G$30</c:f>
              <c:numCache>
                <c:formatCode>0</c:formatCode>
                <c:ptCount val="3"/>
                <c:pt idx="0">
                  <c:v>54.131810000000002</c:v>
                </c:pt>
                <c:pt idx="1">
                  <c:v>12.06916</c:v>
                </c:pt>
                <c:pt idx="2">
                  <c:v>50.317509999999999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46-4DF9-A1F8-335214B808DA}"/>
            </c:ext>
          </c:extLst>
        </c:ser>
        <c:ser>
          <c:idx val="1"/>
          <c:order val="1"/>
          <c:tx>
            <c:strRef>
              <c:f>'parents and FE, NFE'!$B$31</c:f>
              <c:strCache>
                <c:ptCount val="1"/>
                <c:pt idx="0">
                  <c:v>Non-Parents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and FE, NFE'!$C$29:$G$29</c:f>
              <c:strCache>
                <c:ptCount val="3"/>
                <c:pt idx="0">
                  <c:v>Formal or Non-formal</c:v>
                </c:pt>
                <c:pt idx="1">
                  <c:v>Formal</c:v>
                </c:pt>
                <c:pt idx="2">
                  <c:v>Non-formal</c:v>
                </c:pt>
              </c:strCache>
            </c:strRef>
          </c:cat>
          <c:val>
            <c:numRef>
              <c:f>'parents and FE, NFE'!$C$31:$G$31</c:f>
              <c:numCache>
                <c:formatCode>0</c:formatCode>
                <c:ptCount val="3"/>
                <c:pt idx="0">
                  <c:v>77.257720000000006</c:v>
                </c:pt>
                <c:pt idx="1">
                  <c:v>45.784790000000001</c:v>
                </c:pt>
                <c:pt idx="2">
                  <c:v>62.283279999999998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46-4DF9-A1F8-335214B808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0068024"/>
        <c:axId val="580065728"/>
      </c:barChart>
      <c:catAx>
        <c:axId val="5800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065728"/>
        <c:crosses val="autoZero"/>
        <c:auto val="1"/>
        <c:lblAlgn val="ctr"/>
        <c:lblOffset val="100"/>
        <c:noMultiLvlLbl val="0"/>
      </c:catAx>
      <c:valAx>
        <c:axId val="5800657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of adults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0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5346034215096"/>
          <c:y val="3.6579751453920777E-2"/>
          <c:w val="0.87871434200404031"/>
          <c:h val="0.79761427065583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'parents skill and FE, NFE'!$B$30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and FE, NFE'!$C$29:$G$29</c:f>
              <c:strCache>
                <c:ptCount val="3"/>
                <c:pt idx="0">
                  <c:v>Formal or Non-formal</c:v>
                </c:pt>
                <c:pt idx="1">
                  <c:v>Formal</c:v>
                </c:pt>
                <c:pt idx="2">
                  <c:v>Non-formal</c:v>
                </c:pt>
              </c:strCache>
            </c:strRef>
          </c:cat>
          <c:val>
            <c:numRef>
              <c:f>'parents skill and FE, NFE'!$C$30:$G$30</c:f>
              <c:numCache>
                <c:formatCode>0</c:formatCode>
                <c:ptCount val="3"/>
                <c:pt idx="0">
                  <c:v>41.920659999999998</c:v>
                </c:pt>
                <c:pt idx="1">
                  <c:v>10.147500000000001</c:v>
                </c:pt>
                <c:pt idx="2">
                  <c:v>37.846820000000001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C-4FAE-9F43-DBC3D7131E0F}"/>
            </c:ext>
          </c:extLst>
        </c:ser>
        <c:ser>
          <c:idx val="1"/>
          <c:order val="1"/>
          <c:tx>
            <c:strRef>
              <c:f>'parents skill and FE, NFE'!$B$31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'parents skill and FE, NFE'!$C$29:$G$29</c:f>
              <c:strCache>
                <c:ptCount val="3"/>
                <c:pt idx="0">
                  <c:v>Formal or Non-formal</c:v>
                </c:pt>
                <c:pt idx="1">
                  <c:v>Formal</c:v>
                </c:pt>
                <c:pt idx="2">
                  <c:v>Non-formal</c:v>
                </c:pt>
              </c:strCache>
            </c:strRef>
          </c:cat>
          <c:val>
            <c:numRef>
              <c:f>'parents skill and FE, NFE'!$C$31:$G$31</c:f>
              <c:numCache>
                <c:formatCode>0</c:formatCode>
                <c:ptCount val="3"/>
                <c:pt idx="0">
                  <c:v>69.493819999999999</c:v>
                </c:pt>
                <c:pt idx="1">
                  <c:v>14.48639</c:v>
                </c:pt>
                <c:pt idx="2">
                  <c:v>65.987480000000005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C-4FAE-9F43-DBC3D7131E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0739536"/>
        <c:axId val="630738224"/>
      </c:barChart>
      <c:catAx>
        <c:axId val="63073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738224"/>
        <c:crosses val="autoZero"/>
        <c:auto val="1"/>
        <c:lblAlgn val="ctr"/>
        <c:lblOffset val="100"/>
        <c:noMultiLvlLbl val="0"/>
      </c:catAx>
      <c:valAx>
        <c:axId val="6307382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  <a:r>
                  <a:rPr lang="en-US" baseline="0" dirty="0"/>
                  <a:t> of parents</a:t>
                </a:r>
              </a:p>
            </c:rich>
          </c:tx>
          <c:layout>
            <c:manualLayout>
              <c:xMode val="edge"/>
              <c:yMode val="edge"/>
              <c:x val="1.4017252625843472E-2"/>
              <c:y val="0.286197996907687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73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55052931931494"/>
          <c:y val="3.0804477564219179E-2"/>
          <c:w val="0.60559577622241667"/>
          <c:h val="0.8886368522542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'Formal grants'!$M$3</c:f>
              <c:strCache>
                <c:ptCount val="1"/>
                <c:pt idx="0">
                  <c:v>Yes, employer paid totally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'Formal grants'!$N$1:$U$2</c:f>
              <c:multiLvlStrCache>
                <c:ptCount val="4"/>
                <c:lvl>
                  <c:pt idx="0">
                    <c:v>Non-Parents (43%)</c:v>
                  </c:pt>
                  <c:pt idx="1">
                    <c:v>Parents (10%)</c:v>
                  </c:pt>
                  <c:pt idx="2">
                    <c:v>Non-Parents (48%)</c:v>
                  </c:pt>
                  <c:pt idx="3">
                    <c:v>Parents (14%)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'Formal grants'!$N$3:$U$3</c:f>
              <c:numCache>
                <c:formatCode>0</c:formatCode>
                <c:ptCount val="4"/>
                <c:pt idx="0">
                  <c:v>5.4812709999999996</c:v>
                </c:pt>
                <c:pt idx="1">
                  <c:v>14.03378</c:v>
                </c:pt>
                <c:pt idx="2">
                  <c:v>9.5974140000000006</c:v>
                </c:pt>
                <c:pt idx="3">
                  <c:v>17.17886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35-48D2-9DA8-C31EA172B7A0}"/>
            </c:ext>
          </c:extLst>
        </c:ser>
        <c:ser>
          <c:idx val="1"/>
          <c:order val="1"/>
          <c:tx>
            <c:strRef>
              <c:f>'Formal grants'!$M$4</c:f>
              <c:strCache>
                <c:ptCount val="1"/>
                <c:pt idx="0">
                  <c:v>Yes, employer paid partly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'Formal grants'!$N$1:$U$2</c:f>
              <c:multiLvlStrCache>
                <c:ptCount val="4"/>
                <c:lvl>
                  <c:pt idx="0">
                    <c:v>Non-Parents (43%)</c:v>
                  </c:pt>
                  <c:pt idx="1">
                    <c:v>Parents (10%)</c:v>
                  </c:pt>
                  <c:pt idx="2">
                    <c:v>Non-Parents (48%)</c:v>
                  </c:pt>
                  <c:pt idx="3">
                    <c:v>Parents (14%)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'Formal grants'!$N$4:$U$4</c:f>
              <c:numCache>
                <c:formatCode>0</c:formatCode>
                <c:ptCount val="4"/>
                <c:pt idx="0">
                  <c:v>7.6437379999999999</c:v>
                </c:pt>
                <c:pt idx="1">
                  <c:v>8.0077739999999995</c:v>
                </c:pt>
                <c:pt idx="2">
                  <c:v>10.32433</c:v>
                </c:pt>
                <c:pt idx="3">
                  <c:v>16.203379999999999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35-48D2-9DA8-C31EA172B7A0}"/>
            </c:ext>
          </c:extLst>
        </c:ser>
        <c:ser>
          <c:idx val="2"/>
          <c:order val="2"/>
          <c:tx>
            <c:strRef>
              <c:f>'Formal grants'!$M$5</c:f>
              <c:strCache>
                <c:ptCount val="1"/>
                <c:pt idx="0">
                  <c:v>No, I paid all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'Formal grants'!$N$1:$U$2</c:f>
              <c:multiLvlStrCache>
                <c:ptCount val="4"/>
                <c:lvl>
                  <c:pt idx="0">
                    <c:v>Non-Parents (43%)</c:v>
                  </c:pt>
                  <c:pt idx="1">
                    <c:v>Parents (10%)</c:v>
                  </c:pt>
                  <c:pt idx="2">
                    <c:v>Non-Parents (48%)</c:v>
                  </c:pt>
                  <c:pt idx="3">
                    <c:v>Parents (14%)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'Formal grants'!$N$5:$U$5</c:f>
              <c:numCache>
                <c:formatCode>0</c:formatCode>
                <c:ptCount val="4"/>
                <c:pt idx="0">
                  <c:v>70.617040000000003</c:v>
                </c:pt>
                <c:pt idx="1">
                  <c:v>61.623809999999999</c:v>
                </c:pt>
                <c:pt idx="2">
                  <c:v>68.677599999999998</c:v>
                </c:pt>
                <c:pt idx="3">
                  <c:v>59.688890000000001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35-48D2-9DA8-C31EA172B7A0}"/>
            </c:ext>
          </c:extLst>
        </c:ser>
        <c:ser>
          <c:idx val="3"/>
          <c:order val="3"/>
          <c:tx>
            <c:strRef>
              <c:f>'Formal grants'!$M$6</c:f>
              <c:strCache>
                <c:ptCount val="1"/>
                <c:pt idx="0">
                  <c:v>There were no such costs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'Formal grants'!$N$1:$U$2</c:f>
              <c:multiLvlStrCache>
                <c:ptCount val="4"/>
                <c:lvl>
                  <c:pt idx="0">
                    <c:v>Non-Parents (43%)</c:v>
                  </c:pt>
                  <c:pt idx="1">
                    <c:v>Parents (10%)</c:v>
                  </c:pt>
                  <c:pt idx="2">
                    <c:v>Non-Parents (48%)</c:v>
                  </c:pt>
                  <c:pt idx="3">
                    <c:v>Parents (14%)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'Formal grants'!$N$6:$U$6</c:f>
              <c:numCache>
                <c:formatCode>0</c:formatCode>
                <c:ptCount val="4"/>
                <c:pt idx="0">
                  <c:v>2.4790070000000002</c:v>
                </c:pt>
                <c:pt idx="1">
                  <c:v>3.4417529999999998</c:v>
                </c:pt>
                <c:pt idx="2">
                  <c:v>2.6675360000000001</c:v>
                </c:pt>
                <c:pt idx="3">
                  <c:v>1.370236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35-48D2-9DA8-C31EA172B7A0}"/>
            </c:ext>
          </c:extLst>
        </c:ser>
        <c:ser>
          <c:idx val="4"/>
          <c:order val="4"/>
          <c:tx>
            <c:strRef>
              <c:f>'Formal grants'!$M$7</c:f>
              <c:strCache>
                <c:ptCount val="1"/>
                <c:pt idx="0">
                  <c:v>No employer at that time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'Formal grants'!$N$1:$U$2</c:f>
              <c:multiLvlStrCache>
                <c:ptCount val="4"/>
                <c:lvl>
                  <c:pt idx="0">
                    <c:v>Non-Parents (43%)</c:v>
                  </c:pt>
                  <c:pt idx="1">
                    <c:v>Parents (10%)</c:v>
                  </c:pt>
                  <c:pt idx="2">
                    <c:v>Non-Parents (48%)</c:v>
                  </c:pt>
                  <c:pt idx="3">
                    <c:v>Parents (14%)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'Formal grants'!$N$7:$U$7</c:f>
              <c:numCache>
                <c:formatCode>0</c:formatCode>
                <c:ptCount val="4"/>
                <c:pt idx="0">
                  <c:v>13.77894</c:v>
                </c:pt>
                <c:pt idx="1">
                  <c:v>12.89288</c:v>
                </c:pt>
                <c:pt idx="2">
                  <c:v>8.7331199999999995</c:v>
                </c:pt>
                <c:pt idx="3">
                  <c:v>5.5586250000000001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35-48D2-9DA8-C31EA172B7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8520016"/>
        <c:axId val="588528872"/>
      </c:barChart>
      <c:catAx>
        <c:axId val="58852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8872"/>
        <c:crosses val="autoZero"/>
        <c:auto val="1"/>
        <c:lblAlgn val="ctr"/>
        <c:lblOffset val="100"/>
        <c:noMultiLvlLbl val="0"/>
      </c:catAx>
      <c:valAx>
        <c:axId val="588528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24372995042291"/>
          <c:y val="0.29484546224426078"/>
          <c:w val="0.21775627004957715"/>
          <c:h val="0.354301105499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 b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55052931931494"/>
          <c:y val="3.0804477564219179E-2"/>
          <c:w val="0.6004557937202295"/>
          <c:h val="0.8886368522542725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'Informal Grants'!$A$3</c:f>
              <c:strCache>
                <c:ptCount val="1"/>
                <c:pt idx="0">
                  <c:v>Yes, employer paid totally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'Informal Grants'!$B$1:$I$2</c:f>
              <c:multiLvlStrCache>
                <c:ptCount val="4"/>
                <c:lvl>
                  <c:pt idx="0">
                    <c:v>Non-Parents (50%)</c:v>
                  </c:pt>
                  <c:pt idx="1">
                    <c:v>Parents (38%)</c:v>
                  </c:pt>
                  <c:pt idx="2">
                    <c:v>Non-Parents (71%)</c:v>
                  </c:pt>
                  <c:pt idx="3">
                    <c:v>Parents (66%)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'Informal Grants'!$B$3:$I$3</c:f>
              <c:numCache>
                <c:formatCode>0</c:formatCode>
                <c:ptCount val="4"/>
                <c:pt idx="0">
                  <c:v>28.98855</c:v>
                </c:pt>
                <c:pt idx="1">
                  <c:v>40.797640000000001</c:v>
                </c:pt>
                <c:pt idx="2">
                  <c:v>30.459299999999999</c:v>
                </c:pt>
                <c:pt idx="3">
                  <c:v>47.376080000000002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35-48D2-9DA8-C31EA172B7A0}"/>
            </c:ext>
          </c:extLst>
        </c:ser>
        <c:ser>
          <c:idx val="1"/>
          <c:order val="1"/>
          <c:tx>
            <c:strRef>
              <c:f>'Informal Grants'!$A$4</c:f>
              <c:strCache>
                <c:ptCount val="1"/>
                <c:pt idx="0">
                  <c:v>Yes, employer paid partly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'Informal Grants'!$B$1:$I$2</c:f>
              <c:multiLvlStrCache>
                <c:ptCount val="4"/>
                <c:lvl>
                  <c:pt idx="0">
                    <c:v>Non-Parents (50%)</c:v>
                  </c:pt>
                  <c:pt idx="1">
                    <c:v>Parents (38%)</c:v>
                  </c:pt>
                  <c:pt idx="2">
                    <c:v>Non-Parents (71%)</c:v>
                  </c:pt>
                  <c:pt idx="3">
                    <c:v>Parents (66%)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'Informal Grants'!$B$4:$I$4</c:f>
              <c:numCache>
                <c:formatCode>0</c:formatCode>
                <c:ptCount val="4"/>
                <c:pt idx="0">
                  <c:v>5.3502169999999998</c:v>
                </c:pt>
                <c:pt idx="1">
                  <c:v>2.4975770000000002</c:v>
                </c:pt>
                <c:pt idx="2">
                  <c:v>4.1392429999999996</c:v>
                </c:pt>
                <c:pt idx="3">
                  <c:v>3.542303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35-48D2-9DA8-C31EA172B7A0}"/>
            </c:ext>
          </c:extLst>
        </c:ser>
        <c:ser>
          <c:idx val="2"/>
          <c:order val="2"/>
          <c:tx>
            <c:strRef>
              <c:f>'Informal Grants'!$A$5</c:f>
              <c:strCache>
                <c:ptCount val="1"/>
                <c:pt idx="0">
                  <c:v>No, I paid all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'Informal Grants'!$B$1:$I$2</c:f>
              <c:multiLvlStrCache>
                <c:ptCount val="4"/>
                <c:lvl>
                  <c:pt idx="0">
                    <c:v>Non-Parents (50%)</c:v>
                  </c:pt>
                  <c:pt idx="1">
                    <c:v>Parents (38%)</c:v>
                  </c:pt>
                  <c:pt idx="2">
                    <c:v>Non-Parents (71%)</c:v>
                  </c:pt>
                  <c:pt idx="3">
                    <c:v>Parents (66%)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'Informal Grants'!$B$5:$I$5</c:f>
              <c:numCache>
                <c:formatCode>0</c:formatCode>
                <c:ptCount val="4"/>
                <c:pt idx="0">
                  <c:v>34.195520000000002</c:v>
                </c:pt>
                <c:pt idx="1">
                  <c:v>24.71219</c:v>
                </c:pt>
                <c:pt idx="2">
                  <c:v>35.55003</c:v>
                </c:pt>
                <c:pt idx="3">
                  <c:v>25.036210000000001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35-48D2-9DA8-C31EA172B7A0}"/>
            </c:ext>
          </c:extLst>
        </c:ser>
        <c:ser>
          <c:idx val="3"/>
          <c:order val="3"/>
          <c:tx>
            <c:strRef>
              <c:f>'Informal Grants'!$A$6</c:f>
              <c:strCache>
                <c:ptCount val="1"/>
                <c:pt idx="0">
                  <c:v>There were no such costs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'Informal Grants'!$B$1:$I$2</c:f>
              <c:multiLvlStrCache>
                <c:ptCount val="4"/>
                <c:lvl>
                  <c:pt idx="0">
                    <c:v>Non-Parents (50%)</c:v>
                  </c:pt>
                  <c:pt idx="1">
                    <c:v>Parents (38%)</c:v>
                  </c:pt>
                  <c:pt idx="2">
                    <c:v>Non-Parents (71%)</c:v>
                  </c:pt>
                  <c:pt idx="3">
                    <c:v>Parents (66%)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'Informal Grants'!$B$6:$I$6</c:f>
              <c:numCache>
                <c:formatCode>0</c:formatCode>
                <c:ptCount val="4"/>
                <c:pt idx="0">
                  <c:v>24.9666</c:v>
                </c:pt>
                <c:pt idx="1">
                  <c:v>25.9923</c:v>
                </c:pt>
                <c:pt idx="2">
                  <c:v>25.331589999999998</c:v>
                </c:pt>
                <c:pt idx="3">
                  <c:v>21.06964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35-48D2-9DA8-C31EA172B7A0}"/>
            </c:ext>
          </c:extLst>
        </c:ser>
        <c:ser>
          <c:idx val="4"/>
          <c:order val="4"/>
          <c:tx>
            <c:strRef>
              <c:f>'Informal Grants'!$A$7</c:f>
              <c:strCache>
                <c:ptCount val="1"/>
                <c:pt idx="0">
                  <c:v>No employer at that time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'Informal Grants'!$B$1:$I$2</c:f>
              <c:multiLvlStrCache>
                <c:ptCount val="4"/>
                <c:lvl>
                  <c:pt idx="0">
                    <c:v>Non-Parents (50%)</c:v>
                  </c:pt>
                  <c:pt idx="1">
                    <c:v>Parents (38%)</c:v>
                  </c:pt>
                  <c:pt idx="2">
                    <c:v>Non-Parents (71%)</c:v>
                  </c:pt>
                  <c:pt idx="3">
                    <c:v>Parents (66%)</c:v>
                  </c:pt>
                </c:lvl>
                <c:lvl>
                  <c:pt idx="0">
                    <c:v>Low Skill</c:v>
                  </c:pt>
                  <c:pt idx="2">
                    <c:v>High Skill</c:v>
                  </c:pt>
                </c:lvl>
              </c:multiLvlStrCache>
            </c:multiLvlStrRef>
          </c:cat>
          <c:val>
            <c:numRef>
              <c:f>'Informal Grants'!$B$7:$I$7</c:f>
              <c:numCache>
                <c:formatCode>0</c:formatCode>
                <c:ptCount val="4"/>
                <c:pt idx="0">
                  <c:v>6.4991139999999996</c:v>
                </c:pt>
                <c:pt idx="1">
                  <c:v>6.0002890000000004</c:v>
                </c:pt>
                <c:pt idx="2">
                  <c:v>4.5198369999999999</c:v>
                </c:pt>
                <c:pt idx="3">
                  <c:v>2.9757709999999999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35-48D2-9DA8-C31EA172B7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8520016"/>
        <c:axId val="588528872"/>
      </c:barChart>
      <c:catAx>
        <c:axId val="58852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8872"/>
        <c:crosses val="autoZero"/>
        <c:auto val="1"/>
        <c:lblAlgn val="ctr"/>
        <c:lblOffset val="100"/>
        <c:noMultiLvlLbl val="0"/>
      </c:catAx>
      <c:valAx>
        <c:axId val="588528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52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24372995042291"/>
          <c:y val="0.29484535151798352"/>
          <c:w val="0.21775627004957715"/>
          <c:h val="0.3543011054992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 b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584203604965"/>
          <c:y val="4.5498021330528819E-2"/>
          <c:w val="0.57890839689179396"/>
          <c:h val="0.88003725893392404"/>
        </c:manualLayout>
      </c:layout>
      <c:doughnutChart>
        <c:varyColors val="1"/>
        <c:ser>
          <c:idx val="0"/>
          <c:order val="0"/>
          <c:tx>
            <c:strRef>
              <c:f>'numbe of children'!$B$1</c:f>
              <c:strCache>
                <c:ptCount val="1"/>
                <c:pt idx="0">
                  <c:v>% number of children in house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91-4F46-A1B3-3D62F2AB3099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91-4F46-A1B3-3D62F2AB3099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91-4F46-A1B3-3D62F2AB3099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91-4F46-A1B3-3D62F2AB3099}"/>
              </c:ext>
            </c:extLst>
          </c:dPt>
          <c:dLbls>
            <c:dLbl>
              <c:idx val="0"/>
              <c:layout>
                <c:manualLayout>
                  <c:x val="-1.2149510823675624E-16"/>
                  <c:y val="-1.51114049660201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91-4F46-A1B3-3D62F2AB3099}"/>
                </c:ext>
              </c:extLst>
            </c:dLbl>
            <c:dLbl>
              <c:idx val="1"/>
              <c:layout>
                <c:manualLayout>
                  <c:x val="1.6567706148901934E-2"/>
                  <c:y val="-4.02970799093871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91-4F46-A1B3-3D62F2AB3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'numbe of children'!$A$2:$A$5</c:f>
              <c:strCache>
                <c:ptCount val="4"/>
                <c:pt idx="0">
                  <c:v>1 child</c:v>
                </c:pt>
                <c:pt idx="1">
                  <c:v>2 children</c:v>
                </c:pt>
                <c:pt idx="2">
                  <c:v>3 children</c:v>
                </c:pt>
                <c:pt idx="3">
                  <c:v>4+ children</c:v>
                </c:pt>
              </c:strCache>
            </c:strRef>
          </c:cat>
          <c:val>
            <c:numRef>
              <c:f>'numbe of children'!$B$2:$B$5</c:f>
              <c:numCache>
                <c:formatCode>0</c:formatCode>
                <c:ptCount val="4"/>
                <c:pt idx="0">
                  <c:v>21.734729999999999</c:v>
                </c:pt>
                <c:pt idx="1">
                  <c:v>36.177999999999997</c:v>
                </c:pt>
                <c:pt idx="2">
                  <c:v>22.61026</c:v>
                </c:pt>
                <c:pt idx="3">
                  <c:v>19.47702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91-4F46-A1B3-3D62F2AB30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584203604965"/>
          <c:y val="4.5498021330528819E-2"/>
          <c:w val="0.57890839689179396"/>
          <c:h val="0.88003725893392404"/>
        </c:manualLayout>
      </c:layout>
      <c:doughnutChart>
        <c:varyColors val="1"/>
        <c:ser>
          <c:idx val="0"/>
          <c:order val="0"/>
          <c:tx>
            <c:strRef>
              <c:f>'Age of youngest child'!$D$10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91-4F46-A1B3-3D62F2AB3099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91-4F46-A1B3-3D62F2AB3099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91-4F46-A1B3-3D62F2AB3099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91-4F46-A1B3-3D62F2AB3099}"/>
              </c:ext>
            </c:extLst>
          </c:dPt>
          <c:dPt>
            <c:idx val="4"/>
            <c:bubble3D val="0"/>
            <c:explosion val="15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F8-45AA-91FD-50024CC72986}"/>
              </c:ext>
            </c:extLst>
          </c:dPt>
          <c:dLbls>
            <c:dLbl>
              <c:idx val="0"/>
              <c:layout>
                <c:manualLayout>
                  <c:x val="-1.2149510823675624E-16"/>
                  <c:y val="-1.51114049660201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91-4F46-A1B3-3D62F2AB3099}"/>
                </c:ext>
              </c:extLst>
            </c:dLbl>
            <c:dLbl>
              <c:idx val="1"/>
              <c:layout>
                <c:manualLayout>
                  <c:x val="-1.3358512513677456E-2"/>
                  <c:y val="-4.86607803374182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91-4F46-A1B3-3D62F2AB3099}"/>
                </c:ext>
              </c:extLst>
            </c:dLbl>
            <c:dLbl>
              <c:idx val="2"/>
              <c:layout>
                <c:manualLayout>
                  <c:x val="3.5207236168199661E-3"/>
                  <c:y val="-2.230313205342039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91-4F46-A1B3-3D62F2AB3099}"/>
                </c:ext>
              </c:extLst>
            </c:dLbl>
            <c:dLbl>
              <c:idx val="3"/>
              <c:layout>
                <c:manualLayout>
                  <c:x val="3.5207236168199015E-3"/>
                  <c:y val="-2.509102356009794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91-4F46-A1B3-3D62F2AB3099}"/>
                </c:ext>
              </c:extLst>
            </c:dLbl>
            <c:dLbl>
              <c:idx val="4"/>
              <c:layout>
                <c:manualLayout>
                  <c:x val="1.7603618084099831E-3"/>
                  <c:y val="-1.115156602671024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F8-45AA-91FD-50024CC72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'Age of youngest child'!$C$11:$C$15</c:f>
              <c:strCache>
                <c:ptCount val="5"/>
                <c:pt idx="0">
                  <c:v>age 0-2</c:v>
                </c:pt>
                <c:pt idx="1">
                  <c:v>age 3-5</c:v>
                </c:pt>
                <c:pt idx="2">
                  <c:v>age 6-12</c:v>
                </c:pt>
                <c:pt idx="3">
                  <c:v>age 13-17</c:v>
                </c:pt>
                <c:pt idx="4">
                  <c:v>age 18+</c:v>
                </c:pt>
              </c:strCache>
            </c:strRef>
          </c:cat>
          <c:val>
            <c:numRef>
              <c:f>'Age of youngest child'!$D$11:$D$15</c:f>
              <c:numCache>
                <c:formatCode>0</c:formatCode>
                <c:ptCount val="5"/>
                <c:pt idx="0">
                  <c:v>12.27868</c:v>
                </c:pt>
                <c:pt idx="1">
                  <c:v>10.79</c:v>
                </c:pt>
                <c:pt idx="2">
                  <c:v>17.14141</c:v>
                </c:pt>
                <c:pt idx="3">
                  <c:v>12.286799999999999</c:v>
                </c:pt>
                <c:pt idx="4">
                  <c:v>47.506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91-4F46-A1B3-3D62F2AB30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42512483972965"/>
          <c:y val="5.7184942259005452E-2"/>
          <c:w val="0.87095207523501694"/>
          <c:h val="0.77980079618406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'Age of youngest child'!$D$1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of youngest child'!$C$11:$C$16</c:f>
              <c:strCache>
                <c:ptCount val="6"/>
                <c:pt idx="0">
                  <c:v>24 or less
 (4%)</c:v>
                </c:pt>
                <c:pt idx="1">
                  <c:v>25-34
 (15%)</c:v>
                </c:pt>
                <c:pt idx="2">
                  <c:v>35-44
 (21%)</c:v>
                </c:pt>
                <c:pt idx="3">
                  <c:v>45-54
 (25%)</c:v>
                </c:pt>
                <c:pt idx="4">
                  <c:v>55-65
 (23%)</c:v>
                </c:pt>
                <c:pt idx="5">
                  <c:v>66+
 (12%)</c:v>
                </c:pt>
              </c:strCache>
            </c:strRef>
          </c:cat>
          <c:val>
            <c:numRef>
              <c:f>'Age of youngest child'!$D$11:$D$16</c:f>
              <c:numCache>
                <c:formatCode>0</c:formatCode>
                <c:ptCount val="6"/>
                <c:pt idx="0">
                  <c:v>99.76746</c:v>
                </c:pt>
                <c:pt idx="1">
                  <c:v>99.601659999999995</c:v>
                </c:pt>
                <c:pt idx="2">
                  <c:v>92.496009999999998</c:v>
                </c:pt>
                <c:pt idx="3">
                  <c:v>49.234659999999998</c:v>
                </c:pt>
                <c:pt idx="4">
                  <c:v>7.9918230000000001</c:v>
                </c:pt>
                <c:pt idx="5">
                  <c:v>1.183886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F-491D-B0BC-6F90BA8436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8382864"/>
        <c:axId val="598378272"/>
      </c:barChart>
      <c:catAx>
        <c:axId val="598382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of parent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378272"/>
        <c:crosses val="autoZero"/>
        <c:auto val="1"/>
        <c:lblAlgn val="ctr"/>
        <c:lblOffset val="100"/>
        <c:noMultiLvlLbl val="0"/>
      </c:catAx>
      <c:valAx>
        <c:axId val="5983782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of parents with dependent children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&quot;%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38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'Pared parents'!$A$2</c:f>
              <c:strCache>
                <c:ptCount val="1"/>
                <c:pt idx="0">
                  <c:v>Both parents - no high school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'Pared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'Pared parents'!$B$2:$D$2</c:f>
              <c:numCache>
                <c:formatCode>0</c:formatCode>
                <c:ptCount val="2"/>
                <c:pt idx="0">
                  <c:v>23.961071585814729</c:v>
                </c:pt>
                <c:pt idx="1">
                  <c:v>9.7840414480247286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2-4E85-BCE4-E42C7B52525F}"/>
            </c:ext>
          </c:extLst>
        </c:ser>
        <c:ser>
          <c:idx val="1"/>
          <c:order val="1"/>
          <c:tx>
            <c:strRef>
              <c:f>'Pared parents'!$A$3</c:f>
              <c:strCache>
                <c:ptCount val="1"/>
                <c:pt idx="0">
                  <c:v>One parent - high 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'Pared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'Pared parents'!$B$3:$D$3</c:f>
              <c:numCache>
                <c:formatCode>0</c:formatCode>
                <c:ptCount val="2"/>
                <c:pt idx="0">
                  <c:v>45.963668569009592</c:v>
                </c:pt>
                <c:pt idx="1">
                  <c:v>39.05792749923949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2-4E85-BCE4-E42C7B52525F}"/>
            </c:ext>
          </c:extLst>
        </c:ser>
        <c:ser>
          <c:idx val="2"/>
          <c:order val="2"/>
          <c:tx>
            <c:strRef>
              <c:f>'Pared parents'!$A$4</c:f>
              <c:strCache>
                <c:ptCount val="1"/>
                <c:pt idx="0">
                  <c:v>One parent - college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'Pared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'Pared parents'!$B$4:$D$4</c:f>
              <c:numCache>
                <c:formatCode>0</c:formatCode>
                <c:ptCount val="2"/>
                <c:pt idx="0">
                  <c:v>30.07525984517568</c:v>
                </c:pt>
                <c:pt idx="1">
                  <c:v>51.158031052735772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2-4E85-BCE4-E42C7B5252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4922408"/>
        <c:axId val="564922736"/>
      </c:barChart>
      <c:catAx>
        <c:axId val="56492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736"/>
        <c:crosses val="autoZero"/>
        <c:auto val="1"/>
        <c:lblAlgn val="ctr"/>
        <c:lblOffset val="100"/>
        <c:noMultiLvlLbl val="0"/>
      </c:catAx>
      <c:valAx>
        <c:axId val="56492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24929522698545E-2"/>
          <c:y val="4.7762186024312557E-2"/>
          <c:w val="0.87853467969281618"/>
          <c:h val="0.786954468583256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Less than high school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Sheet1!$C$2:$E$2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Sheet1!$C$3:$E$3</c:f>
              <c:numCache>
                <c:formatCode>0</c:formatCode>
                <c:ptCount val="2"/>
                <c:pt idx="0">
                  <c:v>12.1</c:v>
                </c:pt>
                <c:pt idx="1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A-403E-9AC5-F319D4638D87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High school/some college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Sheet1!$C$2:$E$2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Sheet1!$C$4:$E$4</c:f>
              <c:numCache>
                <c:formatCode>0</c:formatCode>
                <c:ptCount val="2"/>
                <c:pt idx="0">
                  <c:v>52.1</c:v>
                </c:pt>
                <c:pt idx="1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AA-403E-9AC5-F319D4638D87}"/>
            </c:ext>
          </c:extLst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College or higher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Sheet1!$C$2:$E$2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Sheet1!$C$5:$E$5</c:f>
              <c:numCache>
                <c:formatCode>0</c:formatCode>
                <c:ptCount val="2"/>
                <c:pt idx="0">
                  <c:v>35.799999999999997</c:v>
                </c:pt>
                <c:pt idx="1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AA-403E-9AC5-F319D4638D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8388608"/>
        <c:axId val="438386312"/>
      </c:barChart>
      <c:catAx>
        <c:axId val="43838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386312"/>
        <c:crosses val="autoZero"/>
        <c:auto val="1"/>
        <c:lblAlgn val="ctr"/>
        <c:lblOffset val="100"/>
        <c:noMultiLvlLbl val="0"/>
      </c:catAx>
      <c:valAx>
        <c:axId val="438386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38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'Empstat parents'!$A$2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'Empstat parents'!$B$2:$D$2</c:f>
              <c:numCache>
                <c:formatCode>0</c:formatCode>
                <c:ptCount val="2"/>
                <c:pt idx="0">
                  <c:v>69.781499999999994</c:v>
                </c:pt>
                <c:pt idx="1">
                  <c:v>69.838899999999995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2-4E85-BCE4-E42C7B52525F}"/>
            </c:ext>
          </c:extLst>
        </c:ser>
        <c:ser>
          <c:idx val="1"/>
          <c:order val="1"/>
          <c:tx>
            <c:strRef>
              <c:f>'Empstat parents'!$A$3</c:f>
              <c:strCache>
                <c:ptCount val="1"/>
                <c:pt idx="0">
                  <c:v>Unemployed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'Empstat parents'!$B$3:$D$3</c:f>
              <c:numCache>
                <c:formatCode>0</c:formatCode>
                <c:ptCount val="2"/>
                <c:pt idx="0">
                  <c:v>5.37</c:v>
                </c:pt>
                <c:pt idx="1">
                  <c:v>8.5060000000000002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2-4E85-BCE4-E42C7B52525F}"/>
            </c:ext>
          </c:extLst>
        </c:ser>
        <c:ser>
          <c:idx val="2"/>
          <c:order val="2"/>
          <c:tx>
            <c:strRef>
              <c:f>'Empstat parents'!$A$4</c:f>
              <c:strCache>
                <c:ptCount val="1"/>
                <c:pt idx="0">
                  <c:v>Out of labor force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parents'!$B$1:$D$1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'Empstat parents'!$B$4:$D$4</c:f>
              <c:numCache>
                <c:formatCode>0</c:formatCode>
                <c:ptCount val="2"/>
                <c:pt idx="0">
                  <c:v>24.845359999999999</c:v>
                </c:pt>
                <c:pt idx="1">
                  <c:v>21.654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2-4E85-BCE4-E42C7B5252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4922408"/>
        <c:axId val="564922736"/>
      </c:barChart>
      <c:catAx>
        <c:axId val="56492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736"/>
        <c:crosses val="autoZero"/>
        <c:auto val="1"/>
        <c:lblAlgn val="ctr"/>
        <c:lblOffset val="100"/>
        <c:noMultiLvlLbl val="0"/>
      </c:catAx>
      <c:valAx>
        <c:axId val="56492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'Empstat parents'!$A$7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parents'!$B$6:$F$6</c:f>
              <c:strCache>
                <c:ptCount val="3"/>
                <c:pt idx="0">
                  <c:v>Parents with dependent children</c:v>
                </c:pt>
                <c:pt idx="1">
                  <c:v>Parents with non-dependent children</c:v>
                </c:pt>
                <c:pt idx="2">
                  <c:v>Non-Parents</c:v>
                </c:pt>
              </c:strCache>
            </c:strRef>
          </c:cat>
          <c:val>
            <c:numRef>
              <c:f>'Empstat parents'!$B$7:$F$7</c:f>
              <c:numCache>
                <c:formatCode>0</c:formatCode>
                <c:ptCount val="3"/>
                <c:pt idx="0">
                  <c:v>78.95561137392599</c:v>
                </c:pt>
                <c:pt idx="1">
                  <c:v>59.661705350953667</c:v>
                </c:pt>
                <c:pt idx="2">
                  <c:v>69.838899922865437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3-4528-8F64-1EE2CF497DF2}"/>
            </c:ext>
          </c:extLst>
        </c:ser>
        <c:ser>
          <c:idx val="1"/>
          <c:order val="1"/>
          <c:tx>
            <c:strRef>
              <c:f>'Empstat parents'!$A$8</c:f>
              <c:strCache>
                <c:ptCount val="1"/>
                <c:pt idx="0">
                  <c:v>Unemployed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parents'!$B$6:$F$6</c:f>
              <c:strCache>
                <c:ptCount val="3"/>
                <c:pt idx="0">
                  <c:v>Parents with dependent children</c:v>
                </c:pt>
                <c:pt idx="1">
                  <c:v>Parents with non-dependent children</c:v>
                </c:pt>
                <c:pt idx="2">
                  <c:v>Non-Parents</c:v>
                </c:pt>
              </c:strCache>
            </c:strRef>
          </c:cat>
          <c:val>
            <c:numRef>
              <c:f>'Empstat parents'!$B$8:$F$8</c:f>
              <c:numCache>
                <c:formatCode>0</c:formatCode>
                <c:ptCount val="3"/>
                <c:pt idx="0">
                  <c:v>6.8367988499998988</c:v>
                </c:pt>
                <c:pt idx="1">
                  <c:v>3.7533978819036879</c:v>
                </c:pt>
                <c:pt idx="2">
                  <c:v>8.5068907682529584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3-4528-8F64-1EE2CF497DF2}"/>
            </c:ext>
          </c:extLst>
        </c:ser>
        <c:ser>
          <c:idx val="2"/>
          <c:order val="2"/>
          <c:tx>
            <c:strRef>
              <c:f>'Empstat parents'!$A$9</c:f>
              <c:strCache>
                <c:ptCount val="1"/>
                <c:pt idx="0">
                  <c:v>Out of labor force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'Empstat parents'!$B$6:$F$6</c:f>
              <c:strCache>
                <c:ptCount val="3"/>
                <c:pt idx="0">
                  <c:v>Parents with dependent children</c:v>
                </c:pt>
                <c:pt idx="1">
                  <c:v>Parents with non-dependent children</c:v>
                </c:pt>
                <c:pt idx="2">
                  <c:v>Non-Parents</c:v>
                </c:pt>
              </c:strCache>
            </c:strRef>
          </c:cat>
          <c:val>
            <c:numRef>
              <c:f>'Empstat parents'!$B$9:$F$9</c:f>
              <c:numCache>
                <c:formatCode>0</c:formatCode>
                <c:ptCount val="3"/>
                <c:pt idx="0">
                  <c:v>14.20758977607411</c:v>
                </c:pt>
                <c:pt idx="1">
                  <c:v>36.584896767142652</c:v>
                </c:pt>
                <c:pt idx="2">
                  <c:v>21.654209308881601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03-4528-8F64-1EE2CF497D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4922408"/>
        <c:axId val="564922736"/>
      </c:barChart>
      <c:catAx>
        <c:axId val="56492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736"/>
        <c:crosses val="autoZero"/>
        <c:auto val="1"/>
        <c:lblAlgn val="ctr"/>
        <c:lblOffset val="100"/>
        <c:noMultiLvlLbl val="0"/>
      </c:catAx>
      <c:valAx>
        <c:axId val="56492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92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10908657060914E-2"/>
          <c:y val="3.0952071628276154E-2"/>
          <c:w val="0.5806612495362844"/>
          <c:h val="0.88748887951594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1st quintile
(less than $16,000/year)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Sheet5!$B$1:$E$1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Sheet5!$B$2:$E$2</c:f>
              <c:numCache>
                <c:formatCode>0</c:formatCode>
                <c:ptCount val="2"/>
                <c:pt idx="0">
                  <c:v>14.73978</c:v>
                </c:pt>
                <c:pt idx="1">
                  <c:v>30.08419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D-40A2-BD7D-74765C0B7ABA}"/>
            </c:ext>
          </c:extLst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2nd quintile
($16,000 to less than $28,000/year)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Sheet5!$B$1:$E$1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Sheet5!$B$3:$E$3</c:f>
              <c:numCache>
                <c:formatCode>0</c:formatCode>
                <c:ptCount val="2"/>
                <c:pt idx="0">
                  <c:v>19.792570000000001</c:v>
                </c:pt>
                <c:pt idx="1">
                  <c:v>20.449110000000001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D-40A2-BD7D-74765C0B7ABA}"/>
            </c:ext>
          </c:extLst>
        </c:ser>
        <c:ser>
          <c:idx val="2"/>
          <c:order val="2"/>
          <c:tx>
            <c:strRef>
              <c:f>Sheet5!$A$4</c:f>
              <c:strCache>
                <c:ptCount val="1"/>
                <c:pt idx="0">
                  <c:v>3rd quintile
($28,000 to less than $42,000/year)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Sheet5!$B$1:$E$1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Sheet5!$B$4:$E$4</c:f>
              <c:numCache>
                <c:formatCode>0</c:formatCode>
                <c:ptCount val="2"/>
                <c:pt idx="0">
                  <c:v>20.544799999999999</c:v>
                </c:pt>
                <c:pt idx="1">
                  <c:v>18.924150000000001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4D-40A2-BD7D-74765C0B7ABA}"/>
            </c:ext>
          </c:extLst>
        </c:ser>
        <c:ser>
          <c:idx val="3"/>
          <c:order val="3"/>
          <c:tx>
            <c:strRef>
              <c:f>Sheet5!$A$5</c:f>
              <c:strCache>
                <c:ptCount val="1"/>
                <c:pt idx="0">
                  <c:v>4th quintile
($42,000 to less than $67,000/year)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Sheet5!$B$1:$E$1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Sheet5!$B$5:$E$5</c:f>
              <c:numCache>
                <c:formatCode>0</c:formatCode>
                <c:ptCount val="2"/>
                <c:pt idx="0">
                  <c:v>22.429279999999999</c:v>
                </c:pt>
                <c:pt idx="1">
                  <c:v>15.3416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D-40A2-BD7D-74765C0B7ABA}"/>
            </c:ext>
          </c:extLst>
        </c:ser>
        <c:ser>
          <c:idx val="4"/>
          <c:order val="4"/>
          <c:tx>
            <c:strRef>
              <c:f>Sheet5!$A$6</c:f>
              <c:strCache>
                <c:ptCount val="1"/>
                <c:pt idx="0">
                  <c:v>5th quintile
($67,000 or more/year)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Sheet5!$B$1:$E$1</c:f>
              <c:strCache>
                <c:ptCount val="2"/>
                <c:pt idx="0">
                  <c:v>Parents</c:v>
                </c:pt>
                <c:pt idx="1">
                  <c:v>Non-parents</c:v>
                </c:pt>
              </c:strCache>
            </c:strRef>
          </c:cat>
          <c:val>
            <c:numRef>
              <c:f>Sheet5!$B$6:$E$6</c:f>
              <c:numCache>
                <c:formatCode>0</c:formatCode>
                <c:ptCount val="2"/>
                <c:pt idx="0">
                  <c:v>22.493569999999998</c:v>
                </c:pt>
                <c:pt idx="1">
                  <c:v>15.200950000000001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4D-40A2-BD7D-74765C0B7A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33836136"/>
        <c:axId val="633844008"/>
      </c:barChart>
      <c:catAx>
        <c:axId val="633836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844008"/>
        <c:crosses val="autoZero"/>
        <c:auto val="1"/>
        <c:lblAlgn val="ctr"/>
        <c:lblOffset val="100"/>
        <c:noMultiLvlLbl val="0"/>
      </c:catAx>
      <c:valAx>
        <c:axId val="633844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83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5798871550629"/>
          <c:y val="4.8524166673093255E-2"/>
          <c:w val="0.30775349141032787"/>
          <c:h val="0.82007823046724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0.86107</cdr:x>
      <cdr:y>0.7582</cdr:y>
    </cdr:from>
    <cdr:to>
      <cdr:x>0.8735</cdr:x>
      <cdr:y>0.81986</cdr:y>
    </cdr:to>
    <cdr:sp macro="" textlink="">
      <cdr:nvSpPr>
        <cdr:cNvPr id="4" name="Right Brace 3">
          <a:extLst xmlns:a="http://schemas.openxmlformats.org/drawingml/2006/main">
            <a:ext uri="{FF2B5EF4-FFF2-40B4-BE49-F238E27FC236}">
              <a16:creationId xmlns:a16="http://schemas.microsoft.com/office/drawing/2014/main" id="{3476D9EE-A024-4FE4-9F23-68B2BF9F1834}"/>
            </a:ext>
          </a:extLst>
        </cdr:cNvPr>
        <cdr:cNvSpPr/>
      </cdr:nvSpPr>
      <cdr:spPr>
        <a:xfrm xmlns:a="http://schemas.openxmlformats.org/drawingml/2006/main">
          <a:off x="7086221" y="3436341"/>
          <a:ext cx="102358" cy="27947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0.41165</cdr:x>
      <cdr:y>0.74394</cdr:y>
    </cdr:from>
    <cdr:to>
      <cdr:x>0.42104</cdr:x>
      <cdr:y>0.82865</cdr:y>
    </cdr:to>
    <cdr:sp macro="" textlink="">
      <cdr:nvSpPr>
        <cdr:cNvPr id="2" name="Right Brace 1">
          <a:extLst xmlns:a="http://schemas.openxmlformats.org/drawingml/2006/main">
            <a:ext uri="{FF2B5EF4-FFF2-40B4-BE49-F238E27FC236}">
              <a16:creationId xmlns:a16="http://schemas.microsoft.com/office/drawing/2014/main" id="{3476D9EE-A024-4FE4-9F23-68B2BF9F1834}"/>
            </a:ext>
          </a:extLst>
        </cdr:cNvPr>
        <cdr:cNvSpPr/>
      </cdr:nvSpPr>
      <cdr:spPr>
        <a:xfrm xmlns:a="http://schemas.openxmlformats.org/drawingml/2006/main">
          <a:off x="3387678" y="3468870"/>
          <a:ext cx="77289" cy="395021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0.85111</cdr:x>
      <cdr:y>0.70003</cdr:y>
    </cdr:from>
    <cdr:to>
      <cdr:x>0.85968</cdr:x>
      <cdr:y>0.83158</cdr:y>
    </cdr:to>
    <cdr:sp macro="" textlink="">
      <cdr:nvSpPr>
        <cdr:cNvPr id="3" name="Right Brace 2">
          <a:extLst xmlns:a="http://schemas.openxmlformats.org/drawingml/2006/main">
            <a:ext uri="{FF2B5EF4-FFF2-40B4-BE49-F238E27FC236}">
              <a16:creationId xmlns:a16="http://schemas.microsoft.com/office/drawing/2014/main" id="{3476D9EE-A024-4FE4-9F23-68B2BF9F1834}"/>
            </a:ext>
          </a:extLst>
        </cdr:cNvPr>
        <cdr:cNvSpPr/>
      </cdr:nvSpPr>
      <cdr:spPr>
        <a:xfrm xmlns:a="http://schemas.openxmlformats.org/drawingml/2006/main">
          <a:off x="7004335" y="3264154"/>
          <a:ext cx="70464" cy="613386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0.32126</cdr:x>
      <cdr:y>0.61464</cdr:y>
    </cdr:from>
    <cdr:to>
      <cdr:x>0.3308</cdr:x>
      <cdr:y>0.91291</cdr:y>
    </cdr:to>
    <cdr:sp macro="" textlink="">
      <cdr:nvSpPr>
        <cdr:cNvPr id="3" name="Right Brace 2">
          <a:extLst xmlns:a="http://schemas.openxmlformats.org/drawingml/2006/main">
            <a:ext uri="{FF2B5EF4-FFF2-40B4-BE49-F238E27FC236}">
              <a16:creationId xmlns:a16="http://schemas.microsoft.com/office/drawing/2014/main" id="{529B5FC3-FB43-4FED-BC98-43B1DC8A262E}"/>
            </a:ext>
          </a:extLst>
        </cdr:cNvPr>
        <cdr:cNvSpPr/>
      </cdr:nvSpPr>
      <cdr:spPr>
        <a:xfrm xmlns:a="http://schemas.openxmlformats.org/drawingml/2006/main">
          <a:off x="1538856" y="3108320"/>
          <a:ext cx="45719" cy="1508385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0.6118</cdr:x>
      <cdr:y>0.46634</cdr:y>
    </cdr:from>
    <cdr:to>
      <cdr:x>0.62238</cdr:x>
      <cdr:y>0.91826</cdr:y>
    </cdr:to>
    <cdr:sp macro="" textlink="">
      <cdr:nvSpPr>
        <cdr:cNvPr id="4" name="Right Brace 3">
          <a:extLst xmlns:a="http://schemas.openxmlformats.org/drawingml/2006/main">
            <a:ext uri="{FF2B5EF4-FFF2-40B4-BE49-F238E27FC236}">
              <a16:creationId xmlns:a16="http://schemas.microsoft.com/office/drawing/2014/main" id="{E8CD2531-F63F-4898-8A18-B4166C107FA2}"/>
            </a:ext>
          </a:extLst>
        </cdr:cNvPr>
        <cdr:cNvSpPr/>
      </cdr:nvSpPr>
      <cdr:spPr>
        <a:xfrm xmlns:a="http://schemas.openxmlformats.org/drawingml/2006/main">
          <a:off x="2930586" y="2358307"/>
          <a:ext cx="50704" cy="2285429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0.30804</cdr:x>
      <cdr:y>0.50758</cdr:y>
    </cdr:from>
    <cdr:to>
      <cdr:x>0.32556</cdr:x>
      <cdr:y>0.92068</cdr:y>
    </cdr:to>
    <cdr:sp macro="" textlink="">
      <cdr:nvSpPr>
        <cdr:cNvPr id="2" name="Right Brace 1">
          <a:extLst xmlns:a="http://schemas.openxmlformats.org/drawingml/2006/main">
            <a:ext uri="{FF2B5EF4-FFF2-40B4-BE49-F238E27FC236}">
              <a16:creationId xmlns:a16="http://schemas.microsoft.com/office/drawing/2014/main" id="{76C1AE77-09F5-4DA6-863C-87F3D81FF67A}"/>
            </a:ext>
          </a:extLst>
        </cdr:cNvPr>
        <cdr:cNvSpPr/>
      </cdr:nvSpPr>
      <cdr:spPr>
        <a:xfrm xmlns:a="http://schemas.openxmlformats.org/drawingml/2006/main">
          <a:off x="1566810" y="2625261"/>
          <a:ext cx="89113" cy="2136584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0.57266</cdr:x>
      <cdr:y>0.71418</cdr:y>
    </cdr:from>
    <cdr:to>
      <cdr:x>0.58804</cdr:x>
      <cdr:y>0.9131</cdr:y>
    </cdr:to>
    <cdr:sp macro="" textlink="">
      <cdr:nvSpPr>
        <cdr:cNvPr id="3" name="Right Brace 2">
          <a:extLst xmlns:a="http://schemas.openxmlformats.org/drawingml/2006/main">
            <a:ext uri="{FF2B5EF4-FFF2-40B4-BE49-F238E27FC236}">
              <a16:creationId xmlns:a16="http://schemas.microsoft.com/office/drawing/2014/main" id="{1B179B91-C18F-4570-83DD-8605A0C303C7}"/>
            </a:ext>
          </a:extLst>
        </cdr:cNvPr>
        <cdr:cNvSpPr/>
      </cdr:nvSpPr>
      <cdr:spPr>
        <a:xfrm xmlns:a="http://schemas.openxmlformats.org/drawingml/2006/main">
          <a:off x="2912725" y="3693773"/>
          <a:ext cx="78268" cy="1028847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81B0-F06A-594F-AF21-DAFC906456D4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5437-AC11-6346-997E-3F774645E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52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375D1-A7EF-4646-9D10-D249BFF916D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46B9-6A0E-4B4A-85AB-847EC13C4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6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23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Parents who do not live with partner have the highest percentage of low skill.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3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T-tests: for high skilled parents, too busy at work was higher than all the others.</a:t>
            </a:r>
          </a:p>
          <a:p>
            <a:r>
              <a:rPr lang="en-US" dirty="0"/>
              <a:t>	for low skilled parents, too busy at work, education was too expensive, and did not have time because of childcare/family responsibilities are the top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10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T-tests: Non-Parents participate in general more in all levels</a:t>
            </a:r>
          </a:p>
          <a:p>
            <a:r>
              <a:rPr lang="en-US" dirty="0"/>
              <a:t>	Non-formal has higher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T-tests: High skill parents participate in general more in all types</a:t>
            </a:r>
          </a:p>
          <a:p>
            <a:r>
              <a:rPr lang="en-US" dirty="0"/>
              <a:t>	non-formal has higher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72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44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Highly skilled parents receive more employer support for non-formal education expenses than low-skilled parents.</a:t>
            </a:r>
          </a:p>
          <a:p>
            <a:endParaRPr lang="en-US" dirty="0"/>
          </a:p>
          <a:p>
            <a:r>
              <a:rPr lang="en-US" dirty="0"/>
              <a:t>Other sig differences:</a:t>
            </a:r>
          </a:p>
          <a:p>
            <a:r>
              <a:rPr lang="en-US" dirty="0"/>
              <a:t>Parents: employer paid totally high v low</a:t>
            </a:r>
          </a:p>
          <a:p>
            <a:r>
              <a:rPr lang="en-US" dirty="0"/>
              <a:t>High skill: I paid all costs parents v population</a:t>
            </a:r>
          </a:p>
          <a:p>
            <a:r>
              <a:rPr lang="en-US" dirty="0"/>
              <a:t>We also looked at formal education and found no significant differences between parents and general pop. in either skill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59CA-4453-4BC7-B613-75E81002449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F9C6E-0288-4515-9F08-69D5FDF587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3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5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percentage of parents whose parents have no high school degree is significantly larger than that of non-parents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6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those with children, the percentage of employed and unemployed are significantly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56A19-E39B-4778-AE08-2DC4C8F446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9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those out of the labor force, the percentage of parents with non-dependent children is significantly higher than parents with dependent children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56A19-E39B-4778-AE08-2DC4C8F446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07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percentage of parents that are low skilled is higher than the percentage non-parents.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B5AE-B6AA-E140-82AC-1922308B42F1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45293C-F9C8-408C-985D-185B8334B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BEC-4B09-AD4B-A1C2-95505EF3845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E1BC7-A921-48CE-A1DC-6D31B8B52A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E8B0-0CF9-AC47-95AE-ADB19A8AB44C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A30D-88D2-4AF7-B6AA-83B52FCA8943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7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7A36-FC2C-2F42-8A6C-264752B4B5CE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F5E8C8-B799-4357-AC9E-1F120424F7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3327-81A9-474F-88D0-05F9E24E8DDE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C464EE-E6F4-4FF5-81A7-D562D3FD11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03C-ACA5-D44A-8275-27F2CCAA3ED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3368E-2A12-45F4-A333-5D997DDB95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F7D4-BCC4-E946-9E37-5FC473AF3C92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63C350-C611-4194-8E9C-425BADFA1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ABD0-FF14-A949-B9BF-B0C4E412450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F25D8-9ADE-4AED-8B1F-FC44AB4B61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DC58-856B-B446-9063-65558F07F3F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1D98-8054-8B40-949E-99A1A56E72BF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A851D-5B5F-4E86-B859-4CCCB8FFBD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E80-796E-BA4E-A43D-2D4E97B242C5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6ECBA6-C11F-4830-8CB2-1DF4B84C6F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4"/>
            <a:ext cx="2133600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1D48FC-43E9-421F-A545-5F36978D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806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surveys/piaac/moreinfo.as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es.ed.gov/blogs/research/post/family-work-and-education-the-balancing-act-of-millions-of-u-s-adult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328" y="1727200"/>
            <a:ext cx="8340214" cy="24301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Parents and Non-Parents: Exploring Key Characteristics, their Association to Literacy Skills, and </a:t>
            </a:r>
            <a:br>
              <a:rPr lang="en-US" b="1" dirty="0"/>
            </a:br>
            <a:r>
              <a:rPr lang="en-US" b="1" dirty="0"/>
              <a:t>Barriers to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377361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7674-E66D-4EE5-9225-5AF2A3310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45" y="274638"/>
            <a:ext cx="8398701" cy="1143000"/>
          </a:xfrm>
        </p:spPr>
        <p:txBody>
          <a:bodyPr>
            <a:noAutofit/>
          </a:bodyPr>
          <a:lstStyle/>
          <a:p>
            <a:r>
              <a:rPr lang="en-US" sz="3200" dirty="0"/>
              <a:t>There are twice as many parents than non-parents among U.S. adults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C0EF25-9DF0-43EF-874D-92BEC48B739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25726" y="2061998"/>
            <a:ext cx="687596" cy="15470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3DDFCA-8E5B-457B-A5C4-A1EDADACBFD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4707" y="2756117"/>
            <a:ext cx="687596" cy="15470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57A2A4-CF22-4E29-B048-CC9D38C1702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8602" y="1796020"/>
            <a:ext cx="687596" cy="15470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3C4D26-610F-436A-AC31-F33A6C6DD82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83390" y="3628303"/>
            <a:ext cx="687596" cy="15470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35DF80-0E48-4BD6-B95A-5ABFE2BE1D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0683" y="1962238"/>
            <a:ext cx="687596" cy="15470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766FB2-9CBF-493D-A895-9702DC4097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21963" y="3386841"/>
            <a:ext cx="687596" cy="15470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5A0428-BFAF-4F5A-8AC9-1D2C47F260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5041" y="3507102"/>
            <a:ext cx="687596" cy="15470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1B634E-515F-4E57-A423-C93016E2947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26889" y="2217214"/>
            <a:ext cx="687596" cy="15470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96B41E-0A0E-4572-A5F7-2E4687CF966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60162" y="3981268"/>
            <a:ext cx="687596" cy="15470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8A4CE1-E446-4505-93F1-60A738F664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00671" y="4914169"/>
            <a:ext cx="687596" cy="15470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DE6385-17AB-4E4E-9131-4BF192C48A2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3793" y="4341132"/>
            <a:ext cx="687596" cy="15470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756E1D-5473-4E9D-9A51-8511AC9643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18104" y="2061998"/>
            <a:ext cx="677205" cy="15237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7F8F2F-AB10-4662-809F-14D3B8F1C06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83986" y="3561292"/>
            <a:ext cx="677205" cy="15237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201DEE4-1784-4AC5-80C1-0223966BABD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82483" y="2478334"/>
            <a:ext cx="677205" cy="15237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0E6DE9D-FE5C-48D6-874D-47C48A2060D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04400" y="3959134"/>
            <a:ext cx="677205" cy="15237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40D30D3-3CDE-4EB1-AA87-0A2A18F881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17213" y="2253843"/>
            <a:ext cx="677205" cy="15237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849D16-40F6-4790-8506-6554B5290E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1714" y="3817120"/>
            <a:ext cx="677205" cy="152371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334F0F-47D1-4ADB-A362-A5C4472346C6}"/>
              </a:ext>
            </a:extLst>
          </p:cNvPr>
          <p:cNvSpPr txBox="1"/>
          <p:nvPr/>
        </p:nvSpPr>
        <p:spPr>
          <a:xfrm>
            <a:off x="1573051" y="3546306"/>
            <a:ext cx="1441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 144 million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2A27B3-0958-4E5C-AC0B-E680EBAB8842}"/>
              </a:ext>
            </a:extLst>
          </p:cNvPr>
          <p:cNvSpPr txBox="1"/>
          <p:nvPr/>
        </p:nvSpPr>
        <p:spPr>
          <a:xfrm>
            <a:off x="6435333" y="3387025"/>
            <a:ext cx="1420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 72 million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44A57D-9310-45E4-9C99-9A2539FE84A1}"/>
              </a:ext>
            </a:extLst>
          </p:cNvPr>
          <p:cNvSpPr txBox="1"/>
          <p:nvPr/>
        </p:nvSpPr>
        <p:spPr>
          <a:xfrm>
            <a:off x="251825" y="1796020"/>
            <a:ext cx="95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Parents: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A7BF48-6035-4A4A-ACD0-EF368B5514A7}"/>
              </a:ext>
            </a:extLst>
          </p:cNvPr>
          <p:cNvSpPr txBox="1"/>
          <p:nvPr/>
        </p:nvSpPr>
        <p:spPr>
          <a:xfrm>
            <a:off x="5222042" y="1828800"/>
            <a:ext cx="142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Non-parents: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D87E49E-355E-49EB-944A-FCA897F3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00801" y="5054192"/>
            <a:ext cx="687596" cy="154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1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1CC0-DEE7-4657-A9AD-01E8A23D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10686"/>
            <a:ext cx="8424495" cy="1249666"/>
          </a:xfrm>
        </p:spPr>
        <p:txBody>
          <a:bodyPr>
            <a:noAutofit/>
          </a:bodyPr>
          <a:lstStyle/>
          <a:p>
            <a:r>
              <a:rPr lang="en-US" sz="3200" dirty="0"/>
              <a:t>While most parents report living with a spouse or partner, 18 percent of parents report they do not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E1F00C-7586-4182-80FF-1E2D5FA523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261922"/>
              </p:ext>
            </p:extLst>
          </p:nvPr>
        </p:nvGraphicFramePr>
        <p:xfrm>
          <a:off x="281354" y="1677798"/>
          <a:ext cx="8424495" cy="447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498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719B-379C-4FC0-A7D8-A8DDE57A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7689"/>
          </a:xfrm>
        </p:spPr>
        <p:txBody>
          <a:bodyPr>
            <a:noAutofit/>
          </a:bodyPr>
          <a:lstStyle/>
          <a:p>
            <a:r>
              <a:rPr lang="en-US" sz="3200" dirty="0"/>
              <a:t>78 percent of parents have more than one child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376EEE-B93C-49B1-85B6-708A9414E2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25274"/>
              </p:ext>
            </p:extLst>
          </p:nvPr>
        </p:nvGraphicFramePr>
        <p:xfrm>
          <a:off x="964170" y="1413657"/>
          <a:ext cx="7215659" cy="474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807C8BB-4CC8-4DF5-947C-33644D8421FE}"/>
              </a:ext>
            </a:extLst>
          </p:cNvPr>
          <p:cNvSpPr txBox="1">
            <a:spLocks/>
          </p:cNvSpPr>
          <p:nvPr/>
        </p:nvSpPr>
        <p:spPr>
          <a:xfrm>
            <a:off x="3333565" y="2778986"/>
            <a:ext cx="2476868" cy="176463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The average number of children was </a:t>
            </a:r>
            <a:r>
              <a:rPr lang="en-US" sz="2000" b="1" dirty="0"/>
              <a:t>2.57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89156-A9BB-4EA6-B1EB-1DFB3B5214A8}"/>
              </a:ext>
            </a:extLst>
          </p:cNvPr>
          <p:cNvSpPr txBox="1"/>
          <p:nvPr/>
        </p:nvSpPr>
        <p:spPr>
          <a:xfrm>
            <a:off x="5378102" y="2360221"/>
            <a:ext cx="61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0D004-685E-4B33-B62A-E764374FE6A3}"/>
              </a:ext>
            </a:extLst>
          </p:cNvPr>
          <p:cNvSpPr txBox="1"/>
          <p:nvPr/>
        </p:nvSpPr>
        <p:spPr>
          <a:xfrm>
            <a:off x="5503615" y="4873109"/>
            <a:ext cx="61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36%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268D95-55B7-4DC9-B92B-59884FC72F35}"/>
              </a:ext>
            </a:extLst>
          </p:cNvPr>
          <p:cNvSpPr txBox="1"/>
          <p:nvPr/>
        </p:nvSpPr>
        <p:spPr>
          <a:xfrm>
            <a:off x="3261675" y="2348196"/>
            <a:ext cx="54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19%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A4D974-8201-41DE-BF78-7624C59EEBC8}"/>
              </a:ext>
            </a:extLst>
          </p:cNvPr>
          <p:cNvSpPr txBox="1"/>
          <p:nvPr/>
        </p:nvSpPr>
        <p:spPr>
          <a:xfrm>
            <a:off x="2821092" y="4310815"/>
            <a:ext cx="633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23%</a:t>
            </a:r>
          </a:p>
        </p:txBody>
      </p:sp>
    </p:spTree>
    <p:extLst>
      <p:ext uri="{BB962C8B-B14F-4D97-AF65-F5344CB8AC3E}">
        <p14:creationId xmlns:p14="http://schemas.microsoft.com/office/powerpoint/2010/main" val="128306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23A1-FACA-4FB7-9EFA-21961856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041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More than half of U.S. parents' youngest children are under the age of 18 (dependent)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D5B955-1742-4DAF-BB6B-C14A67A90D7B}"/>
              </a:ext>
            </a:extLst>
          </p:cNvPr>
          <p:cNvGrpSpPr/>
          <p:nvPr/>
        </p:nvGrpSpPr>
        <p:grpSpPr>
          <a:xfrm>
            <a:off x="964787" y="1714933"/>
            <a:ext cx="7214426" cy="4602067"/>
            <a:chOff x="964787" y="1714933"/>
            <a:chExt cx="7214426" cy="4602067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D6695F59-5E8B-4708-9C6C-DB7A3A5B7AC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64787" y="1761586"/>
            <a:ext cx="7214426" cy="45554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91175497-31BC-4E91-A997-8138429031AB}"/>
                </a:ext>
              </a:extLst>
            </p:cNvPr>
            <p:cNvSpPr txBox="1">
              <a:spLocks/>
            </p:cNvSpPr>
            <p:nvPr/>
          </p:nvSpPr>
          <p:spPr>
            <a:xfrm>
              <a:off x="3268653" y="3005622"/>
              <a:ext cx="2310306" cy="194679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000" dirty="0"/>
                <a:t>The average age of the youngest child was </a:t>
              </a:r>
              <a:r>
                <a:rPr lang="en-US" sz="2000" b="1" dirty="0"/>
                <a:t>18.26 </a:t>
              </a:r>
              <a:r>
                <a:rPr lang="en-US" sz="2000" dirty="0"/>
                <a:t>years</a:t>
              </a:r>
              <a:endParaRPr lang="en-US" sz="2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E02F26C-BBEC-4A51-8845-6ECFA49ECED8}"/>
                </a:ext>
              </a:extLst>
            </p:cNvPr>
            <p:cNvSpPr txBox="1"/>
            <p:nvPr/>
          </p:nvSpPr>
          <p:spPr>
            <a:xfrm>
              <a:off x="5779207" y="3092648"/>
              <a:ext cx="5457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11%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0085F05-CADD-41C8-B1EB-2CB2849D3A01}"/>
                </a:ext>
              </a:extLst>
            </p:cNvPr>
            <p:cNvSpPr txBox="1"/>
            <p:nvPr/>
          </p:nvSpPr>
          <p:spPr>
            <a:xfrm>
              <a:off x="4939645" y="2437924"/>
              <a:ext cx="561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12%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4F5B9A8-360D-4FDA-AC48-C556EE09BEF6}"/>
                </a:ext>
              </a:extLst>
            </p:cNvPr>
            <p:cNvSpPr txBox="1"/>
            <p:nvPr/>
          </p:nvSpPr>
          <p:spPr>
            <a:xfrm>
              <a:off x="5779208" y="4704824"/>
              <a:ext cx="541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17%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C31B508-9257-40E1-99F9-3C23CAB62571}"/>
                </a:ext>
              </a:extLst>
            </p:cNvPr>
            <p:cNvSpPr txBox="1"/>
            <p:nvPr/>
          </p:nvSpPr>
          <p:spPr>
            <a:xfrm>
              <a:off x="4670134" y="5523913"/>
              <a:ext cx="618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12%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6644DB-7E79-45A4-AD6C-AF89660825BB}"/>
                </a:ext>
              </a:extLst>
            </p:cNvPr>
            <p:cNvSpPr txBox="1"/>
            <p:nvPr/>
          </p:nvSpPr>
          <p:spPr>
            <a:xfrm>
              <a:off x="2413426" y="3813075"/>
              <a:ext cx="5652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48%</a:t>
              </a:r>
            </a:p>
          </p:txBody>
        </p:sp>
        <p:sp>
          <p:nvSpPr>
            <p:cNvPr id="12" name="Block Arc 11">
              <a:extLst>
                <a:ext uri="{FF2B5EF4-FFF2-40B4-BE49-F238E27FC236}">
                  <a16:creationId xmlns:a16="http://schemas.microsoft.com/office/drawing/2014/main" id="{E5EA67EE-913F-46FF-9FAA-1DDD897333A0}"/>
                </a:ext>
              </a:extLst>
            </p:cNvPr>
            <p:cNvSpPr/>
            <p:nvPr/>
          </p:nvSpPr>
          <p:spPr>
            <a:xfrm rot="6029114">
              <a:off x="2312120" y="1708125"/>
              <a:ext cx="4486423" cy="4527281"/>
            </a:xfrm>
            <a:prstGeom prst="blockArc">
              <a:avLst>
                <a:gd name="adj1" fmla="val 10220103"/>
                <a:gd name="adj2" fmla="val 21451533"/>
                <a:gd name="adj3" fmla="val 5575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Block Arc 22">
              <a:extLst>
                <a:ext uri="{FF2B5EF4-FFF2-40B4-BE49-F238E27FC236}">
                  <a16:creationId xmlns:a16="http://schemas.microsoft.com/office/drawing/2014/main" id="{D9FAD296-3FCE-4FDA-ACCD-18C27E1B029B}"/>
                </a:ext>
              </a:extLst>
            </p:cNvPr>
            <p:cNvSpPr/>
            <p:nvPr/>
          </p:nvSpPr>
          <p:spPr>
            <a:xfrm rot="16588900">
              <a:off x="2036168" y="1708869"/>
              <a:ext cx="4486423" cy="4498552"/>
            </a:xfrm>
            <a:prstGeom prst="blockArc">
              <a:avLst>
                <a:gd name="adj1" fmla="val 10981647"/>
                <a:gd name="adj2" fmla="val 21188506"/>
                <a:gd name="adj3" fmla="val 551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E963866-02EF-4B57-9FD5-5AA6578405E8}"/>
              </a:ext>
            </a:extLst>
          </p:cNvPr>
          <p:cNvSpPr txBox="1"/>
          <p:nvPr/>
        </p:nvSpPr>
        <p:spPr>
          <a:xfrm rot="6382107">
            <a:off x="2197892" y="1647882"/>
            <a:ext cx="4480326" cy="490720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72620"/>
              </a:avLst>
            </a:prstTxWarp>
            <a:spAutoFit/>
          </a:bodyPr>
          <a:lstStyle/>
          <a:p>
            <a:r>
              <a:rPr lang="en-US" dirty="0"/>
              <a:t>Dependent children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77550D-FD8E-4AB3-B85B-0A699C04C114}"/>
              </a:ext>
            </a:extLst>
          </p:cNvPr>
          <p:cNvSpPr txBox="1"/>
          <p:nvPr/>
        </p:nvSpPr>
        <p:spPr>
          <a:xfrm rot="2328761">
            <a:off x="2121589" y="1927974"/>
            <a:ext cx="4587101" cy="426309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12826"/>
              </a:avLst>
            </a:prstTxWarp>
            <a:spAutoFit/>
          </a:bodyPr>
          <a:lstStyle/>
          <a:p>
            <a:r>
              <a:rPr lang="en-US" dirty="0"/>
              <a:t>Non-dependent children</a:t>
            </a:r>
          </a:p>
        </p:txBody>
      </p:sp>
    </p:spTree>
    <p:extLst>
      <p:ext uri="{BB962C8B-B14F-4D97-AF65-F5344CB8AC3E}">
        <p14:creationId xmlns:p14="http://schemas.microsoft.com/office/powerpoint/2010/main" val="3452406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A9DD-19A2-4A2A-BE45-77C5E474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7" y="274638"/>
            <a:ext cx="8515169" cy="1143000"/>
          </a:xfrm>
        </p:spPr>
        <p:txBody>
          <a:bodyPr>
            <a:noAutofit/>
          </a:bodyPr>
          <a:lstStyle/>
          <a:p>
            <a:r>
              <a:rPr lang="en-US" sz="2800" dirty="0"/>
              <a:t>Over 90% of parents less than 45 years old have at least one child under the age of 18 (dependent)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056C663-8373-4EE7-87D1-4993C22AA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1874"/>
              </p:ext>
            </p:extLst>
          </p:nvPr>
        </p:nvGraphicFramePr>
        <p:xfrm>
          <a:off x="175099" y="1487054"/>
          <a:ext cx="8647888" cy="4647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BC3B442-BF8E-4392-95F6-4C6932883759}"/>
              </a:ext>
            </a:extLst>
          </p:cNvPr>
          <p:cNvSpPr/>
          <p:nvPr/>
        </p:nvSpPr>
        <p:spPr>
          <a:xfrm>
            <a:off x="3518704" y="6396335"/>
            <a:ext cx="562529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NOTE: </a:t>
            </a:r>
            <a:r>
              <a:rPr lang="en-US" dirty="0"/>
              <a:t>Percentages of U.S. adults age 16 to 74 by 10-year age intervals appear in parentheses.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05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0745-8B27-4230-95A7-B4A95A82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8723"/>
            <a:ext cx="8393185" cy="1358915"/>
          </a:xfrm>
        </p:spPr>
        <p:txBody>
          <a:bodyPr>
            <a:noAutofit/>
          </a:bodyPr>
          <a:lstStyle/>
          <a:p>
            <a:r>
              <a:rPr lang="en-US" sz="3200" dirty="0"/>
              <a:t>While the percentage of parents whose mother and father did not finish high school is more than that of non-parents…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6513B60-86BE-43BC-833D-F0DD437E2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264000"/>
              </p:ext>
            </p:extLst>
          </p:nvPr>
        </p:nvGraphicFramePr>
        <p:xfrm>
          <a:off x="457200" y="1497632"/>
          <a:ext cx="8229600" cy="453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3476D9EE-A024-4FE4-9F23-68B2BF9F1834}"/>
              </a:ext>
            </a:extLst>
          </p:cNvPr>
          <p:cNvSpPr/>
          <p:nvPr/>
        </p:nvSpPr>
        <p:spPr>
          <a:xfrm>
            <a:off x="3773606" y="4415246"/>
            <a:ext cx="102358" cy="80502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4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0745-8B27-4230-95A7-B4A95A82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57577"/>
            <a:ext cx="8686800" cy="1045170"/>
          </a:xfrm>
        </p:spPr>
        <p:txBody>
          <a:bodyPr>
            <a:noAutofit/>
          </a:bodyPr>
          <a:lstStyle/>
          <a:p>
            <a:r>
              <a:rPr lang="en-US" sz="3200" dirty="0"/>
              <a:t>…the percentage of parents who did not finish high school is smaller than that of non-parents.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6E5E77-204D-4431-BA05-EF07C6C5D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923885"/>
              </p:ext>
            </p:extLst>
          </p:nvPr>
        </p:nvGraphicFramePr>
        <p:xfrm>
          <a:off x="390526" y="1547446"/>
          <a:ext cx="8229600" cy="466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707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9DD53B-0FC0-448B-99D0-A6637DD322E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Parents and non-parents are equally likely to be employed.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7F5BA5-E391-413E-AB9C-172F159F2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691806"/>
              </p:ext>
            </p:extLst>
          </p:nvPr>
        </p:nvGraphicFramePr>
        <p:xfrm>
          <a:off x="457201" y="1417639"/>
          <a:ext cx="8229600" cy="461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786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9DD53B-0FC0-448B-99D0-A6637DD322EA}"/>
              </a:ext>
            </a:extLst>
          </p:cNvPr>
          <p:cNvSpPr txBox="1">
            <a:spLocks/>
          </p:cNvSpPr>
          <p:nvPr/>
        </p:nvSpPr>
        <p:spPr>
          <a:xfrm>
            <a:off x="457200" y="283027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Meanwhile, parents of dependent children are employed at a higher rate (about 4 in 5) than the parents with non-dependent children or non-parents.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463436-150C-4782-A99A-EAEDFC268C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116217"/>
              </p:ext>
            </p:extLst>
          </p:nvPr>
        </p:nvGraphicFramePr>
        <p:xfrm>
          <a:off x="457200" y="1493239"/>
          <a:ext cx="8229600" cy="468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245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6533-E819-41FE-AC83-34B7C46B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123"/>
            <a:ext cx="8229600" cy="1227515"/>
          </a:xfrm>
        </p:spPr>
        <p:txBody>
          <a:bodyPr>
            <a:noAutofit/>
          </a:bodyPr>
          <a:lstStyle/>
          <a:p>
            <a:r>
              <a:rPr lang="en-US" sz="2800" dirty="0"/>
              <a:t>The percentage of employed parents earning less than $28,000/year is smaller than employed non-parents earning in the same range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C87845-FBE4-4E83-814E-9499B94CD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286399"/>
              </p:ext>
            </p:extLst>
          </p:nvPr>
        </p:nvGraphicFramePr>
        <p:xfrm>
          <a:off x="2114026" y="1494502"/>
          <a:ext cx="4790113" cy="5057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21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2500" cy="4525963"/>
          </a:xfrm>
        </p:spPr>
        <p:txBody>
          <a:bodyPr>
            <a:normAutofit/>
          </a:bodyPr>
          <a:lstStyle/>
          <a:p>
            <a:r>
              <a:rPr lang="en-US" dirty="0"/>
              <a:t>Section 1 – What are some key characteristics of parents and non-parents in PIAAC? </a:t>
            </a:r>
          </a:p>
          <a:p>
            <a:r>
              <a:rPr lang="en-US" dirty="0"/>
              <a:t>Section 2 – What are the differences in literacy skills of parents and non-parents? </a:t>
            </a:r>
          </a:p>
          <a:p>
            <a:r>
              <a:rPr lang="en-US" dirty="0"/>
              <a:t>Section 3 – What are the constraints/barriers to education and training for parents?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91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6533-E819-41FE-AC83-34B7C46B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016"/>
            <a:ext cx="8229600" cy="1297622"/>
          </a:xfrm>
        </p:spPr>
        <p:txBody>
          <a:bodyPr>
            <a:noAutofit/>
          </a:bodyPr>
          <a:lstStyle/>
          <a:p>
            <a:r>
              <a:rPr lang="en-US" sz="2800" dirty="0"/>
              <a:t>But as we turn to looking at the relationship of skills to different factors: nearly half of low-skilled employed parents earn less than $28,000/year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BC24F38-F7A6-46C9-8D07-7D910A641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758473"/>
              </p:ext>
            </p:extLst>
          </p:nvPr>
        </p:nvGraphicFramePr>
        <p:xfrm>
          <a:off x="3508170" y="1565910"/>
          <a:ext cx="5086351" cy="51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1F79623-E096-4CFA-AC4A-9BE5E4BB1058}"/>
              </a:ext>
            </a:extLst>
          </p:cNvPr>
          <p:cNvSpPr txBox="1"/>
          <p:nvPr/>
        </p:nvSpPr>
        <p:spPr>
          <a:xfrm>
            <a:off x="457200" y="2692553"/>
            <a:ext cx="3221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High skill: </a:t>
            </a:r>
            <a:r>
              <a:rPr lang="en-US" sz="2000" dirty="0"/>
              <a:t>Level 3 and above</a:t>
            </a:r>
          </a:p>
          <a:p>
            <a:r>
              <a:rPr lang="en-US" dirty="0"/>
              <a:t>(276+ on literacy scale score)</a:t>
            </a:r>
          </a:p>
          <a:p>
            <a:endParaRPr lang="en-US" dirty="0"/>
          </a:p>
          <a:p>
            <a:r>
              <a:rPr lang="en-US" sz="2000" b="1" dirty="0"/>
              <a:t>Low skill: </a:t>
            </a:r>
            <a:r>
              <a:rPr lang="en-US" sz="2000" dirty="0"/>
              <a:t>Level 2 and below</a:t>
            </a:r>
          </a:p>
          <a:p>
            <a:r>
              <a:rPr lang="en-US" sz="2000" dirty="0"/>
              <a:t> </a:t>
            </a:r>
            <a:r>
              <a:rPr lang="en-US" dirty="0"/>
              <a:t>(0 – 275 on literacy scale score)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22C571-4713-45E9-86BB-1E71BF0BABE7}"/>
              </a:ext>
            </a:extLst>
          </p:cNvPr>
          <p:cNvCxnSpPr/>
          <p:nvPr/>
        </p:nvCxnSpPr>
        <p:spPr>
          <a:xfrm>
            <a:off x="549479" y="3477383"/>
            <a:ext cx="866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18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39" y="977900"/>
            <a:ext cx="8229600" cy="2814228"/>
          </a:xfrm>
        </p:spPr>
        <p:txBody>
          <a:bodyPr>
            <a:normAutofit/>
          </a:bodyPr>
          <a:lstStyle/>
          <a:p>
            <a:r>
              <a:rPr lang="en-US" dirty="0"/>
              <a:t>Section 2 - What are the differences in literacy skills of parents and non-parents? </a:t>
            </a:r>
          </a:p>
        </p:txBody>
      </p:sp>
    </p:spTree>
    <p:extLst>
      <p:ext uri="{BB962C8B-B14F-4D97-AF65-F5344CB8AC3E}">
        <p14:creationId xmlns:p14="http://schemas.microsoft.com/office/powerpoint/2010/main" val="755531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C95E-5511-4F37-AB62-DD33F432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17" y="155203"/>
            <a:ext cx="8442285" cy="1262435"/>
          </a:xfrm>
        </p:spPr>
        <p:txBody>
          <a:bodyPr>
            <a:noAutofit/>
          </a:bodyPr>
          <a:lstStyle/>
          <a:p>
            <a:r>
              <a:rPr lang="en-US" sz="2800" dirty="0"/>
              <a:t>Overall, over half of parents are low skilled and in need of skill building – a higher percentage than among the non-parents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17808C-1974-4612-A5DA-2CE56F3C6C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263773"/>
              </p:ext>
            </p:extLst>
          </p:nvPr>
        </p:nvGraphicFramePr>
        <p:xfrm>
          <a:off x="3742702" y="1417638"/>
          <a:ext cx="4991100" cy="528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4157E0-F65D-4BF4-ADBB-D76A1080F3EB}"/>
              </a:ext>
            </a:extLst>
          </p:cNvPr>
          <p:cNvCxnSpPr/>
          <p:nvPr/>
        </p:nvCxnSpPr>
        <p:spPr>
          <a:xfrm>
            <a:off x="6290302" y="4242939"/>
            <a:ext cx="866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8F4F94-8456-44EA-B9DD-5685F3232CF5}"/>
              </a:ext>
            </a:extLst>
          </p:cNvPr>
          <p:cNvCxnSpPr/>
          <p:nvPr/>
        </p:nvCxnSpPr>
        <p:spPr>
          <a:xfrm>
            <a:off x="4679691" y="3690250"/>
            <a:ext cx="866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147EEAB-58A3-4682-BA70-92CAC38AB689}"/>
              </a:ext>
            </a:extLst>
          </p:cNvPr>
          <p:cNvSpPr txBox="1"/>
          <p:nvPr/>
        </p:nvSpPr>
        <p:spPr>
          <a:xfrm>
            <a:off x="457200" y="2692553"/>
            <a:ext cx="3221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High skill: </a:t>
            </a:r>
            <a:r>
              <a:rPr lang="en-US" sz="2000" dirty="0"/>
              <a:t>Level 3 and above</a:t>
            </a:r>
          </a:p>
          <a:p>
            <a:r>
              <a:rPr lang="en-US" dirty="0"/>
              <a:t>(276+ on literacy scale score)</a:t>
            </a:r>
          </a:p>
          <a:p>
            <a:endParaRPr lang="en-US" dirty="0"/>
          </a:p>
          <a:p>
            <a:r>
              <a:rPr lang="en-US" sz="2000" b="1" dirty="0"/>
              <a:t>Low skill: </a:t>
            </a:r>
            <a:r>
              <a:rPr lang="en-US" sz="2000" dirty="0"/>
              <a:t>Level 2 and below</a:t>
            </a:r>
          </a:p>
          <a:p>
            <a:r>
              <a:rPr lang="en-US" sz="2000" dirty="0"/>
              <a:t> </a:t>
            </a:r>
            <a:r>
              <a:rPr lang="en-US" dirty="0"/>
              <a:t>(0 – 275 on literacy scale score)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687EA4-5EF4-4847-B847-BD3E28322514}"/>
              </a:ext>
            </a:extLst>
          </p:cNvPr>
          <p:cNvCxnSpPr/>
          <p:nvPr/>
        </p:nvCxnSpPr>
        <p:spPr>
          <a:xfrm>
            <a:off x="549479" y="3477383"/>
            <a:ext cx="866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504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778DD-5ACA-4339-BBB0-BB7D1E3D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550"/>
            <a:ext cx="8229600" cy="1333194"/>
          </a:xfrm>
        </p:spPr>
        <p:txBody>
          <a:bodyPr>
            <a:noAutofit/>
          </a:bodyPr>
          <a:lstStyle/>
          <a:p>
            <a:r>
              <a:rPr lang="en-US" sz="2800" dirty="0"/>
              <a:t>Nearly half of employed parents are low skilled, while among the unemployed or out of the labor force, two-thirds of parents are low skilled in literacy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A08E08-D661-4721-8AFD-04A765773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586750"/>
              </p:ext>
            </p:extLst>
          </p:nvPr>
        </p:nvGraphicFramePr>
        <p:xfrm>
          <a:off x="457200" y="1538440"/>
          <a:ext cx="8229600" cy="459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8702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DD68-770E-4052-BE83-B87F590C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420100" cy="1231425"/>
          </a:xfrm>
        </p:spPr>
        <p:txBody>
          <a:bodyPr>
            <a:noAutofit/>
          </a:bodyPr>
          <a:lstStyle/>
          <a:p>
            <a:r>
              <a:rPr lang="en-US" sz="2800" dirty="0"/>
              <a:t>The need for skill building seems the greatest for parents who may have less support at home: 69% of those who do not live with a partner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5C4BFD-64EB-4356-8660-80F6C1E53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601650"/>
              </p:ext>
            </p:extLst>
          </p:nvPr>
        </p:nvGraphicFramePr>
        <p:xfrm>
          <a:off x="457199" y="1506063"/>
          <a:ext cx="8420100" cy="463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5AA5D6F-6E61-4DA7-BCA5-C7E011F634DC}"/>
              </a:ext>
            </a:extLst>
          </p:cNvPr>
          <p:cNvSpPr/>
          <p:nvPr/>
        </p:nvSpPr>
        <p:spPr>
          <a:xfrm>
            <a:off x="697117" y="2737488"/>
            <a:ext cx="7224549" cy="9241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48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435100"/>
            <a:ext cx="8229600" cy="1981881"/>
          </a:xfrm>
        </p:spPr>
        <p:txBody>
          <a:bodyPr>
            <a:normAutofit/>
          </a:bodyPr>
          <a:lstStyle/>
          <a:p>
            <a:r>
              <a:rPr lang="en-US" dirty="0"/>
              <a:t>Section 3 – What are the constraints/barriers to education and training for parents?</a:t>
            </a:r>
          </a:p>
        </p:txBody>
      </p:sp>
    </p:spTree>
    <p:extLst>
      <p:ext uri="{BB962C8B-B14F-4D97-AF65-F5344CB8AC3E}">
        <p14:creationId xmlns:p14="http://schemas.microsoft.com/office/powerpoint/2010/main" val="528384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C429-B7FD-48B0-8B91-77140BFED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5" y="159783"/>
            <a:ext cx="8984609" cy="1325068"/>
          </a:xfrm>
        </p:spPr>
        <p:txBody>
          <a:bodyPr>
            <a:noAutofit/>
          </a:bodyPr>
          <a:lstStyle/>
          <a:p>
            <a:r>
              <a:rPr lang="en-US" sz="2800" dirty="0"/>
              <a:t>While being too busy at work is the most common reason for not pursuing education or training, parents report more </a:t>
            </a:r>
            <a:r>
              <a:rPr lang="en-US" sz="2800" dirty="0">
                <a:solidFill>
                  <a:scrgbClr r="0" g="0" b="0"/>
                </a:solidFill>
              </a:rPr>
              <a:t>family-related responsibilities (22%) </a:t>
            </a:r>
            <a:r>
              <a:rPr lang="en-US" sz="2800" dirty="0"/>
              <a:t>than non-parents (3%).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BCEE754-07FC-45F1-8A8A-6E854F26B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641961"/>
              </p:ext>
            </p:extLst>
          </p:nvPr>
        </p:nvGraphicFramePr>
        <p:xfrm>
          <a:off x="457200" y="1585609"/>
          <a:ext cx="8229600" cy="452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EEBF10E-4213-4EBE-B9BB-46D906600FF7}"/>
              </a:ext>
            </a:extLst>
          </p:cNvPr>
          <p:cNvSpPr txBox="1"/>
          <p:nvPr/>
        </p:nvSpPr>
        <p:spPr>
          <a:xfrm>
            <a:off x="3315994" y="6581001"/>
            <a:ext cx="5828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Figure represents the five highest reported reasons, percentages will not sum to 100.</a:t>
            </a:r>
          </a:p>
        </p:txBody>
      </p:sp>
    </p:spTree>
    <p:extLst>
      <p:ext uri="{BB962C8B-B14F-4D97-AF65-F5344CB8AC3E}">
        <p14:creationId xmlns:p14="http://schemas.microsoft.com/office/powerpoint/2010/main" val="761257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1796-3A9F-485F-9FF6-1C3249ED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057"/>
            <a:ext cx="8229600" cy="130858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rgbClr r="0" g="0" b="0"/>
                </a:solidFill>
              </a:rPr>
              <a:t>Family-related responsibilities are among the top reasons for non-participation in education or training for parents with either low or high skills.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CAFB0-42FA-481A-8FCD-45767523D53E}"/>
              </a:ext>
            </a:extLst>
          </p:cNvPr>
          <p:cNvSpPr txBox="1"/>
          <p:nvPr/>
        </p:nvSpPr>
        <p:spPr>
          <a:xfrm>
            <a:off x="3315994" y="6581001"/>
            <a:ext cx="5828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Figure represents the five highest reported reasons, percentages will not sum to 100.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838745-C970-4C18-937C-559929788E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952458"/>
              </p:ext>
            </p:extLst>
          </p:nvPr>
        </p:nvGraphicFramePr>
        <p:xfrm>
          <a:off x="457200" y="1532344"/>
          <a:ext cx="8229600" cy="462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2154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4DCD-D37B-4974-AE55-2387C84E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6315"/>
            <a:ext cx="8229600" cy="1282857"/>
          </a:xfrm>
        </p:spPr>
        <p:txBody>
          <a:bodyPr>
            <a:noAutofit/>
          </a:bodyPr>
          <a:lstStyle/>
          <a:p>
            <a:r>
              <a:rPr lang="en-US" sz="2800" dirty="0"/>
              <a:t>These constraints may contribute to a lower rate of participation in formal and non-formal education and training among parents than non-parents.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31B9E43-1BD9-4253-BF59-8A3675325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82517"/>
              </p:ext>
            </p:extLst>
          </p:nvPr>
        </p:nvGraphicFramePr>
        <p:xfrm>
          <a:off x="457199" y="1557495"/>
          <a:ext cx="8229599" cy="458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8164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4DCD-D37B-4974-AE55-2387C84E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057"/>
            <a:ext cx="8229600" cy="1308581"/>
          </a:xfrm>
        </p:spPr>
        <p:txBody>
          <a:bodyPr>
            <a:noAutofit/>
          </a:bodyPr>
          <a:lstStyle/>
          <a:p>
            <a:r>
              <a:rPr lang="en-US" sz="2800" dirty="0"/>
              <a:t>Despite reporting similar constraints, parents with low skills have lower rates of participation in education and training than those with high skills.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8399FD3-445C-4839-A6F7-F79F39347D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816687"/>
              </p:ext>
            </p:extLst>
          </p:nvPr>
        </p:nvGraphicFramePr>
        <p:xfrm>
          <a:off x="457200" y="1497204"/>
          <a:ext cx="8154237" cy="470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37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39" y="26491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199673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4DCD-D37B-4974-AE55-2387C84E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443"/>
            <a:ext cx="8229600" cy="1216470"/>
          </a:xfrm>
        </p:spPr>
        <p:txBody>
          <a:bodyPr>
            <a:noAutofit/>
          </a:bodyPr>
          <a:lstStyle/>
          <a:p>
            <a:r>
              <a:rPr lang="en-US" sz="2800" dirty="0"/>
              <a:t>When they do participate in formal education, more than half of parents of either skill level have to pay their own costs.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3D0D3B-F51D-4492-90DD-57ADF6D31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697820"/>
              </p:ext>
            </p:extLst>
          </p:nvPr>
        </p:nvGraphicFramePr>
        <p:xfrm>
          <a:off x="457200" y="1533852"/>
          <a:ext cx="8229600" cy="459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A09006-D7DC-403A-A8C0-1628EE54E48A}"/>
              </a:ext>
            </a:extLst>
          </p:cNvPr>
          <p:cNvSpPr txBox="1"/>
          <p:nvPr/>
        </p:nvSpPr>
        <p:spPr>
          <a:xfrm>
            <a:off x="2031091" y="6556443"/>
            <a:ext cx="7112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Percentage of high-/low-skill parents/non-parents participating in formal education shown in parenthesis.</a:t>
            </a:r>
          </a:p>
        </p:txBody>
      </p:sp>
    </p:spTree>
    <p:extLst>
      <p:ext uri="{BB962C8B-B14F-4D97-AF65-F5344CB8AC3E}">
        <p14:creationId xmlns:p14="http://schemas.microsoft.com/office/powerpoint/2010/main" val="2930465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43BF-0CC0-4C75-A36E-4D088E67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7780"/>
            <a:ext cx="8229600" cy="1249858"/>
          </a:xfrm>
        </p:spPr>
        <p:txBody>
          <a:bodyPr>
            <a:noAutofit/>
          </a:bodyPr>
          <a:lstStyle/>
          <a:p>
            <a:r>
              <a:rPr lang="en-US" sz="2800" dirty="0"/>
              <a:t>When they do participate in non-formal education, about a quarter of parents of either skill level have to pay their own costs.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ECAF1D-2BBE-4595-A3DE-6ED771432770}"/>
              </a:ext>
            </a:extLst>
          </p:cNvPr>
          <p:cNvGraphicFramePr>
            <a:graphicFrameLocks/>
          </p:cNvGraphicFramePr>
          <p:nvPr/>
        </p:nvGraphicFramePr>
        <p:xfrm>
          <a:off x="457200" y="1417638"/>
          <a:ext cx="8229600" cy="4652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ED47B-34AF-45B9-B510-286A670F64B6}"/>
              </a:ext>
            </a:extLst>
          </p:cNvPr>
          <p:cNvSpPr txBox="1"/>
          <p:nvPr/>
        </p:nvSpPr>
        <p:spPr>
          <a:xfrm>
            <a:off x="1789936" y="6571274"/>
            <a:ext cx="7439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Percentage of high-/low-skill parents/non-parents participating in non-formal education shown in parenthesis.</a:t>
            </a:r>
          </a:p>
        </p:txBody>
      </p:sp>
    </p:spTree>
    <p:extLst>
      <p:ext uri="{BB962C8B-B14F-4D97-AF65-F5344CB8AC3E}">
        <p14:creationId xmlns:p14="http://schemas.microsoft.com/office/powerpoint/2010/main" val="3872950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C465-A6AE-4FF0-9131-FD4BA276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Summary: What are some key characteristics of parents and non-parents in PIAAC?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B588A-C9DC-4B10-907F-C7BE4FF11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4416"/>
            <a:ext cx="8229600" cy="4773335"/>
          </a:xfrm>
        </p:spPr>
        <p:txBody>
          <a:bodyPr>
            <a:normAutofit/>
          </a:bodyPr>
          <a:lstStyle/>
          <a:p>
            <a:r>
              <a:rPr lang="en-US" sz="2800" dirty="0"/>
              <a:t>There are twice as many parents than non-parents among U.S. adults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Over 90% of parents less than 45 years old have at least one child that is dependent (&lt;18 years old)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Parents with dependent children have the highest percentages in employment (79%) compared to those with non-dependent children (60%) and non-parents (70%)</a:t>
            </a:r>
          </a:p>
        </p:txBody>
      </p:sp>
    </p:spTree>
    <p:extLst>
      <p:ext uri="{BB962C8B-B14F-4D97-AF65-F5344CB8AC3E}">
        <p14:creationId xmlns:p14="http://schemas.microsoft.com/office/powerpoint/2010/main" val="1090615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C465-A6AE-4FF0-9131-FD4BA2764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057"/>
            <a:ext cx="8229600" cy="1417638"/>
          </a:xfrm>
        </p:spPr>
        <p:txBody>
          <a:bodyPr>
            <a:noAutofit/>
          </a:bodyPr>
          <a:lstStyle/>
          <a:p>
            <a:r>
              <a:rPr lang="en-US" sz="3200" dirty="0"/>
              <a:t>Summary: What is the association of literacy skills and the background and employment characteristics of parents and non-parents?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4C996-B49B-44A8-8A83-2AFCD0BC5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90" y="181831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Over half of parents (56%) are in need of skill building (i.e. have skills at level 2 and below in literacy).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About half of the employed parents are low skilled, whereas among the unemployed and out of the labor force parents this proportion is two thirds.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69% of parents living without a partner tend to be low skilled</a:t>
            </a:r>
          </a:p>
        </p:txBody>
      </p:sp>
    </p:spTree>
    <p:extLst>
      <p:ext uri="{BB962C8B-B14F-4D97-AF65-F5344CB8AC3E}">
        <p14:creationId xmlns:p14="http://schemas.microsoft.com/office/powerpoint/2010/main" val="2596352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C465-A6AE-4FF0-9131-FD4BA276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Summary: What are the constraints/barriers to education and training for parents?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E4248-B567-4D76-A22C-6404084D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While being too busy at work is the most common reason for not pursuing education or training (26% for parents, 31% for non-parents), parents report more </a:t>
            </a:r>
            <a:r>
              <a:rPr lang="en-US" sz="2800" dirty="0">
                <a:solidFill>
                  <a:scrgbClr r="0" g="0" b="0"/>
                </a:solidFill>
              </a:rPr>
              <a:t>family-related responsibilities as the reason for non-participation (22%) </a:t>
            </a:r>
            <a:r>
              <a:rPr lang="en-US" sz="2800" dirty="0"/>
              <a:t>than non-parents (3%).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 lower percentage of parents participate in either formal or non-formal education and training than non-parents (54% vs. 77%)</a:t>
            </a:r>
          </a:p>
        </p:txBody>
      </p:sp>
    </p:spTree>
    <p:extLst>
      <p:ext uri="{BB962C8B-B14F-4D97-AF65-F5344CB8AC3E}">
        <p14:creationId xmlns:p14="http://schemas.microsoft.com/office/powerpoint/2010/main" val="394706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1963" y="166254"/>
            <a:ext cx="8224837" cy="10287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Additional 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D4CD8E9-1693-45D6-9FD5-D63BDA356D9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AEAB6-8A51-4778-BA13-BC57CC246487}"/>
              </a:ext>
            </a:extLst>
          </p:cNvPr>
          <p:cNvSpPr txBox="1"/>
          <p:nvPr/>
        </p:nvSpPr>
        <p:spPr>
          <a:xfrm>
            <a:off x="634181" y="1485184"/>
            <a:ext cx="76133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Visit the National Center for Education Statistics (NCES) website for more tables on parents/non-parents: </a:t>
            </a:r>
            <a:r>
              <a:rPr lang="en-US" sz="2800" dirty="0">
                <a:hlinkClick r:id="rId3"/>
              </a:rPr>
              <a:t>https://nces.ed.gov/surveys/piaac/moreinfo.asp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Visit the Institute of Education Sciences (IES) Blog: </a:t>
            </a:r>
            <a:r>
              <a:rPr lang="en-US" sz="2800" dirty="0">
                <a:hlinkClick r:id="rId4"/>
              </a:rPr>
              <a:t>https://ies.ed.gov/blogs/research/post/family-work-and-education-the-balancing-act-of-millions-of-u-s-adults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669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6CFA325-843F-4DE0-885B-4FFA4B3A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50" y="97551"/>
            <a:ext cx="8826966" cy="91316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parents are defined in PIAAC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767B12B-28C9-4FAE-887F-1E8CC3A5ED34}"/>
              </a:ext>
            </a:extLst>
          </p:cNvPr>
          <p:cNvSpPr txBox="1">
            <a:spLocks/>
          </p:cNvSpPr>
          <p:nvPr/>
        </p:nvSpPr>
        <p:spPr>
          <a:xfrm>
            <a:off x="268706" y="1141263"/>
            <a:ext cx="8751444" cy="571469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Participants are asked to respond to the following question:</a:t>
            </a:r>
            <a:endParaRPr lang="en-US" sz="28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i="1" dirty="0"/>
              <a:t>Question: Do you have children? Please include stepchildren and children not living in your household.</a:t>
            </a:r>
            <a:endParaRPr lang="en-US" sz="4000" b="1" dirty="0"/>
          </a:p>
          <a:p>
            <a:pPr marL="960120" lvl="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u="sng" dirty="0"/>
              <a:t>Yes</a:t>
            </a:r>
            <a:r>
              <a:rPr lang="en-US" sz="4000" dirty="0"/>
              <a:t>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dirty="0"/>
              <a:t> </a:t>
            </a:r>
            <a:r>
              <a:rPr lang="en-US" sz="4000" b="1" dirty="0"/>
              <a:t>Parents</a:t>
            </a:r>
          </a:p>
          <a:p>
            <a:pPr marL="960120" lvl="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u="sng" dirty="0"/>
              <a:t>No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b="1" dirty="0"/>
              <a:t>Non-parents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0891B-151B-4618-8AF5-2B448368F92A}"/>
              </a:ext>
            </a:extLst>
          </p:cNvPr>
          <p:cNvSpPr txBox="1"/>
          <p:nvPr/>
        </p:nvSpPr>
        <p:spPr>
          <a:xfrm>
            <a:off x="5606473" y="6298784"/>
            <a:ext cx="3413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Age: 16-74, unless noted</a:t>
            </a:r>
          </a:p>
        </p:txBody>
      </p:sp>
    </p:spTree>
    <p:extLst>
      <p:ext uri="{BB962C8B-B14F-4D97-AF65-F5344CB8AC3E}">
        <p14:creationId xmlns:p14="http://schemas.microsoft.com/office/powerpoint/2010/main" val="16196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6CFA325-843F-4DE0-885B-4FFA4B3A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50" y="97551"/>
            <a:ext cx="8826966" cy="91316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parents of dependent/non-dependent children are defined in this analysis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767B12B-28C9-4FAE-887F-1E8CC3A5ED34}"/>
              </a:ext>
            </a:extLst>
          </p:cNvPr>
          <p:cNvSpPr txBox="1">
            <a:spLocks/>
          </p:cNvSpPr>
          <p:nvPr/>
        </p:nvSpPr>
        <p:spPr>
          <a:xfrm>
            <a:off x="268706" y="1141263"/>
            <a:ext cx="8751444" cy="571469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i="1" dirty="0"/>
              <a:t>Parents with one or their youngest child who is</a:t>
            </a:r>
            <a:endParaRPr lang="en-US" sz="4000" u="sng" dirty="0"/>
          </a:p>
          <a:p>
            <a:pPr marL="720090" lvl="4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u="sng" dirty="0"/>
              <a:t>less than 18 years old</a:t>
            </a:r>
            <a:r>
              <a:rPr lang="en-US" sz="4000" dirty="0"/>
              <a:t>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dirty="0"/>
              <a:t> </a:t>
            </a:r>
          </a:p>
          <a:p>
            <a:pPr marL="720090" lvl="4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/>
              <a:t>Dependent child(ren)</a:t>
            </a:r>
          </a:p>
          <a:p>
            <a:pPr marL="720090" lvl="4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u="sng" dirty="0"/>
          </a:p>
          <a:p>
            <a:pPr marL="720090" lvl="4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u="sng" dirty="0"/>
              <a:t>18 years old plus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</a:p>
          <a:p>
            <a:pPr marL="720090" lvl="4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sym typeface="Wingdings" panose="05000000000000000000" pitchFamily="2" charset="2"/>
              </a:rPr>
              <a:t>Non-</a:t>
            </a:r>
            <a:r>
              <a:rPr lang="en-US" sz="4000" b="1" dirty="0"/>
              <a:t>dependent child(ren)</a:t>
            </a:r>
            <a:endParaRPr lang="en-US" sz="4000" dirty="0"/>
          </a:p>
          <a:p>
            <a:pPr marL="960120" lvl="5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5465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6CFA325-843F-4DE0-885B-4FFA4B3A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50" y="97552"/>
            <a:ext cx="8826966" cy="78441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education and training are defined in PIAAC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C9168B-2616-4B85-B247-F9D19A782153}"/>
              </a:ext>
            </a:extLst>
          </p:cNvPr>
          <p:cNvSpPr txBox="1"/>
          <p:nvPr/>
        </p:nvSpPr>
        <p:spPr>
          <a:xfrm>
            <a:off x="283262" y="1166842"/>
            <a:ext cx="86675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Formal education</a:t>
            </a:r>
            <a:r>
              <a:rPr lang="en-US" sz="3200" dirty="0"/>
              <a:t> - Studies that, when completed, result in formal degrees at primary, secondary, university or post-secondary level</a:t>
            </a:r>
          </a:p>
          <a:p>
            <a:endParaRPr lang="en-US" sz="3200" dirty="0"/>
          </a:p>
          <a:p>
            <a:r>
              <a:rPr lang="en-US" sz="3200" u="sng" dirty="0"/>
              <a:t>Non-formal education</a:t>
            </a:r>
            <a:r>
              <a:rPr lang="en-US" sz="3200" dirty="0"/>
              <a:t> - Other organized learning activities, including, open or distance education, on-the-job training, seminars or workshops, and other courses or private lessons</a:t>
            </a:r>
          </a:p>
        </p:txBody>
      </p:sp>
    </p:spTree>
    <p:extLst>
      <p:ext uri="{BB962C8B-B14F-4D97-AF65-F5344CB8AC3E}">
        <p14:creationId xmlns:p14="http://schemas.microsoft.com/office/powerpoint/2010/main" val="423524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6CFA325-843F-4DE0-885B-4FFA4B3A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59" y="97552"/>
            <a:ext cx="8564857" cy="95107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the education of the mothers and fathers of the adults is defined in PIAAC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7FD0F4C-D818-4C80-975E-25299800E0E2}"/>
              </a:ext>
            </a:extLst>
          </p:cNvPr>
          <p:cNvSpPr txBox="1">
            <a:spLocks/>
          </p:cNvSpPr>
          <p:nvPr/>
        </p:nvSpPr>
        <p:spPr>
          <a:xfrm>
            <a:off x="104803" y="1037285"/>
            <a:ext cx="9020150" cy="18386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700" b="1" dirty="0"/>
              <a:t>Participants are asked to respond to the following questions: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Question: What was the highest level of education your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		mother or female guardian…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		father or male guardian…		 ever completed?</a:t>
            </a:r>
          </a:p>
          <a:p>
            <a:endParaRPr lang="en-US" sz="2800" i="1" dirty="0"/>
          </a:p>
          <a:p>
            <a:endParaRPr lang="en-US" sz="2800" i="1" dirty="0"/>
          </a:p>
          <a:p>
            <a:endParaRPr lang="en-US" sz="28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54A2BAB-C98F-44EE-A555-B2F9B3497E98}"/>
              </a:ext>
            </a:extLst>
          </p:cNvPr>
          <p:cNvSpPr txBox="1">
            <a:spLocks/>
          </p:cNvSpPr>
          <p:nvPr/>
        </p:nvSpPr>
        <p:spPr>
          <a:xfrm>
            <a:off x="173171" y="2763493"/>
            <a:ext cx="4551229" cy="367351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Mother </a:t>
            </a:r>
            <a:r>
              <a:rPr lang="en-US" sz="2400" b="1" dirty="0"/>
              <a:t>and</a:t>
            </a:r>
            <a:r>
              <a:rPr lang="en-US" sz="2400" dirty="0"/>
              <a:t> father: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Less than high school diploma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Mother </a:t>
            </a:r>
            <a:r>
              <a:rPr lang="en-US" sz="2400" b="1" dirty="0"/>
              <a:t>or</a:t>
            </a:r>
            <a:r>
              <a:rPr lang="en-US" sz="2400" dirty="0"/>
              <a:t> father: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High school diploma/some college but no degree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Mother </a:t>
            </a:r>
            <a:r>
              <a:rPr lang="en-US" sz="2400" b="1" dirty="0"/>
              <a:t>or</a:t>
            </a:r>
            <a:r>
              <a:rPr lang="en-US" sz="2400" dirty="0"/>
              <a:t> father: College degree or higher (Associates, Bachelors, Doctorate, etc.)</a:t>
            </a:r>
          </a:p>
          <a:p>
            <a:endParaRPr lang="en-US" sz="2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28D7889-B5CD-4AD2-9E64-C472DFC00766}"/>
              </a:ext>
            </a:extLst>
          </p:cNvPr>
          <p:cNvSpPr txBox="1">
            <a:spLocks/>
          </p:cNvSpPr>
          <p:nvPr/>
        </p:nvSpPr>
        <p:spPr>
          <a:xfrm>
            <a:off x="5601657" y="2785384"/>
            <a:ext cx="3369013" cy="73830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vert="horz" lIns="182880" tIns="0" rIns="0" bIns="0" rtlCol="0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Both parents - no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endParaRPr lang="en-US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6E14CB-260B-46AA-84DE-DD68EB9B2450}"/>
              </a:ext>
            </a:extLst>
          </p:cNvPr>
          <p:cNvCxnSpPr>
            <a:cxnSpLocks/>
          </p:cNvCxnSpPr>
          <p:nvPr/>
        </p:nvCxnSpPr>
        <p:spPr>
          <a:xfrm>
            <a:off x="4572000" y="3114164"/>
            <a:ext cx="76418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98E641A-FE65-4D7A-BC89-F352BA2F617B}"/>
              </a:ext>
            </a:extLst>
          </p:cNvPr>
          <p:cNvSpPr txBox="1">
            <a:spLocks/>
          </p:cNvSpPr>
          <p:nvPr/>
        </p:nvSpPr>
        <p:spPr>
          <a:xfrm>
            <a:off x="5601657" y="4072616"/>
            <a:ext cx="3369013" cy="52763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vert="horz" lIns="182880" tIns="0" rIns="0" bIns="0" rtlCol="0" anchor="ctr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One parent - high school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E7F0BF2-0123-4435-9C01-7826B675F594}"/>
              </a:ext>
            </a:extLst>
          </p:cNvPr>
          <p:cNvSpPr txBox="1">
            <a:spLocks/>
          </p:cNvSpPr>
          <p:nvPr/>
        </p:nvSpPr>
        <p:spPr>
          <a:xfrm>
            <a:off x="5601656" y="5225485"/>
            <a:ext cx="3369013" cy="46284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vert="horz" lIns="182880" tIns="0" rIns="0" bIns="0" rtlCol="0" anchor="ctr">
            <a:noAutofit/>
          </a:bodyPr>
          <a:lstStyle>
            <a:lvl1pPr marL="0" marR="0" indent="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None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1pPr>
            <a:lvl2pPr marL="24003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Times New Roman" panose="02020603050405020304" pitchFamily="18" charset="0"/>
              <a:buChar char="•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2pPr>
            <a:lvl3pPr marL="48006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–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3pPr>
            <a:lvl4pPr marL="72009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 Narrow" panose="020B0606020202030204" pitchFamily="34" charset="0"/>
              <a:buChar char="»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4pPr>
            <a:lvl5pPr marL="960120" marR="0" indent="-240030" algn="l" defTabSz="514350" rtl="0" eaLnBrk="1" fontAlgn="auto" latinLnBrk="0" hangingPunct="1">
              <a:lnSpc>
                <a:spcPct val="125000"/>
              </a:lnSpc>
              <a:spcBef>
                <a:spcPts val="1350"/>
              </a:spcBef>
              <a:spcAft>
                <a:spcPts val="0"/>
              </a:spcAft>
              <a:buClr>
                <a:schemeClr val="tx1"/>
              </a:buClr>
              <a:buSzTx/>
              <a:buFont typeface="Arial Narrow" panose="020B0606020202030204" pitchFamily="34" charset="0"/>
              <a:buChar char="◦"/>
              <a:tabLst/>
              <a:defRPr sz="2200" b="0" i="0" kern="1200">
                <a:solidFill>
                  <a:schemeClr val="tx1"/>
                </a:solidFill>
                <a:latin typeface="+mn-lt"/>
                <a:ea typeface="Calibri"/>
                <a:cs typeface="Calibri"/>
              </a:defRPr>
            </a:lvl5pPr>
            <a:lvl6pPr marL="1200150" indent="-240030" algn="l" defTabSz="514350" rtl="0" eaLnBrk="1" latinLnBrk="0" hangingPunct="1">
              <a:lnSpc>
                <a:spcPct val="125000"/>
              </a:lnSpc>
              <a:spcBef>
                <a:spcPts val="1350"/>
              </a:spcBef>
              <a:buClr>
                <a:schemeClr val="tx1"/>
              </a:buClr>
              <a:buFont typeface="Arial Narrow" panose="020B0606020202030204" pitchFamily="34" charset="0"/>
              <a:buChar char="›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One parent - college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504D4C-736E-4B8B-A9A1-2FD2A2C90F63}"/>
              </a:ext>
            </a:extLst>
          </p:cNvPr>
          <p:cNvCxnSpPr>
            <a:cxnSpLocks/>
          </p:cNvCxnSpPr>
          <p:nvPr/>
        </p:nvCxnSpPr>
        <p:spPr>
          <a:xfrm>
            <a:off x="4614878" y="4299359"/>
            <a:ext cx="76418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E66536-6377-4B0C-9FE5-B66F607F4D10}"/>
              </a:ext>
            </a:extLst>
          </p:cNvPr>
          <p:cNvCxnSpPr>
            <a:cxnSpLocks/>
          </p:cNvCxnSpPr>
          <p:nvPr/>
        </p:nvCxnSpPr>
        <p:spPr>
          <a:xfrm>
            <a:off x="4699817" y="5456906"/>
            <a:ext cx="76418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0137-F338-402B-9554-5F426C7F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623"/>
            <a:ext cx="9144000" cy="1106311"/>
          </a:xfrm>
        </p:spPr>
        <p:txBody>
          <a:bodyPr>
            <a:noAutofit/>
          </a:bodyPr>
          <a:lstStyle/>
          <a:p>
            <a:r>
              <a:rPr lang="en-US" sz="3000" dirty="0"/>
              <a:t>How high and low skill are defined in this analysis and PIAAC’s descriptions of what adults at these levels can do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FFBED-4A0E-410E-A6C3-4FD8602EAAED}"/>
              </a:ext>
            </a:extLst>
          </p:cNvPr>
          <p:cNvSpPr txBox="1"/>
          <p:nvPr/>
        </p:nvSpPr>
        <p:spPr>
          <a:xfrm>
            <a:off x="191912" y="1379009"/>
            <a:ext cx="87858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High skill: </a:t>
            </a:r>
            <a:r>
              <a:rPr lang="en-US" sz="2400" dirty="0"/>
              <a:t>Level 3 and above</a:t>
            </a:r>
          </a:p>
          <a:p>
            <a:r>
              <a:rPr lang="en-US" sz="2000" dirty="0"/>
              <a:t>(276+ on literacy scale score)</a:t>
            </a:r>
          </a:p>
          <a:p>
            <a:r>
              <a:rPr lang="en-US" sz="2000" dirty="0"/>
              <a:t>Adults at these levels </a:t>
            </a:r>
            <a:r>
              <a:rPr lang="en-US" sz="2000" b="1" dirty="0"/>
              <a:t>have a range of higher literacy skills</a:t>
            </a:r>
            <a:r>
              <a:rPr lang="en-US" sz="2000" dirty="0"/>
              <a:t> such as the ability</a:t>
            </a:r>
          </a:p>
          <a:p>
            <a:r>
              <a:rPr lang="en-US" sz="2000" dirty="0"/>
              <a:t>to </a:t>
            </a:r>
            <a:r>
              <a:rPr lang="en-US" sz="2000" b="1" dirty="0"/>
              <a:t>understand, interpret, and synthesize information across multiple, complex texts</a:t>
            </a:r>
            <a:r>
              <a:rPr lang="en-US" sz="2000" dirty="0"/>
              <a:t>; the ability to </a:t>
            </a:r>
            <a:r>
              <a:rPr lang="en-US" sz="2000" b="1" dirty="0"/>
              <a:t>evaluate the reliability of sources </a:t>
            </a:r>
            <a:r>
              <a:rPr lang="en-US" sz="2000" dirty="0"/>
              <a:t>and the ability to </a:t>
            </a:r>
            <a:r>
              <a:rPr lang="en-US" sz="2000" b="1" dirty="0"/>
              <a:t>infer sophisticated meanings and complex ideas from written sources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400" b="1" dirty="0"/>
              <a:t>Low skill: </a:t>
            </a:r>
            <a:r>
              <a:rPr lang="en-US" sz="2400" dirty="0"/>
              <a:t>Level 2 and below</a:t>
            </a:r>
          </a:p>
          <a:p>
            <a:r>
              <a:rPr lang="en-US" sz="2000" dirty="0"/>
              <a:t>(0 – 275 on literacy scale score)</a:t>
            </a:r>
          </a:p>
          <a:p>
            <a:r>
              <a:rPr lang="en-US" sz="2000" dirty="0"/>
              <a:t>Adults at these levels can manage to </a:t>
            </a:r>
            <a:r>
              <a:rPr lang="en-US" sz="2000" b="1" dirty="0"/>
              <a:t>read short texts</a:t>
            </a:r>
            <a:r>
              <a:rPr lang="en-US" sz="2000" dirty="0"/>
              <a:t>, in print or online. They can </a:t>
            </a:r>
            <a:r>
              <a:rPr lang="en-US" sz="2000" b="1" dirty="0"/>
              <a:t>understand the meaning of complete sentences</a:t>
            </a:r>
            <a:r>
              <a:rPr lang="en-US" sz="2000" dirty="0"/>
              <a:t> and can perform simple tasks, such as </a:t>
            </a:r>
            <a:r>
              <a:rPr lang="en-US" sz="2000" b="1" dirty="0"/>
              <a:t>filling out a short form</a:t>
            </a:r>
            <a:r>
              <a:rPr lang="en-US" sz="2000" dirty="0"/>
              <a:t>. Some adults at the lower end of these levels </a:t>
            </a:r>
            <a:r>
              <a:rPr lang="en-US" sz="2000" b="1" dirty="0"/>
              <a:t>may struggle </a:t>
            </a:r>
            <a:r>
              <a:rPr lang="en-US" sz="2000" dirty="0"/>
              <a:t>to do that. Adults at the upper end of this level can </a:t>
            </a:r>
            <a:r>
              <a:rPr lang="en-US" sz="2000" b="1" dirty="0"/>
              <a:t>read print and digital texts</a:t>
            </a:r>
            <a:r>
              <a:rPr lang="en-US" sz="2000" dirty="0"/>
              <a:t>, </a:t>
            </a:r>
            <a:r>
              <a:rPr lang="en-US" sz="2000" b="1" dirty="0"/>
              <a:t>relate multiple pieces of information</a:t>
            </a:r>
            <a:r>
              <a:rPr lang="en-US" sz="2000" dirty="0"/>
              <a:t>, </a:t>
            </a:r>
            <a:r>
              <a:rPr lang="en-US" sz="2000" b="1" dirty="0"/>
              <a:t>compare and contrast</a:t>
            </a:r>
            <a:r>
              <a:rPr lang="en-US" sz="2000" dirty="0"/>
              <a:t>, and </a:t>
            </a:r>
            <a:r>
              <a:rPr lang="en-US" sz="2000" b="1" dirty="0"/>
              <a:t>draw simple inferences</a:t>
            </a:r>
            <a:r>
              <a:rPr lang="en-US" sz="2000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77C40B-2AE5-4F46-A445-2DA3E45B03E8}"/>
              </a:ext>
            </a:extLst>
          </p:cNvPr>
          <p:cNvCxnSpPr/>
          <p:nvPr/>
        </p:nvCxnSpPr>
        <p:spPr>
          <a:xfrm>
            <a:off x="4012207" y="3604330"/>
            <a:ext cx="866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84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39" y="1536700"/>
            <a:ext cx="8229600" cy="2255428"/>
          </a:xfrm>
        </p:spPr>
        <p:txBody>
          <a:bodyPr>
            <a:normAutofit/>
          </a:bodyPr>
          <a:lstStyle/>
          <a:p>
            <a:r>
              <a:rPr lang="en-US" dirty="0"/>
              <a:t>Section 1 - What are some key characteristics of parents and non-parents in PIAAC? </a:t>
            </a:r>
          </a:p>
        </p:txBody>
      </p:sp>
    </p:spTree>
    <p:extLst>
      <p:ext uri="{BB962C8B-B14F-4D97-AF65-F5344CB8AC3E}">
        <p14:creationId xmlns:p14="http://schemas.microsoft.com/office/powerpoint/2010/main" val="153664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2187319</TotalTime>
  <Words>1793</Words>
  <Application>Microsoft Office PowerPoint</Application>
  <PresentationFormat>On-screen Show (4:3)</PresentationFormat>
  <Paragraphs>184</Paragraphs>
  <Slides>35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Arial Narrow</vt:lpstr>
      <vt:lpstr>Calibri</vt:lpstr>
      <vt:lpstr>Times New Roman</vt:lpstr>
      <vt:lpstr>Office Theme</vt:lpstr>
      <vt:lpstr>Parents and Non-Parents: Exploring Key Characteristics, their Association to Literacy Skills, and  Barriers to Education and Training</vt:lpstr>
      <vt:lpstr>Research Questions</vt:lpstr>
      <vt:lpstr>Definitions</vt:lpstr>
      <vt:lpstr>How parents are defined in PIAAC</vt:lpstr>
      <vt:lpstr>How parents of dependent/non-dependent children are defined in this analysis</vt:lpstr>
      <vt:lpstr>How education and training are defined in PIAAC</vt:lpstr>
      <vt:lpstr>How the education of the mothers and fathers of the adults is defined in PIAAC</vt:lpstr>
      <vt:lpstr>How high and low skill are defined in this analysis and PIAAC’s descriptions of what adults at these levels can do</vt:lpstr>
      <vt:lpstr>Section 1 - What are some key characteristics of parents and non-parents in PIAAC? </vt:lpstr>
      <vt:lpstr>There are twice as many parents than non-parents among U.S. adults</vt:lpstr>
      <vt:lpstr>While most parents report living with a spouse or partner, 18 percent of parents report they do not</vt:lpstr>
      <vt:lpstr>78 percent of parents have more than one child</vt:lpstr>
      <vt:lpstr>More than half of U.S. parents' youngest children are under the age of 18 (dependent)</vt:lpstr>
      <vt:lpstr>Over 90% of parents less than 45 years old have at least one child under the age of 18 (dependent)</vt:lpstr>
      <vt:lpstr>While the percentage of parents whose mother and father did not finish high school is more than that of non-parents…</vt:lpstr>
      <vt:lpstr>…the percentage of parents who did not finish high school is smaller than that of non-parents.</vt:lpstr>
      <vt:lpstr>PowerPoint Presentation</vt:lpstr>
      <vt:lpstr>PowerPoint Presentation</vt:lpstr>
      <vt:lpstr>The percentage of employed parents earning less than $28,000/year is smaller than employed non-parents earning in the same range</vt:lpstr>
      <vt:lpstr>But as we turn to looking at the relationship of skills to different factors: nearly half of low-skilled employed parents earn less than $28,000/year</vt:lpstr>
      <vt:lpstr>Section 2 - What are the differences in literacy skills of parents and non-parents? </vt:lpstr>
      <vt:lpstr>Overall, over half of parents are low skilled and in need of skill building – a higher percentage than among the non-parents</vt:lpstr>
      <vt:lpstr>Nearly half of employed parents are low skilled, while among the unemployed or out of the labor force, two-thirds of parents are low skilled in literacy</vt:lpstr>
      <vt:lpstr>The need for skill building seems the greatest for parents who may have less support at home: 69% of those who do not live with a partner</vt:lpstr>
      <vt:lpstr>Section 3 – What are the constraints/barriers to education and training for parents?</vt:lpstr>
      <vt:lpstr>While being too busy at work is the most common reason for not pursuing education or training, parents report more family-related responsibilities (22%) than non-parents (3%).</vt:lpstr>
      <vt:lpstr>Family-related responsibilities are among the top reasons for non-participation in education or training for parents with either low or high skills.</vt:lpstr>
      <vt:lpstr>These constraints may contribute to a lower rate of participation in formal and non-formal education and training among parents than non-parents.</vt:lpstr>
      <vt:lpstr>Despite reporting similar constraints, parents with low skills have lower rates of participation in education and training than those with high skills. </vt:lpstr>
      <vt:lpstr>When they do participate in formal education, more than half of parents of either skill level have to pay their own costs.</vt:lpstr>
      <vt:lpstr>When they do participate in non-formal education, about a quarter of parents of either skill level have to pay their own costs.</vt:lpstr>
      <vt:lpstr>Summary: What are some key characteristics of parents and non-parents in PIAAC?</vt:lpstr>
      <vt:lpstr>Summary: What is the association of literacy skills and the background and employment characteristics of parents and non-parents? </vt:lpstr>
      <vt:lpstr>Summary: What are the constraints/barriers to education and training for parents?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Time to Reskill?</dc:title>
  <dc:creator>Sondra  Stein</dc:creator>
  <cp:lastModifiedBy>Herz, Katie (Landeros)</cp:lastModifiedBy>
  <cp:revision>870</cp:revision>
  <cp:lastPrinted>2015-09-22T18:43:02Z</cp:lastPrinted>
  <dcterms:created xsi:type="dcterms:W3CDTF">2015-10-05T18:37:37Z</dcterms:created>
  <dcterms:modified xsi:type="dcterms:W3CDTF">2020-03-13T13:52:51Z</dcterms:modified>
</cp:coreProperties>
</file>