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notesSlides/notesSlide16.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notesSlides/notesSlide17.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notesSlides/notesSlide20.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notesSlides/notesSlide21.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4.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ppt/notesSlides/notesSlide25.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6.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81" r:id="rId1"/>
  </p:sldMasterIdLst>
  <p:notesMasterIdLst>
    <p:notesMasterId r:id="rId32"/>
  </p:notesMasterIdLst>
  <p:handoutMasterIdLst>
    <p:handoutMasterId r:id="rId33"/>
  </p:handoutMasterIdLst>
  <p:sldIdLst>
    <p:sldId id="452" r:id="rId2"/>
    <p:sldId id="518" r:id="rId3"/>
    <p:sldId id="581" r:id="rId4"/>
    <p:sldId id="575" r:id="rId5"/>
    <p:sldId id="572" r:id="rId6"/>
    <p:sldId id="576" r:id="rId7"/>
    <p:sldId id="519" r:id="rId8"/>
    <p:sldId id="539" r:id="rId9"/>
    <p:sldId id="512" r:id="rId10"/>
    <p:sldId id="577" r:id="rId11"/>
    <p:sldId id="562" r:id="rId12"/>
    <p:sldId id="514" r:id="rId13"/>
    <p:sldId id="458" r:id="rId14"/>
    <p:sldId id="545" r:id="rId15"/>
    <p:sldId id="573" r:id="rId16"/>
    <p:sldId id="566" r:id="rId17"/>
    <p:sldId id="548" r:id="rId18"/>
    <p:sldId id="549" r:id="rId19"/>
    <p:sldId id="567" r:id="rId20"/>
    <p:sldId id="557" r:id="rId21"/>
    <p:sldId id="563" r:id="rId22"/>
    <p:sldId id="556" r:id="rId23"/>
    <p:sldId id="505" r:id="rId24"/>
    <p:sldId id="560" r:id="rId25"/>
    <p:sldId id="542" r:id="rId26"/>
    <p:sldId id="569" r:id="rId27"/>
    <p:sldId id="552" r:id="rId28"/>
    <p:sldId id="582" r:id="rId29"/>
    <p:sldId id="583" r:id="rId30"/>
    <p:sldId id="58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dra  Stein" initials="SS" lastIdx="21" clrIdx="0"/>
  <p:cmAuthor id="1" name="Information Technology Group" initials="ITG" lastIdx="2" clrIdx="1"/>
  <p:cmAuthor id="2" name="Landeros, Katherine" initials="KL" lastIdx="30" clrIdx="2"/>
  <p:cmAuthor id="3" name="Sondra Stein" initials="SGS" lastIdx="1" clrIdx="3"/>
  <p:cmAuthor id="4" name="Park, Briton" initials="PB" lastIdx="0" clrIdx="4"/>
  <p:cmAuthor id="5" name="Emily Pawlowski" initials="EP" lastIdx="36" clrIdx="5"/>
  <p:cmAuthor id="6" name="Katie Landeros" initials="KL" lastIdx="6" clrIdx="6"/>
  <p:cmAuthor id="7" name="jsoroui" initials="js" lastIdx="2" clrIdx="7"/>
  <p:cmAuthor id="8" name="Park, Bitnara Jasmine" initials="PBJ" lastIdx="67" clrIdx="8"/>
  <p:cmAuthor id="9" name="Herz, Katie (Landeros)" initials="HK(" lastIdx="233" clrIdx="9"/>
  <p:cmAuthor id="10" name="Pawlowski, Emily" initials="PE" lastIdx="58" clrIdx="10"/>
  <p:cmAuthor id="11" name="Hendel, Keren" initials="HK" lastIdx="51" clrIdx="11"/>
  <p:cmAuthor id="12" name="Bailey, Mickell" initials="BM" lastIdx="5" clrIdx="12"/>
  <p:cmAuthor id="13" name="Correa, Samuel" initials="CS" lastIdx="63" clrIdx="13"/>
  <p:cmAuthor id="14" name="Soroui, Jaleh" initials="SJ" lastIdx="41" clrIdx="14"/>
  <p:cmAuthor id="15" name="Mamedova, Saida" initials="MS" lastIdx="55" clrIdx="15"/>
  <p:cmAuthor id="16" name="Corinne Greenblatt" initials="CG" lastIdx="25"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0000"/>
    <a:srgbClr val="8BC389"/>
    <a:srgbClr val="D9D9D9"/>
    <a:srgbClr val="663300"/>
    <a:srgbClr val="7852A2"/>
    <a:srgbClr val="92D050"/>
    <a:srgbClr val="5DD5F5"/>
    <a:srgbClr val="4D1A15"/>
    <a:srgbClr val="4A0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87602" autoAdjust="0"/>
  </p:normalViewPr>
  <p:slideViewPr>
    <p:cSldViewPr snapToGrid="0" snapToObjects="1">
      <p:cViewPr varScale="1">
        <p:scale>
          <a:sx n="79" d="100"/>
          <a:sy n="79" d="100"/>
        </p:scale>
        <p:origin x="912" y="78"/>
      </p:cViewPr>
      <p:guideLst>
        <p:guide orient="horz" pos="2160"/>
        <p:guide pos="2880"/>
      </p:guideLst>
    </p:cSldViewPr>
  </p:slideViewPr>
  <p:outlineViewPr>
    <p:cViewPr>
      <p:scale>
        <a:sx n="33" d="100"/>
        <a:sy n="33" d="100"/>
      </p:scale>
      <p:origin x="48" y="5304"/>
    </p:cViewPr>
  </p:outlineViewPr>
  <p:notesTextViewPr>
    <p:cViewPr>
      <p:scale>
        <a:sx n="100" d="100"/>
        <a:sy n="100" d="100"/>
      </p:scale>
      <p:origin x="0" y="0"/>
    </p:cViewPr>
  </p:notesTextViewPr>
  <p:sorterViewPr>
    <p:cViewPr>
      <p:scale>
        <a:sx n="100" d="100"/>
        <a:sy n="100" d="100"/>
      </p:scale>
      <p:origin x="0" y="-38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_rels/chart11.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Family%20Literacy\archive\Replication_graph_SC_09182018.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2.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c2fs\dc2work\PIAAC\_NATIONAL%20SUPPLEMENT\_NATIONAL%20SUPPLEMENT_Dissemination%20Activities\Outreach%20Toolkit\Parents%20Education\201214%20PIAAC\Sam\Parents\output2.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2.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dc2fs\dc2work\PIAAC\_NATIONAL%20SUPPLEMENT\_NATIONAL%20SUPPLEMENT_Dissemination%20Activities\Outreach%20Toolkit\Parents%20Education\201214%20PIAAC\Sam\Family%20Literacy\Replication_graph_SC_09192018.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dc2fs\dc2work\PIAAC\_NATIONAL%20SUPPLEMENT\_NATIONAL%20SUPPLEMENT_Dissemination%20Activities\Outreach%20Toolkit\Parents%20Education\201214%20PIAAC\Sam\Parents\output.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2.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Parents%20Education\201214%20PIAAC\Sam\Parents\output.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2.xml"/><Relationship Id="rId4" Type="http://schemas.openxmlformats.org/officeDocument/2006/relationships/oleObject" Target="file:///\\dc2fs\dc2work\PIAAC\_NATIONAL%20SUPPLEMENT\_NATIONAL%20SUPPLEMENT_Dissemination%20Activities\Outreach%20Toolkit\Parents%20Education\201214%20PIAAC\Sam\Family%20Literacy\archive\Replication_graph_SC_09182018.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3.xml"/><Relationship Id="rId4" Type="http://schemas.openxmlformats.org/officeDocument/2006/relationships/oleObject" Target="file:///\\dc2fs\dc2work\PIAAC\_NATIONAL%20SUPPLEMENT\_NATIONAL%20SUPPLEMENT_Dissemination%20Activities\Outreach%20Toolkit\Parents%20Education\201214%20PIAAC\Sam\Family%20Literacy\archive\Replication_graph_SC_09182018.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dc2fs\dc2work\PIAAC\_NATIONAL%20SUPPLEMENT\_NATIONAL%20SUPPLEMENT_Dissemination%20Activities\Outreach%20Toolkit\Parents%20Education\201214%20PIAAC\Sam\Family%20Literacy\Replication_graph_SC_09192018.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c2fs\dc2work\PIAAC\_NATIONAL%20SUPPLEMENT\_NATIONAL%20SUPPLEMENT_Dissemination%20Activities\Outreach%20Toolkit\Parents%20Education\201214%20PIAAC\Sam\Family%20Literacy\Replication_graph_SC_09192018.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c2fs\dc2work\PIAAC\_NATIONAL%20SUPPLEMENT\_NATIONAL%20SUPPLEMENT_Dissemination%20Activities\Outreach%20Toolkit\Parents%20Education\201214%20PIAAC\Sam\Family%20Literacy\Replication_graph_SC_0919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a:t>Percentage of adults 25-34 years of age that attained the same educational level as the highest attained by at least one parent</a:t>
            </a:r>
          </a:p>
        </c:rich>
      </c:tx>
      <c:layout>
        <c:manualLayout>
          <c:xMode val="edge"/>
          <c:yMode val="edge"/>
          <c:x val="0.11996011870533579"/>
          <c:y val="3.7063796842031094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'Status quo'!$B$1</c:f>
              <c:strCache>
                <c:ptCount val="1"/>
                <c:pt idx="0">
                  <c:v>Status quo (same educational attainment as the highest level reached by parents)</c:v>
                </c:pt>
              </c:strCache>
            </c:strRef>
          </c:tx>
          <c:spPr>
            <a:solidFill>
              <a:schemeClr val="accent1"/>
            </a:solidFill>
            <a:ln>
              <a:noFill/>
            </a:ln>
            <a:effectLst/>
          </c:spPr>
          <c:invertIfNegative val="0"/>
          <c:dPt>
            <c:idx val="10"/>
            <c:invertIfNegative val="0"/>
            <c:bubble3D val="0"/>
            <c:spPr>
              <a:solidFill>
                <a:schemeClr val="accent1"/>
              </a:solidFill>
              <a:ln w="38100">
                <a:noFill/>
              </a:ln>
              <a:effectLst/>
            </c:spPr>
            <c:extLst>
              <c:ext xmlns:c16="http://schemas.microsoft.com/office/drawing/2014/chart" uri="{C3380CC4-5D6E-409C-BE32-E72D297353CC}">
                <c16:uniqueId val="{00000001-AB9F-46C0-A4E6-51C81EA84800}"/>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'Status quo'!$A$2:$A$25</c:f>
              <c:strCache>
                <c:ptCount val="24"/>
                <c:pt idx="0">
                  <c:v>Czech Republic</c:v>
                </c:pt>
                <c:pt idx="1">
                  <c:v>Slovak Republic</c:v>
                </c:pt>
                <c:pt idx="2">
                  <c:v>Japan</c:v>
                </c:pt>
                <c:pt idx="3">
                  <c:v>Austria</c:v>
                </c:pt>
                <c:pt idx="4">
                  <c:v>Germany</c:v>
                </c:pt>
                <c:pt idx="5">
                  <c:v>Poland</c:v>
                </c:pt>
                <c:pt idx="6">
                  <c:v>Canada</c:v>
                </c:pt>
                <c:pt idx="7">
                  <c:v>Denmark</c:v>
                </c:pt>
                <c:pt idx="8">
                  <c:v>United States</c:v>
                </c:pt>
                <c:pt idx="9">
                  <c:v>Flanders (Belgium)</c:v>
                </c:pt>
                <c:pt idx="10">
                  <c:v>International Average</c:v>
                </c:pt>
                <c:pt idx="11">
                  <c:v>England/N. Ireland (UK)</c:v>
                </c:pt>
                <c:pt idx="12">
                  <c:v>Norway</c:v>
                </c:pt>
                <c:pt idx="13">
                  <c:v>France</c:v>
                </c:pt>
                <c:pt idx="14">
                  <c:v>Estonia</c:v>
                </c:pt>
                <c:pt idx="15">
                  <c:v>Italy</c:v>
                </c:pt>
                <c:pt idx="16">
                  <c:v>Spain</c:v>
                </c:pt>
                <c:pt idx="17">
                  <c:v>Australia</c:v>
                </c:pt>
                <c:pt idx="18">
                  <c:v>Sweden</c:v>
                </c:pt>
                <c:pt idx="19">
                  <c:v>Finland</c:v>
                </c:pt>
                <c:pt idx="20">
                  <c:v>Russian Federation</c:v>
                </c:pt>
                <c:pt idx="21">
                  <c:v>Netherlands</c:v>
                </c:pt>
                <c:pt idx="22">
                  <c:v>Ireland</c:v>
                </c:pt>
                <c:pt idx="23">
                  <c:v>Korea</c:v>
                </c:pt>
              </c:strCache>
            </c:strRef>
          </c:cat>
          <c:val>
            <c:numRef>
              <c:f>'Status quo'!$B$2:$B$25</c:f>
              <c:numCache>
                <c:formatCode>0</c:formatCode>
                <c:ptCount val="24"/>
                <c:pt idx="0">
                  <c:v>71.050160387085498</c:v>
                </c:pt>
                <c:pt idx="1">
                  <c:v>67.188299658735147</c:v>
                </c:pt>
                <c:pt idx="2">
                  <c:v>57.898925202401131</c:v>
                </c:pt>
                <c:pt idx="3">
                  <c:v>57.495865928749303</c:v>
                </c:pt>
                <c:pt idx="4">
                  <c:v>56.834966030417831</c:v>
                </c:pt>
                <c:pt idx="5">
                  <c:v>56.807599485266479</c:v>
                </c:pt>
                <c:pt idx="6">
                  <c:v>54.205525862692859</c:v>
                </c:pt>
                <c:pt idx="7">
                  <c:v>54.176245319863462</c:v>
                </c:pt>
                <c:pt idx="8">
                  <c:v>53.504250436861156</c:v>
                </c:pt>
                <c:pt idx="9">
                  <c:v>52.234793831413427</c:v>
                </c:pt>
                <c:pt idx="10">
                  <c:v>52.079892715810992</c:v>
                </c:pt>
                <c:pt idx="11">
                  <c:v>51.413707413796558</c:v>
                </c:pt>
                <c:pt idx="12">
                  <c:v>50.773357482218671</c:v>
                </c:pt>
                <c:pt idx="13">
                  <c:v>49.738493267295247</c:v>
                </c:pt>
                <c:pt idx="14">
                  <c:v>49.710010271256451</c:v>
                </c:pt>
                <c:pt idx="15">
                  <c:v>49.114175414762293</c:v>
                </c:pt>
                <c:pt idx="16">
                  <c:v>48.784088437912281</c:v>
                </c:pt>
                <c:pt idx="17">
                  <c:v>47.987484456550774</c:v>
                </c:pt>
                <c:pt idx="18">
                  <c:v>47.21806429168732</c:v>
                </c:pt>
                <c:pt idx="19">
                  <c:v>45.692529955658927</c:v>
                </c:pt>
                <c:pt idx="20">
                  <c:v>45.56572256777757</c:v>
                </c:pt>
                <c:pt idx="21">
                  <c:v>44.833969380122348</c:v>
                </c:pt>
                <c:pt idx="22">
                  <c:v>43.779879917926436</c:v>
                </c:pt>
                <c:pt idx="23">
                  <c:v>35.315247315168349</c:v>
                </c:pt>
              </c:numCache>
            </c:numRef>
          </c:val>
          <c:extLst>
            <c:ext xmlns:c16="http://schemas.microsoft.com/office/drawing/2014/chart" uri="{C3380CC4-5D6E-409C-BE32-E72D297353CC}">
              <c16:uniqueId val="{00000002-AB9F-46C0-A4E6-51C81EA84800}"/>
            </c:ext>
          </c:extLst>
        </c:ser>
        <c:dLbls>
          <c:dLblPos val="outEnd"/>
          <c:showLegendKey val="0"/>
          <c:showVal val="1"/>
          <c:showCatName val="0"/>
          <c:showSerName val="0"/>
          <c:showPercent val="0"/>
          <c:showBubbleSize val="0"/>
        </c:dLbls>
        <c:gapWidth val="76"/>
        <c:overlap val="-27"/>
        <c:axId val="170254720"/>
        <c:axId val="193226624"/>
      </c:barChart>
      <c:catAx>
        <c:axId val="170254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93226624"/>
        <c:crosses val="autoZero"/>
        <c:auto val="1"/>
        <c:lblAlgn val="ctr"/>
        <c:lblOffset val="100"/>
        <c:noMultiLvlLbl val="0"/>
      </c:catAx>
      <c:valAx>
        <c:axId val="1932266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70254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823721996342706E-2"/>
          <c:y val="6.635914598478794E-2"/>
          <c:w val="0.766848935549723"/>
          <c:h val="0.84807784285256549"/>
        </c:manualLayout>
      </c:layout>
      <c:barChart>
        <c:barDir val="col"/>
        <c:grouping val="percentStacked"/>
        <c:varyColors val="0"/>
        <c:ser>
          <c:idx val="0"/>
          <c:order val="0"/>
          <c:tx>
            <c:strRef>
              <c:f>Sheet3!$B$1</c:f>
              <c:strCache>
                <c:ptCount val="1"/>
                <c:pt idx="0">
                  <c:v>0-25</c:v>
                </c:pt>
              </c:strCache>
            </c:strRef>
          </c:tx>
          <c:spPr>
            <a:solidFill>
              <a:schemeClr val="accent1">
                <a:shade val="4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Sheet3!$B$2:$B$4</c:f>
              <c:numCache>
                <c:formatCode>0</c:formatCode>
                <c:ptCount val="3"/>
                <c:pt idx="0">
                  <c:v>74.499279999999999</c:v>
                </c:pt>
                <c:pt idx="1">
                  <c:v>40.775080000000003</c:v>
                </c:pt>
                <c:pt idx="2">
                  <c:v>16.749970000000001</c:v>
                </c:pt>
              </c:numCache>
            </c:numRef>
          </c:val>
          <c:extLst>
            <c:ext xmlns:c16="http://schemas.microsoft.com/office/drawing/2014/chart" uri="{C3380CC4-5D6E-409C-BE32-E72D297353CC}">
              <c16:uniqueId val="{00000000-F7F0-4FA1-B25F-F139035989E1}"/>
            </c:ext>
          </c:extLst>
        </c:ser>
        <c:ser>
          <c:idx val="1"/>
          <c:order val="1"/>
          <c:tx>
            <c:strRef>
              <c:f>Sheet3!$C$1</c:f>
              <c:strCache>
                <c:ptCount val="1"/>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Sheet3!$C$2:$C$4</c:f>
            </c:numRef>
          </c:val>
          <c:extLst>
            <c:ext xmlns:c16="http://schemas.microsoft.com/office/drawing/2014/chart" uri="{C3380CC4-5D6E-409C-BE32-E72D297353CC}">
              <c16:uniqueId val="{00000001-F7F0-4FA1-B25F-F139035989E1}"/>
            </c:ext>
          </c:extLst>
        </c:ser>
        <c:ser>
          <c:idx val="2"/>
          <c:order val="2"/>
          <c:tx>
            <c:strRef>
              <c:f>Sheet3!$D$1</c:f>
              <c:strCache>
                <c:ptCount val="1"/>
                <c:pt idx="0">
                  <c:v>26-100</c:v>
                </c:pt>
              </c:strCache>
            </c:strRef>
          </c:tx>
          <c:spPr>
            <a:solidFill>
              <a:schemeClr val="accent1">
                <a:shade val="82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Sheet3!$D$2:$D$4</c:f>
              <c:numCache>
                <c:formatCode>0</c:formatCode>
                <c:ptCount val="3"/>
                <c:pt idx="0">
                  <c:v>18.644829999999999</c:v>
                </c:pt>
                <c:pt idx="1">
                  <c:v>37.10378</c:v>
                </c:pt>
                <c:pt idx="2">
                  <c:v>32.100450000000002</c:v>
                </c:pt>
              </c:numCache>
            </c:numRef>
          </c:val>
          <c:extLst>
            <c:ext xmlns:c16="http://schemas.microsoft.com/office/drawing/2014/chart" uri="{C3380CC4-5D6E-409C-BE32-E72D297353CC}">
              <c16:uniqueId val="{00000002-F7F0-4FA1-B25F-F139035989E1}"/>
            </c:ext>
          </c:extLst>
        </c:ser>
        <c:ser>
          <c:idx val="3"/>
          <c:order val="3"/>
          <c:tx>
            <c:strRef>
              <c:f>Sheet3!$E$1</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Sheet3!$E$2:$E$4</c:f>
            </c:numRef>
          </c:val>
          <c:extLst>
            <c:ext xmlns:c16="http://schemas.microsoft.com/office/drawing/2014/chart" uri="{C3380CC4-5D6E-409C-BE32-E72D297353CC}">
              <c16:uniqueId val="{00000003-F7F0-4FA1-B25F-F139035989E1}"/>
            </c:ext>
          </c:extLst>
        </c:ser>
        <c:ser>
          <c:idx val="4"/>
          <c:order val="4"/>
          <c:tx>
            <c:strRef>
              <c:f>Sheet3!$F$1</c:f>
              <c:strCache>
                <c:ptCount val="1"/>
                <c:pt idx="0">
                  <c:v>101-200</c:v>
                </c:pt>
              </c:strCache>
            </c:strRef>
          </c:tx>
          <c:spPr>
            <a:solidFill>
              <a:schemeClr val="accent1">
                <a:tint val="83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Sheet3!$F$2:$F$4</c:f>
              <c:numCache>
                <c:formatCode>0</c:formatCode>
                <c:ptCount val="3"/>
                <c:pt idx="0">
                  <c:v>3.9478599999999999</c:v>
                </c:pt>
                <c:pt idx="1">
                  <c:v>13.275080000000001</c:v>
                </c:pt>
                <c:pt idx="2">
                  <c:v>23.643609999999999</c:v>
                </c:pt>
              </c:numCache>
            </c:numRef>
          </c:val>
          <c:extLst>
            <c:ext xmlns:c16="http://schemas.microsoft.com/office/drawing/2014/chart" uri="{C3380CC4-5D6E-409C-BE32-E72D297353CC}">
              <c16:uniqueId val="{00000004-F7F0-4FA1-B25F-F139035989E1}"/>
            </c:ext>
          </c:extLst>
        </c:ser>
        <c:ser>
          <c:idx val="5"/>
          <c:order val="5"/>
          <c:tx>
            <c:strRef>
              <c:f>Sheet3!$G$1</c:f>
              <c:strCache>
                <c:ptCount val="1"/>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Sheet3!$G$2:$G$4</c:f>
            </c:numRef>
          </c:val>
          <c:extLst>
            <c:ext xmlns:c16="http://schemas.microsoft.com/office/drawing/2014/chart" uri="{C3380CC4-5D6E-409C-BE32-E72D297353CC}">
              <c16:uniqueId val="{00000005-F7F0-4FA1-B25F-F139035989E1}"/>
            </c:ext>
          </c:extLst>
        </c:ser>
        <c:ser>
          <c:idx val="6"/>
          <c:order val="6"/>
          <c:tx>
            <c:strRef>
              <c:f>Sheet3!$H$1</c:f>
              <c:strCache>
                <c:ptCount val="1"/>
                <c:pt idx="0">
                  <c:v>201+</c:v>
                </c:pt>
              </c:strCache>
            </c:strRef>
          </c:tx>
          <c:spPr>
            <a:solidFill>
              <a:schemeClr val="accent1">
                <a:tint val="48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Both parents - no high school</c:v>
                </c:pt>
                <c:pt idx="1">
                  <c:v>One parent - high school</c:v>
                </c:pt>
                <c:pt idx="2">
                  <c:v>One parent - college</c:v>
                </c:pt>
              </c:strCache>
            </c:strRef>
          </c:cat>
          <c:val>
            <c:numRef>
              <c:f>Sheet3!$H$2:$H$4</c:f>
              <c:numCache>
                <c:formatCode>0</c:formatCode>
                <c:ptCount val="3"/>
                <c:pt idx="0">
                  <c:v>2.9080270000000001</c:v>
                </c:pt>
                <c:pt idx="1">
                  <c:v>8.8460599999999996</c:v>
                </c:pt>
                <c:pt idx="2">
                  <c:v>27.505970000000001</c:v>
                </c:pt>
              </c:numCache>
            </c:numRef>
          </c:val>
          <c:extLst>
            <c:ext xmlns:c16="http://schemas.microsoft.com/office/drawing/2014/chart" uri="{C3380CC4-5D6E-409C-BE32-E72D297353CC}">
              <c16:uniqueId val="{00000006-F7F0-4FA1-B25F-F139035989E1}"/>
            </c:ext>
          </c:extLst>
        </c:ser>
        <c:dLbls>
          <c:dLblPos val="ctr"/>
          <c:showLegendKey val="0"/>
          <c:showVal val="1"/>
          <c:showCatName val="0"/>
          <c:showSerName val="0"/>
          <c:showPercent val="0"/>
          <c:showBubbleSize val="0"/>
        </c:dLbls>
        <c:gapWidth val="150"/>
        <c:overlap val="100"/>
        <c:axId val="166083968"/>
        <c:axId val="166102144"/>
      </c:barChart>
      <c:catAx>
        <c:axId val="16608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6102144"/>
        <c:crosses val="autoZero"/>
        <c:auto val="1"/>
        <c:lblAlgn val="ctr"/>
        <c:lblOffset val="100"/>
        <c:noMultiLvlLbl val="0"/>
      </c:catAx>
      <c:valAx>
        <c:axId val="1661021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6083968"/>
        <c:crosses val="autoZero"/>
        <c:crossBetween val="between"/>
      </c:valAx>
      <c:spPr>
        <a:noFill/>
        <a:ln>
          <a:noFill/>
        </a:ln>
        <a:effectLst/>
      </c:spPr>
    </c:plotArea>
    <c:legend>
      <c:legendPos val="r"/>
      <c:layout>
        <c:manualLayout>
          <c:xMode val="edge"/>
          <c:yMode val="edge"/>
          <c:x val="0.85408804802177507"/>
          <c:y val="0.28309168149657882"/>
          <c:w val="0.11365837950811704"/>
          <c:h val="0.3085684821949322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0479039078448525"/>
          <c:y val="7.3127237780601068E-2"/>
          <c:w val="0.6548356477743057"/>
          <c:h val="0.79529115391572103"/>
        </c:manualLayout>
      </c:layout>
      <c:stockChart>
        <c:ser>
          <c:idx val="2"/>
          <c:order val="0"/>
          <c:tx>
            <c:strRef>
              <c:f>'Alt 5'!$A$4</c:f>
              <c:strCache>
                <c:ptCount val="1"/>
                <c:pt idx="0">
                  <c:v>One parent - college</c:v>
                </c:pt>
              </c:strCache>
            </c:strRef>
          </c:tx>
          <c:spPr>
            <a:ln w="25400" cap="rnd">
              <a:noFill/>
              <a:round/>
            </a:ln>
            <a:effectLst/>
          </c:spPr>
          <c:marker>
            <c:symbol val="diamond"/>
            <c:size val="14"/>
            <c:spPr>
              <a:solidFill>
                <a:schemeClr val="accent1">
                  <a:lumMod val="75000"/>
                </a:schemeClr>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1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'Alt 5'!$B$1:$H$1</c:f>
              <c:strCache>
                <c:ptCount val="4"/>
                <c:pt idx="0">
                  <c:v>0-25</c:v>
                </c:pt>
                <c:pt idx="1">
                  <c:v>26-100 </c:v>
                </c:pt>
                <c:pt idx="2">
                  <c:v>101-200</c:v>
                </c:pt>
                <c:pt idx="3">
                  <c:v>201+</c:v>
                </c:pt>
              </c:strCache>
            </c:strRef>
          </c:cat>
          <c:val>
            <c:numRef>
              <c:f>'Alt 5'!$B$4:$H$4</c:f>
              <c:numCache>
                <c:formatCode>0</c:formatCode>
                <c:ptCount val="4"/>
                <c:pt idx="0">
                  <c:v>268.05189999999999</c:v>
                </c:pt>
                <c:pt idx="1">
                  <c:v>288.74</c:v>
                </c:pt>
                <c:pt idx="2">
                  <c:v>298.16000000000003</c:v>
                </c:pt>
                <c:pt idx="3">
                  <c:v>305.88</c:v>
                </c:pt>
              </c:numCache>
            </c:numRef>
          </c:val>
          <c:smooth val="0"/>
          <c:extLst>
            <c:ext xmlns:c16="http://schemas.microsoft.com/office/drawing/2014/chart" uri="{C3380CC4-5D6E-409C-BE32-E72D297353CC}">
              <c16:uniqueId val="{00000000-E955-47DE-8015-EB87CCC9D0AB}"/>
            </c:ext>
          </c:extLst>
        </c:ser>
        <c:ser>
          <c:idx val="1"/>
          <c:order val="1"/>
          <c:tx>
            <c:strRef>
              <c:f>'Alt 5'!$A$3</c:f>
              <c:strCache>
                <c:ptCount val="1"/>
                <c:pt idx="0">
                  <c:v>One parent - high school</c:v>
                </c:pt>
              </c:strCache>
            </c:strRef>
          </c:tx>
          <c:spPr>
            <a:ln w="25400" cap="rnd">
              <a:noFill/>
              <a:round/>
            </a:ln>
            <a:effectLst/>
          </c:spPr>
          <c:marker>
            <c:symbol val="circle"/>
            <c:size val="10"/>
            <c:spPr>
              <a:solidFill>
                <a:schemeClr val="tx1"/>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1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'Alt 5'!$B$1:$H$1</c:f>
              <c:strCache>
                <c:ptCount val="4"/>
                <c:pt idx="0">
                  <c:v>0-25</c:v>
                </c:pt>
                <c:pt idx="1">
                  <c:v>26-100 </c:v>
                </c:pt>
                <c:pt idx="2">
                  <c:v>101-200</c:v>
                </c:pt>
                <c:pt idx="3">
                  <c:v>201+</c:v>
                </c:pt>
              </c:strCache>
            </c:strRef>
          </c:cat>
          <c:val>
            <c:numRef>
              <c:f>'Alt 5'!$B$3:$H$3</c:f>
              <c:numCache>
                <c:formatCode>0</c:formatCode>
                <c:ptCount val="4"/>
                <c:pt idx="0">
                  <c:v>259.89499999999998</c:v>
                </c:pt>
                <c:pt idx="1">
                  <c:v>276.08999999999997</c:v>
                </c:pt>
                <c:pt idx="2">
                  <c:v>281.57</c:v>
                </c:pt>
                <c:pt idx="3">
                  <c:v>285.23</c:v>
                </c:pt>
              </c:numCache>
            </c:numRef>
          </c:val>
          <c:smooth val="0"/>
          <c:extLst>
            <c:ext xmlns:c16="http://schemas.microsoft.com/office/drawing/2014/chart" uri="{C3380CC4-5D6E-409C-BE32-E72D297353CC}">
              <c16:uniqueId val="{00000001-E955-47DE-8015-EB87CCC9D0AB}"/>
            </c:ext>
          </c:extLst>
        </c:ser>
        <c:ser>
          <c:idx val="0"/>
          <c:order val="2"/>
          <c:tx>
            <c:strRef>
              <c:f>'Alt 5'!$A$2</c:f>
              <c:strCache>
                <c:ptCount val="1"/>
                <c:pt idx="0">
                  <c:v>Both parents - no high school</c:v>
                </c:pt>
              </c:strCache>
            </c:strRef>
          </c:tx>
          <c:spPr>
            <a:ln w="25400" cap="rnd">
              <a:noFill/>
              <a:round/>
            </a:ln>
            <a:effectLst/>
          </c:spPr>
          <c:marker>
            <c:symbol val="dash"/>
            <c:size val="17"/>
            <c:spPr>
              <a:solidFill>
                <a:schemeClr val="accent1">
                  <a:lumMod val="60000"/>
                  <a:lumOff val="40000"/>
                </a:schemeClr>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1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'Alt 5'!$B$1:$H$1</c:f>
              <c:strCache>
                <c:ptCount val="4"/>
                <c:pt idx="0">
                  <c:v>0-25</c:v>
                </c:pt>
                <c:pt idx="1">
                  <c:v>26-100 </c:v>
                </c:pt>
                <c:pt idx="2">
                  <c:v>101-200</c:v>
                </c:pt>
                <c:pt idx="3">
                  <c:v>201+</c:v>
                </c:pt>
              </c:strCache>
            </c:strRef>
          </c:cat>
          <c:val>
            <c:numRef>
              <c:f>'Alt 5'!$B$2:$H$2</c:f>
              <c:numCache>
                <c:formatCode>0</c:formatCode>
                <c:ptCount val="4"/>
                <c:pt idx="0">
                  <c:v>228.452</c:v>
                </c:pt>
                <c:pt idx="1">
                  <c:v>251.75</c:v>
                </c:pt>
                <c:pt idx="2">
                  <c:v>262.85000000000002</c:v>
                </c:pt>
                <c:pt idx="3">
                  <c:v>245.48</c:v>
                </c:pt>
              </c:numCache>
            </c:numRef>
          </c:val>
          <c:smooth val="0"/>
          <c:extLst>
            <c:ext xmlns:c16="http://schemas.microsoft.com/office/drawing/2014/chart" uri="{C3380CC4-5D6E-409C-BE32-E72D297353CC}">
              <c16:uniqueId val="{00000002-E955-47DE-8015-EB87CCC9D0AB}"/>
            </c:ext>
          </c:extLst>
        </c:ser>
        <c:dLbls>
          <c:showLegendKey val="0"/>
          <c:showVal val="1"/>
          <c:showCatName val="0"/>
          <c:showSerName val="0"/>
          <c:showPercent val="0"/>
          <c:showBubbleSize val="0"/>
        </c:dLbls>
        <c:hiLowLines>
          <c:spPr>
            <a:ln w="28575" cap="flat" cmpd="sng" algn="ctr">
              <a:solidFill>
                <a:schemeClr val="tx1">
                  <a:lumMod val="75000"/>
                  <a:lumOff val="25000"/>
                </a:schemeClr>
              </a:solidFill>
              <a:round/>
            </a:ln>
            <a:effectLst/>
          </c:spPr>
        </c:hiLowLines>
        <c:axId val="167142144"/>
        <c:axId val="167144064"/>
      </c:stockChart>
      <c:catAx>
        <c:axId val="1671421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bg2">
                        <a:lumMod val="10000"/>
                      </a:schemeClr>
                    </a:solidFill>
                    <a:latin typeface="+mn-lt"/>
                    <a:ea typeface="+mn-ea"/>
                    <a:cs typeface="+mn-cs"/>
                  </a:defRPr>
                </a:pPr>
                <a:r>
                  <a:rPr lang="en-US" dirty="0"/>
                  <a:t>Number</a:t>
                </a:r>
                <a:r>
                  <a:rPr lang="en-US" baseline="0" dirty="0"/>
                  <a:t> of books in the home</a:t>
                </a:r>
                <a:endParaRPr lang="en-US"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bg2">
                      <a:lumMod val="10000"/>
                    </a:schemeClr>
                  </a:solidFill>
                  <a:latin typeface="+mn-lt"/>
                  <a:ea typeface="+mn-ea"/>
                  <a:cs typeface="+mn-cs"/>
                </a:defRPr>
              </a:pPr>
              <a:endParaRPr lang="en-US"/>
            </a:p>
          </c:txPr>
        </c:title>
        <c:numFmt formatCode="General" sourceLinked="1"/>
        <c:majorTickMark val="in"/>
        <c:minorTickMark val="none"/>
        <c:tickLblPos val="nextTo"/>
        <c:spPr>
          <a:noFill/>
          <a:ln w="1587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bg2">
                    <a:lumMod val="10000"/>
                  </a:schemeClr>
                </a:solidFill>
                <a:latin typeface="+mn-lt"/>
                <a:ea typeface="+mn-ea"/>
                <a:cs typeface="+mn-cs"/>
              </a:defRPr>
            </a:pPr>
            <a:endParaRPr lang="en-US"/>
          </a:p>
        </c:txPr>
        <c:crossAx val="167144064"/>
        <c:crosses val="autoZero"/>
        <c:auto val="1"/>
        <c:lblAlgn val="ctr"/>
        <c:lblOffset val="100"/>
        <c:noMultiLvlLbl val="0"/>
      </c:catAx>
      <c:valAx>
        <c:axId val="167144064"/>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bg2">
                        <a:lumMod val="10000"/>
                      </a:schemeClr>
                    </a:solidFill>
                    <a:latin typeface="+mn-lt"/>
                    <a:ea typeface="+mn-ea"/>
                    <a:cs typeface="+mn-cs"/>
                  </a:defRPr>
                </a:pPr>
                <a:r>
                  <a:rPr lang="en-US" dirty="0"/>
                  <a:t>Average literacy</a:t>
                </a:r>
                <a:r>
                  <a:rPr lang="en-US" baseline="0" dirty="0"/>
                  <a:t> score</a:t>
                </a:r>
                <a:endParaRPr lang="en-US" dirty="0"/>
              </a:p>
            </c:rich>
          </c:tx>
          <c:layout>
            <c:manualLayout>
              <c:xMode val="edge"/>
              <c:yMode val="edge"/>
              <c:x val="6.9781858664148032E-3"/>
              <c:y val="0.3105179774276991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bg2">
                      <a:lumMod val="10000"/>
                    </a:schemeClr>
                  </a:solidFill>
                  <a:latin typeface="+mn-lt"/>
                  <a:ea typeface="+mn-ea"/>
                  <a:cs typeface="+mn-cs"/>
                </a:defRPr>
              </a:pPr>
              <a:endParaRPr lang="en-US"/>
            </a:p>
          </c:txPr>
        </c:title>
        <c:numFmt formatCode="0" sourceLinked="1"/>
        <c:majorTickMark val="out"/>
        <c:minorTickMark val="none"/>
        <c:tickLblPos val="nextTo"/>
        <c:spPr>
          <a:noFill/>
          <a:ln w="15875">
            <a:solidFill>
              <a:schemeClr val="tx1"/>
            </a:solidFill>
          </a:ln>
          <a:effectLst/>
        </c:spPr>
        <c:txPr>
          <a:bodyPr rot="-60000000" spcFirstLastPara="1" vertOverflow="ellipsis" vert="horz" wrap="square" anchor="ctr" anchorCtr="1"/>
          <a:lstStyle/>
          <a:p>
            <a:pPr>
              <a:defRPr sz="1400" b="0" i="0" u="none" strike="noStrike" kern="1200" baseline="0">
                <a:solidFill>
                  <a:schemeClr val="bg2">
                    <a:lumMod val="10000"/>
                  </a:schemeClr>
                </a:solidFill>
                <a:latin typeface="+mn-lt"/>
                <a:ea typeface="+mn-ea"/>
                <a:cs typeface="+mn-cs"/>
              </a:defRPr>
            </a:pPr>
            <a:endParaRPr lang="en-US"/>
          </a:p>
        </c:txPr>
        <c:crossAx val="167142144"/>
        <c:crosses val="autoZero"/>
        <c:crossBetween val="between"/>
        <c:majorUnit val="50"/>
      </c:valAx>
      <c:spPr>
        <a:noFill/>
        <a:ln w="12700">
          <a:noFill/>
        </a:ln>
        <a:effectLst>
          <a:softEdge rad="558800"/>
        </a:effectLst>
      </c:spPr>
    </c:plotArea>
    <c:legend>
      <c:legendPos val="r"/>
      <c:legendEntry>
        <c:idx val="0"/>
        <c:txPr>
          <a:bodyPr rot="0" spcFirstLastPara="1" vertOverflow="ellipsis" vert="horz" wrap="square" anchor="ctr" anchorCtr="1"/>
          <a:lstStyle/>
          <a:p>
            <a:pPr>
              <a:defRPr sz="1600" b="0" i="0" u="none" strike="noStrike" kern="1200" baseline="0">
                <a:ln>
                  <a:noFill/>
                </a:ln>
                <a:solidFill>
                  <a:schemeClr val="bg2">
                    <a:lumMod val="10000"/>
                  </a:schemeClr>
                </a:solidFill>
                <a:latin typeface="+mn-lt"/>
                <a:ea typeface="+mn-ea"/>
                <a:cs typeface="+mn-cs"/>
              </a:defRPr>
            </a:pPr>
            <a:endParaRPr lang="en-US"/>
          </a:p>
        </c:txPr>
      </c:legendEntry>
      <c:layout>
        <c:manualLayout>
          <c:xMode val="edge"/>
          <c:yMode val="edge"/>
          <c:x val="0.776345265869544"/>
          <c:y val="0.18622213602219312"/>
          <c:w val="0.19928825861749994"/>
          <c:h val="0.53280175034486066"/>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bg2">
                  <a:lumMod val="1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0">
          <a:solidFill>
            <a:schemeClr val="bg2">
              <a:lumMod val="10000"/>
            </a:schemeClr>
          </a:solidFill>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8.7339475668039235E-2"/>
          <c:y val="6.4619288777625877E-2"/>
          <c:w val="0.66523134355371527"/>
          <c:h val="0.82447244383693519"/>
        </c:manualLayout>
      </c:layout>
      <c:stockChart>
        <c:ser>
          <c:idx val="0"/>
          <c:order val="0"/>
          <c:tx>
            <c:strRef>
              <c:f>index!$A$2</c:f>
              <c:strCache>
                <c:ptCount val="1"/>
                <c:pt idx="0">
                  <c:v>One parent - college</c:v>
                </c:pt>
              </c:strCache>
            </c:strRef>
          </c:tx>
          <c:spPr>
            <a:ln w="25400" cap="rnd">
              <a:noFill/>
              <a:round/>
            </a:ln>
            <a:effectLst/>
          </c:spPr>
          <c:marker>
            <c:symbol val="diamond"/>
            <c:size val="14"/>
            <c:spPr>
              <a:solidFill>
                <a:schemeClr val="accent1">
                  <a:shade val="65000"/>
                </a:schemeClr>
              </a:solidFill>
              <a:ln w="25400">
                <a:noFill/>
              </a:ln>
              <a:effectLst/>
            </c:spPr>
          </c:marker>
          <c:cat>
            <c:strRef>
              <c:f>index!$B$1:$E$1</c:f>
              <c:strCache>
                <c:ptCount val="4"/>
                <c:pt idx="0">
                  <c:v>Reading</c:v>
                </c:pt>
                <c:pt idx="1">
                  <c:v>Writing</c:v>
                </c:pt>
                <c:pt idx="2">
                  <c:v>Numeracy</c:v>
                </c:pt>
                <c:pt idx="3">
                  <c:v>ICT</c:v>
                </c:pt>
              </c:strCache>
            </c:strRef>
          </c:cat>
          <c:val>
            <c:numRef>
              <c:f>index!$B$2:$E$2</c:f>
              <c:numCache>
                <c:formatCode>0</c:formatCode>
                <c:ptCount val="4"/>
                <c:pt idx="0">
                  <c:v>2.7027710518059882</c:v>
                </c:pt>
                <c:pt idx="1">
                  <c:v>2.407408409855031</c:v>
                </c:pt>
                <c:pt idx="2">
                  <c:v>2.5139095998242671</c:v>
                </c:pt>
                <c:pt idx="3">
                  <c:v>2.4137218546105652</c:v>
                </c:pt>
              </c:numCache>
            </c:numRef>
          </c:val>
          <c:smooth val="0"/>
          <c:extLst>
            <c:ext xmlns:c16="http://schemas.microsoft.com/office/drawing/2014/chart" uri="{C3380CC4-5D6E-409C-BE32-E72D297353CC}">
              <c16:uniqueId val="{00000000-F803-43F4-9CD7-CCB58C7B6DA3}"/>
            </c:ext>
          </c:extLst>
        </c:ser>
        <c:ser>
          <c:idx val="1"/>
          <c:order val="1"/>
          <c:tx>
            <c:strRef>
              <c:f>index!$A$3</c:f>
              <c:strCache>
                <c:ptCount val="1"/>
                <c:pt idx="0">
                  <c:v>One parent - high school</c:v>
                </c:pt>
              </c:strCache>
            </c:strRef>
          </c:tx>
          <c:spPr>
            <a:ln w="25400" cap="rnd">
              <a:noFill/>
              <a:round/>
            </a:ln>
            <a:effectLst/>
          </c:spPr>
          <c:marker>
            <c:symbol val="circle"/>
            <c:size val="11"/>
            <c:spPr>
              <a:solidFill>
                <a:schemeClr val="tx1"/>
              </a:solidFill>
              <a:ln w="85725">
                <a:noFill/>
              </a:ln>
              <a:effectLst/>
            </c:spPr>
          </c:marker>
          <c:cat>
            <c:strRef>
              <c:f>index!$B$1:$E$1</c:f>
              <c:strCache>
                <c:ptCount val="4"/>
                <c:pt idx="0">
                  <c:v>Reading</c:v>
                </c:pt>
                <c:pt idx="1">
                  <c:v>Writing</c:v>
                </c:pt>
                <c:pt idx="2">
                  <c:v>Numeracy</c:v>
                </c:pt>
                <c:pt idx="3">
                  <c:v>ICT</c:v>
                </c:pt>
              </c:strCache>
            </c:strRef>
          </c:cat>
          <c:val>
            <c:numRef>
              <c:f>index!$B$3:$E$3</c:f>
              <c:numCache>
                <c:formatCode>0</c:formatCode>
                <c:ptCount val="4"/>
                <c:pt idx="0">
                  <c:v>2.463322895066367</c:v>
                </c:pt>
                <c:pt idx="1">
                  <c:v>2.1736239419278278</c:v>
                </c:pt>
                <c:pt idx="2">
                  <c:v>2.293213274225284</c:v>
                </c:pt>
                <c:pt idx="3">
                  <c:v>2.1140723785617008</c:v>
                </c:pt>
              </c:numCache>
            </c:numRef>
          </c:val>
          <c:smooth val="0"/>
          <c:extLst>
            <c:ext xmlns:c16="http://schemas.microsoft.com/office/drawing/2014/chart" uri="{C3380CC4-5D6E-409C-BE32-E72D297353CC}">
              <c16:uniqueId val="{00000001-F803-43F4-9CD7-CCB58C7B6DA3}"/>
            </c:ext>
          </c:extLst>
        </c:ser>
        <c:ser>
          <c:idx val="2"/>
          <c:order val="2"/>
          <c:tx>
            <c:strRef>
              <c:f>index!$A$4</c:f>
              <c:strCache>
                <c:ptCount val="1"/>
                <c:pt idx="0">
                  <c:v>Both parents - no high school</c:v>
                </c:pt>
              </c:strCache>
            </c:strRef>
          </c:tx>
          <c:spPr>
            <a:ln w="25400" cap="rnd">
              <a:noFill/>
              <a:round/>
            </a:ln>
            <a:effectLst/>
          </c:spPr>
          <c:marker>
            <c:symbol val="dash"/>
            <c:size val="15"/>
            <c:spPr>
              <a:solidFill>
                <a:schemeClr val="accent1">
                  <a:tint val="65000"/>
                </a:schemeClr>
              </a:solidFill>
              <a:ln w="12700" cap="rnd">
                <a:noFill/>
              </a:ln>
              <a:effectLst/>
            </c:spPr>
          </c:marker>
          <c:cat>
            <c:strRef>
              <c:f>index!$B$1:$E$1</c:f>
              <c:strCache>
                <c:ptCount val="4"/>
                <c:pt idx="0">
                  <c:v>Reading</c:v>
                </c:pt>
                <c:pt idx="1">
                  <c:v>Writing</c:v>
                </c:pt>
                <c:pt idx="2">
                  <c:v>Numeracy</c:v>
                </c:pt>
                <c:pt idx="3">
                  <c:v>ICT</c:v>
                </c:pt>
              </c:strCache>
            </c:strRef>
          </c:cat>
          <c:val>
            <c:numRef>
              <c:f>index!$B$4:$E$4</c:f>
              <c:numCache>
                <c:formatCode>0</c:formatCode>
                <c:ptCount val="4"/>
                <c:pt idx="0">
                  <c:v>2.1504358321630641</c:v>
                </c:pt>
                <c:pt idx="1">
                  <c:v>1.934319487717008</c:v>
                </c:pt>
                <c:pt idx="2">
                  <c:v>1.9733999704687011</c:v>
                </c:pt>
                <c:pt idx="3">
                  <c:v>1.8149434457521429</c:v>
                </c:pt>
              </c:numCache>
            </c:numRef>
          </c:val>
          <c:smooth val="0"/>
          <c:extLst>
            <c:ext xmlns:c16="http://schemas.microsoft.com/office/drawing/2014/chart" uri="{C3380CC4-5D6E-409C-BE32-E72D297353CC}">
              <c16:uniqueId val="{00000002-F803-43F4-9CD7-CCB58C7B6DA3}"/>
            </c:ext>
          </c:extLst>
        </c:ser>
        <c:dLbls>
          <c:showLegendKey val="0"/>
          <c:showVal val="0"/>
          <c:showCatName val="0"/>
          <c:showSerName val="0"/>
          <c:showPercent val="0"/>
          <c:showBubbleSize val="0"/>
        </c:dLbls>
        <c:hiLowLines>
          <c:spPr>
            <a:ln w="25400" cap="flat" cmpd="sng" algn="ctr">
              <a:solidFill>
                <a:schemeClr val="tx1">
                  <a:lumMod val="75000"/>
                  <a:lumOff val="25000"/>
                </a:schemeClr>
              </a:solidFill>
              <a:round/>
            </a:ln>
            <a:effectLst/>
          </c:spPr>
        </c:hiLowLines>
        <c:axId val="153432832"/>
        <c:axId val="153434368"/>
      </c:stockChart>
      <c:catAx>
        <c:axId val="153432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3434368"/>
        <c:crosses val="autoZero"/>
        <c:auto val="1"/>
        <c:lblAlgn val="ctr"/>
        <c:lblOffset val="100"/>
        <c:noMultiLvlLbl val="0"/>
      </c:catAx>
      <c:valAx>
        <c:axId val="153434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r>
                  <a:rPr lang="en-US" sz="1800" b="0" i="0" baseline="0" dirty="0">
                    <a:effectLst/>
                  </a:rPr>
                  <a:t>Average index of skills</a:t>
                </a:r>
                <a:endParaRPr lang="en-US" dirty="0">
                  <a:effectLst/>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3432832"/>
        <c:crosses val="autoZero"/>
        <c:crossBetween val="between"/>
        <c:majorUnit val="1"/>
      </c:valAx>
      <c:spPr>
        <a:noFill/>
        <a:ln>
          <a:noFill/>
        </a:ln>
        <a:effectLst/>
      </c:spPr>
    </c:plotArea>
    <c:legend>
      <c:legendPos val="r"/>
      <c:layout>
        <c:manualLayout>
          <c:xMode val="edge"/>
          <c:yMode val="edge"/>
          <c:x val="0.7739086002250638"/>
          <c:y val="0.18954953741965655"/>
          <c:w val="0.19610192540954466"/>
          <c:h val="0.572233136897062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solidFill>
            <a:schemeClr val="tx1"/>
          </a:solidFill>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62450502935687"/>
          <c:y val="5.392077780236567E-2"/>
          <c:w val="0.73458358745619223"/>
          <c:h val="0.87963214696173497"/>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0801-449C-9BD8-B5EF8A49090E}"/>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3-0801-449C-9BD8-B5EF8A49090E}"/>
              </c:ext>
            </c:extLst>
          </c:dPt>
          <c:dPt>
            <c:idx val="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0801-449C-9BD8-B5EF8A49090E}"/>
              </c:ext>
            </c:extLst>
          </c:dPt>
          <c:dPt>
            <c:idx val="6"/>
            <c:invertIfNegative val="0"/>
            <c:bubble3D val="0"/>
            <c:spPr>
              <a:solidFill>
                <a:schemeClr val="accent1">
                  <a:lumMod val="75000"/>
                </a:schemeClr>
              </a:solidFill>
              <a:ln>
                <a:noFill/>
              </a:ln>
              <a:effectLst/>
            </c:spPr>
            <c:extLst>
              <c:ext xmlns:c16="http://schemas.microsoft.com/office/drawing/2014/chart" uri="{C3380CC4-5D6E-409C-BE32-E72D297353CC}">
                <c16:uniqueId val="{00000007-0801-449C-9BD8-B5EF8A49090E}"/>
              </c:ext>
            </c:extLst>
          </c:dPt>
          <c:dPt>
            <c:idx val="7"/>
            <c:invertIfNegative val="0"/>
            <c:bubble3D val="0"/>
            <c:spPr>
              <a:solidFill>
                <a:schemeClr val="accent1">
                  <a:lumMod val="75000"/>
                </a:schemeClr>
              </a:solidFill>
              <a:ln>
                <a:noFill/>
              </a:ln>
              <a:effectLst/>
            </c:spPr>
            <c:extLst>
              <c:ext xmlns:c16="http://schemas.microsoft.com/office/drawing/2014/chart" uri="{C3380CC4-5D6E-409C-BE32-E72D297353CC}">
                <c16:uniqueId val="{00000009-0801-449C-9BD8-B5EF8A49090E}"/>
              </c:ext>
            </c:extLst>
          </c:dPt>
          <c:dPt>
            <c:idx val="8"/>
            <c:invertIfNegative val="0"/>
            <c:bubble3D val="0"/>
            <c:spPr>
              <a:solidFill>
                <a:schemeClr val="accent1">
                  <a:lumMod val="75000"/>
                </a:schemeClr>
              </a:solidFill>
              <a:ln>
                <a:noFill/>
              </a:ln>
              <a:effectLst/>
            </c:spPr>
            <c:extLst>
              <c:ext xmlns:c16="http://schemas.microsoft.com/office/drawing/2014/chart" uri="{C3380CC4-5D6E-409C-BE32-E72D297353CC}">
                <c16:uniqueId val="{0000000B-0801-449C-9BD8-B5EF8A49090E}"/>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Sheet1!$L$1:$T$2</c:f>
              <c:multiLvlStrCache>
                <c:ptCount val="9"/>
                <c:lvl>
                  <c:pt idx="0">
                    <c:v>Out of the labour force</c:v>
                  </c:pt>
                  <c:pt idx="1">
                    <c:v>Unemployed</c:v>
                  </c:pt>
                  <c:pt idx="2">
                    <c:v>Employed </c:v>
                  </c:pt>
                  <c:pt idx="3">
                    <c:v>Out of the labour force </c:v>
                  </c:pt>
                  <c:pt idx="4">
                    <c:v>Unemployed </c:v>
                  </c:pt>
                  <c:pt idx="5">
                    <c:v>Employed </c:v>
                  </c:pt>
                  <c:pt idx="6">
                    <c:v>Out of the labour force </c:v>
                  </c:pt>
                  <c:pt idx="7">
                    <c:v>Unemployed </c:v>
                  </c:pt>
                  <c:pt idx="8">
                    <c:v>Employed</c:v>
                  </c:pt>
                </c:lvl>
                <c:lvl>
                  <c:pt idx="0">
                    <c:v>Both parents - no high school</c:v>
                  </c:pt>
                  <c:pt idx="3">
                    <c:v>One parent - high school</c:v>
                  </c:pt>
                  <c:pt idx="6">
                    <c:v>One parent - college</c:v>
                  </c:pt>
                </c:lvl>
              </c:multiLvlStrCache>
            </c:multiLvlStrRef>
          </c:cat>
          <c:val>
            <c:numRef>
              <c:f>Sheet1!$L$3:$T$3</c:f>
              <c:numCache>
                <c:formatCode>0%</c:formatCode>
                <c:ptCount val="9"/>
                <c:pt idx="0">
                  <c:v>0.35</c:v>
                </c:pt>
                <c:pt idx="1">
                  <c:v>0.05</c:v>
                </c:pt>
                <c:pt idx="2">
                  <c:v>0.59</c:v>
                </c:pt>
                <c:pt idx="3">
                  <c:v>0.22</c:v>
                </c:pt>
                <c:pt idx="4">
                  <c:v>7.0000000000000007E-2</c:v>
                </c:pt>
                <c:pt idx="5">
                  <c:v>0.71</c:v>
                </c:pt>
                <c:pt idx="6">
                  <c:v>0.18</c:v>
                </c:pt>
                <c:pt idx="7">
                  <c:v>0.06</c:v>
                </c:pt>
                <c:pt idx="8">
                  <c:v>0.77</c:v>
                </c:pt>
              </c:numCache>
            </c:numRef>
          </c:val>
          <c:extLst>
            <c:ext xmlns:c16="http://schemas.microsoft.com/office/drawing/2014/chart" uri="{C3380CC4-5D6E-409C-BE32-E72D297353CC}">
              <c16:uniqueId val="{0000000C-0801-449C-9BD8-B5EF8A49090E}"/>
            </c:ext>
          </c:extLst>
        </c:ser>
        <c:dLbls>
          <c:dLblPos val="outEnd"/>
          <c:showLegendKey val="0"/>
          <c:showVal val="1"/>
          <c:showCatName val="0"/>
          <c:showSerName val="0"/>
          <c:showPercent val="0"/>
          <c:showBubbleSize val="0"/>
        </c:dLbls>
        <c:gapWidth val="182"/>
        <c:axId val="153498752"/>
        <c:axId val="153504000"/>
      </c:barChart>
      <c:catAx>
        <c:axId val="153498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3504000"/>
        <c:crosses val="autoZero"/>
        <c:auto val="1"/>
        <c:lblAlgn val="ctr"/>
        <c:lblOffset val="100"/>
        <c:noMultiLvlLbl val="0"/>
      </c:catAx>
      <c:valAx>
        <c:axId val="15350400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3498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562450502935687"/>
          <c:y val="3.4664246193098519E-2"/>
          <c:w val="0.73458358745619223"/>
          <c:h val="0.83960260657750185"/>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5AAD-4D9F-AECE-03EFABB3EB22}"/>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3-5AAD-4D9F-AECE-03EFABB3EB22}"/>
              </c:ext>
            </c:extLst>
          </c:dPt>
          <c:dPt>
            <c:idx val="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5AAD-4D9F-AECE-03EFABB3EB22}"/>
              </c:ext>
            </c:extLst>
          </c:dPt>
          <c:dPt>
            <c:idx val="6"/>
            <c:invertIfNegative val="0"/>
            <c:bubble3D val="0"/>
            <c:spPr>
              <a:solidFill>
                <a:schemeClr val="accent1">
                  <a:lumMod val="75000"/>
                </a:schemeClr>
              </a:solidFill>
              <a:ln>
                <a:noFill/>
              </a:ln>
              <a:effectLst/>
            </c:spPr>
            <c:extLst>
              <c:ext xmlns:c16="http://schemas.microsoft.com/office/drawing/2014/chart" uri="{C3380CC4-5D6E-409C-BE32-E72D297353CC}">
                <c16:uniqueId val="{00000007-5AAD-4D9F-AECE-03EFABB3EB22}"/>
              </c:ext>
            </c:extLst>
          </c:dPt>
          <c:dPt>
            <c:idx val="7"/>
            <c:invertIfNegative val="0"/>
            <c:bubble3D val="0"/>
            <c:spPr>
              <a:solidFill>
                <a:schemeClr val="accent1">
                  <a:lumMod val="75000"/>
                </a:schemeClr>
              </a:solidFill>
              <a:ln>
                <a:noFill/>
              </a:ln>
              <a:effectLst/>
            </c:spPr>
            <c:extLst>
              <c:ext xmlns:c16="http://schemas.microsoft.com/office/drawing/2014/chart" uri="{C3380CC4-5D6E-409C-BE32-E72D297353CC}">
                <c16:uniqueId val="{00000009-5AAD-4D9F-AECE-03EFABB3EB22}"/>
              </c:ext>
            </c:extLst>
          </c:dPt>
          <c:dPt>
            <c:idx val="8"/>
            <c:invertIfNegative val="0"/>
            <c:bubble3D val="0"/>
            <c:spPr>
              <a:solidFill>
                <a:schemeClr val="accent1">
                  <a:lumMod val="75000"/>
                </a:schemeClr>
              </a:solidFill>
              <a:ln>
                <a:noFill/>
              </a:ln>
              <a:effectLst/>
            </c:spPr>
            <c:extLst>
              <c:ext xmlns:c16="http://schemas.microsoft.com/office/drawing/2014/chart" uri="{C3380CC4-5D6E-409C-BE32-E72D297353CC}">
                <c16:uniqueId val="{0000000B-5AAD-4D9F-AECE-03EFABB3EB2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Sheet3!$I$1:$Q$2</c:f>
              <c:multiLvlStrCache>
                <c:ptCount val="9"/>
                <c:lvl>
                  <c:pt idx="0">
                    <c:v>Both parents - no high school</c:v>
                  </c:pt>
                  <c:pt idx="1">
                    <c:v>One parent - high school</c:v>
                  </c:pt>
                  <c:pt idx="2">
                    <c:v>One parent - college</c:v>
                  </c:pt>
                  <c:pt idx="3">
                    <c:v>Both parents - no high school</c:v>
                  </c:pt>
                  <c:pt idx="4">
                    <c:v>One parent - high school</c:v>
                  </c:pt>
                  <c:pt idx="5">
                    <c:v>One parent - college</c:v>
                  </c:pt>
                  <c:pt idx="6">
                    <c:v>Both parents - no high school</c:v>
                  </c:pt>
                  <c:pt idx="7">
                    <c:v>One parent - high school</c:v>
                  </c:pt>
                  <c:pt idx="8">
                    <c:v>One parent - college</c:v>
                  </c:pt>
                </c:lvl>
                <c:lvl>
                  <c:pt idx="0">
                    <c:v>Out of the labour force</c:v>
                  </c:pt>
                  <c:pt idx="3">
                    <c:v>Unemployed</c:v>
                  </c:pt>
                  <c:pt idx="6">
                    <c:v>Employed</c:v>
                  </c:pt>
                </c:lvl>
              </c:multiLvlStrCache>
            </c:multiLvlStrRef>
          </c:cat>
          <c:val>
            <c:numRef>
              <c:f>Sheet3!$I$3:$Q$3</c:f>
              <c:numCache>
                <c:formatCode>0</c:formatCode>
                <c:ptCount val="9"/>
                <c:pt idx="0">
                  <c:v>228.28710883708342</c:v>
                </c:pt>
                <c:pt idx="1">
                  <c:v>257.63817961685919</c:v>
                </c:pt>
                <c:pt idx="2">
                  <c:v>285.66093208875685</c:v>
                </c:pt>
                <c:pt idx="3">
                  <c:v>237.40015256794322</c:v>
                </c:pt>
                <c:pt idx="4">
                  <c:v>258.86656967721262</c:v>
                </c:pt>
                <c:pt idx="5">
                  <c:v>274.28548681357432</c:v>
                </c:pt>
                <c:pt idx="6">
                  <c:v>237.89138655779573</c:v>
                </c:pt>
                <c:pt idx="7">
                  <c:v>276.47208449625839</c:v>
                </c:pt>
                <c:pt idx="8">
                  <c:v>295.06982811464798</c:v>
                </c:pt>
              </c:numCache>
            </c:numRef>
          </c:val>
          <c:extLst>
            <c:ext xmlns:c16="http://schemas.microsoft.com/office/drawing/2014/chart" uri="{C3380CC4-5D6E-409C-BE32-E72D297353CC}">
              <c16:uniqueId val="{0000000C-5AAD-4D9F-AECE-03EFABB3EB22}"/>
            </c:ext>
          </c:extLst>
        </c:ser>
        <c:dLbls>
          <c:dLblPos val="outEnd"/>
          <c:showLegendKey val="0"/>
          <c:showVal val="1"/>
          <c:showCatName val="0"/>
          <c:showSerName val="0"/>
          <c:showPercent val="0"/>
          <c:showBubbleSize val="0"/>
        </c:dLbls>
        <c:gapWidth val="182"/>
        <c:axId val="153611648"/>
        <c:axId val="167277312"/>
      </c:barChart>
      <c:catAx>
        <c:axId val="153611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7277312"/>
        <c:crosses val="autoZero"/>
        <c:auto val="1"/>
        <c:lblAlgn val="ctr"/>
        <c:lblOffset val="100"/>
        <c:noMultiLvlLbl val="0"/>
      </c:catAx>
      <c:valAx>
        <c:axId val="167277312"/>
        <c:scaling>
          <c:orientation val="minMax"/>
          <c:max val="5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dirty="0"/>
                  <a:t>Average literacy</a:t>
                </a:r>
                <a:r>
                  <a:rPr lang="en-US" baseline="0" dirty="0"/>
                  <a:t> score</a:t>
                </a:r>
                <a:endParaRPr lang="en-US"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3611648"/>
        <c:crosses val="autoZero"/>
        <c:crossBetween val="between"/>
      </c:valAx>
      <c:spPr>
        <a:noFill/>
        <a:ln>
          <a:noFill/>
        </a:ln>
        <a:effectLst/>
      </c:spPr>
    </c:plotArea>
    <c:plotVisOnly val="1"/>
    <c:dispBlanksAs val="gap"/>
    <c:showDLblsOverMax val="0"/>
    <c:extLst/>
  </c:chart>
  <c:spPr>
    <a:solidFill>
      <a:sysClr val="window" lastClr="FFFFFF"/>
    </a:solid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62450502935687"/>
          <c:y val="3.4664246193098519E-2"/>
          <c:w val="0.73458358745619223"/>
          <c:h val="0.85871547885666799"/>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987A-499C-AB37-86B1FE1F4DC1}"/>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3-987A-499C-AB37-86B1FE1F4DC1}"/>
              </c:ext>
            </c:extLst>
          </c:dPt>
          <c:dPt>
            <c:idx val="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987A-499C-AB37-86B1FE1F4DC1}"/>
              </c:ext>
            </c:extLst>
          </c:dPt>
          <c:dPt>
            <c:idx val="6"/>
            <c:invertIfNegative val="0"/>
            <c:bubble3D val="0"/>
            <c:spPr>
              <a:solidFill>
                <a:schemeClr val="accent1">
                  <a:lumMod val="75000"/>
                </a:schemeClr>
              </a:solidFill>
              <a:ln>
                <a:noFill/>
              </a:ln>
              <a:effectLst/>
            </c:spPr>
            <c:extLst>
              <c:ext xmlns:c16="http://schemas.microsoft.com/office/drawing/2014/chart" uri="{C3380CC4-5D6E-409C-BE32-E72D297353CC}">
                <c16:uniqueId val="{00000007-987A-499C-AB37-86B1FE1F4DC1}"/>
              </c:ext>
            </c:extLst>
          </c:dPt>
          <c:dPt>
            <c:idx val="7"/>
            <c:invertIfNegative val="0"/>
            <c:bubble3D val="0"/>
            <c:spPr>
              <a:solidFill>
                <a:schemeClr val="accent1">
                  <a:lumMod val="75000"/>
                </a:schemeClr>
              </a:solidFill>
              <a:ln>
                <a:noFill/>
              </a:ln>
              <a:effectLst/>
            </c:spPr>
            <c:extLst>
              <c:ext xmlns:c16="http://schemas.microsoft.com/office/drawing/2014/chart" uri="{C3380CC4-5D6E-409C-BE32-E72D297353CC}">
                <c16:uniqueId val="{00000009-987A-499C-AB37-86B1FE1F4DC1}"/>
              </c:ext>
            </c:extLst>
          </c:dPt>
          <c:dPt>
            <c:idx val="8"/>
            <c:invertIfNegative val="0"/>
            <c:bubble3D val="0"/>
            <c:spPr>
              <a:solidFill>
                <a:schemeClr val="accent1">
                  <a:lumMod val="75000"/>
                </a:schemeClr>
              </a:solidFill>
              <a:ln>
                <a:noFill/>
              </a:ln>
              <a:effectLst/>
            </c:spPr>
            <c:extLst>
              <c:ext xmlns:c16="http://schemas.microsoft.com/office/drawing/2014/chart" uri="{C3380CC4-5D6E-409C-BE32-E72D297353CC}">
                <c16:uniqueId val="{0000000B-987A-499C-AB37-86B1FE1F4DC1}"/>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Sheet1!$A$1:$I$2</c:f>
              <c:multiLvlStrCache>
                <c:ptCount val="9"/>
                <c:lvl>
                  <c:pt idx="0">
                    <c:v>Out of the labour force</c:v>
                  </c:pt>
                  <c:pt idx="1">
                    <c:v>Unemployed</c:v>
                  </c:pt>
                  <c:pt idx="2">
                    <c:v>Employed</c:v>
                  </c:pt>
                  <c:pt idx="3">
                    <c:v>Out of the labour force</c:v>
                  </c:pt>
                  <c:pt idx="4">
                    <c:v>Unemployed</c:v>
                  </c:pt>
                  <c:pt idx="5">
                    <c:v>Employed</c:v>
                  </c:pt>
                  <c:pt idx="6">
                    <c:v>Out of the labour force</c:v>
                  </c:pt>
                  <c:pt idx="7">
                    <c:v>Unemployed</c:v>
                  </c:pt>
                  <c:pt idx="8">
                    <c:v>Employed</c:v>
                  </c:pt>
                </c:lvl>
                <c:lvl>
                  <c:pt idx="0">
                    <c:v>Both parents - no high school</c:v>
                  </c:pt>
                  <c:pt idx="3">
                    <c:v>One parent - high school</c:v>
                  </c:pt>
                  <c:pt idx="6">
                    <c:v>One parent - college</c:v>
                  </c:pt>
                </c:lvl>
              </c:multiLvlStrCache>
            </c:multiLvlStrRef>
          </c:cat>
          <c:val>
            <c:numRef>
              <c:f>Sheet1!$A$3:$I$3</c:f>
              <c:numCache>
                <c:formatCode>0</c:formatCode>
                <c:ptCount val="9"/>
                <c:pt idx="0">
                  <c:v>228.28710883708342</c:v>
                </c:pt>
                <c:pt idx="1">
                  <c:v>237.40015256794322</c:v>
                </c:pt>
                <c:pt idx="2">
                  <c:v>237.89138655779573</c:v>
                </c:pt>
                <c:pt idx="3">
                  <c:v>257.63817961685919</c:v>
                </c:pt>
                <c:pt idx="4">
                  <c:v>258.86656967721262</c:v>
                </c:pt>
                <c:pt idx="5">
                  <c:v>276.47208449625839</c:v>
                </c:pt>
                <c:pt idx="6">
                  <c:v>285.66093208875685</c:v>
                </c:pt>
                <c:pt idx="7">
                  <c:v>274.28548681357432</c:v>
                </c:pt>
                <c:pt idx="8">
                  <c:v>295.06982811464798</c:v>
                </c:pt>
              </c:numCache>
            </c:numRef>
          </c:val>
          <c:extLst>
            <c:ext xmlns:c16="http://schemas.microsoft.com/office/drawing/2014/chart" uri="{C3380CC4-5D6E-409C-BE32-E72D297353CC}">
              <c16:uniqueId val="{0000000C-987A-499C-AB37-86B1FE1F4DC1}"/>
            </c:ext>
          </c:extLst>
        </c:ser>
        <c:dLbls>
          <c:dLblPos val="outEnd"/>
          <c:showLegendKey val="0"/>
          <c:showVal val="1"/>
          <c:showCatName val="0"/>
          <c:showSerName val="0"/>
          <c:showPercent val="0"/>
          <c:showBubbleSize val="0"/>
        </c:dLbls>
        <c:gapWidth val="182"/>
        <c:axId val="153557248"/>
        <c:axId val="153574784"/>
      </c:barChart>
      <c:catAx>
        <c:axId val="153557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3574784"/>
        <c:crosses val="autoZero"/>
        <c:auto val="1"/>
        <c:lblAlgn val="ctr"/>
        <c:lblOffset val="100"/>
        <c:noMultiLvlLbl val="0"/>
      </c:catAx>
      <c:valAx>
        <c:axId val="153574784"/>
        <c:scaling>
          <c:orientation val="minMax"/>
          <c:max val="5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400" dirty="0"/>
                  <a:t>Average Literacy Score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3557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59481627296588"/>
          <c:y val="4.7193330385310053E-2"/>
          <c:w val="0.5781873359580052"/>
          <c:h val="0.83584501930187305"/>
        </c:manualLayout>
      </c:layout>
      <c:barChart>
        <c:barDir val="col"/>
        <c:grouping val="percentStacked"/>
        <c:varyColors val="0"/>
        <c:ser>
          <c:idx val="0"/>
          <c:order val="0"/>
          <c:tx>
            <c:strRef>
              <c:f>'%income 5iles by pared'!$B$1</c:f>
              <c:strCache>
                <c:ptCount val="1"/>
                <c:pt idx="0">
                  <c:v>1st quintile
(less than $16,000/year)</c:v>
                </c:pt>
              </c:strCache>
            </c:strRef>
          </c:tx>
          <c:spPr>
            <a:solidFill>
              <a:schemeClr val="accent1">
                <a:shade val="4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pared'!$B$2:$B$4</c:f>
              <c:numCache>
                <c:formatCode>0</c:formatCode>
                <c:ptCount val="3"/>
                <c:pt idx="0">
                  <c:v>21.568300000000001</c:v>
                </c:pt>
                <c:pt idx="1">
                  <c:v>19.597090000000001</c:v>
                </c:pt>
                <c:pt idx="2">
                  <c:v>18.980920000000001</c:v>
                </c:pt>
              </c:numCache>
            </c:numRef>
          </c:val>
          <c:extLst>
            <c:ext xmlns:c16="http://schemas.microsoft.com/office/drawing/2014/chart" uri="{C3380CC4-5D6E-409C-BE32-E72D297353CC}">
              <c16:uniqueId val="{00000000-68D3-44D3-AE22-E89FD725A6D9}"/>
            </c:ext>
          </c:extLst>
        </c:ser>
        <c:ser>
          <c:idx val="1"/>
          <c:order val="1"/>
          <c:tx>
            <c:strRef>
              <c:f>'%income 5iles by pared'!$C$1</c:f>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pared'!$C$2:$C$4</c:f>
            </c:numRef>
          </c:val>
          <c:extLst>
            <c:ext xmlns:c16="http://schemas.microsoft.com/office/drawing/2014/chart" uri="{C3380CC4-5D6E-409C-BE32-E72D297353CC}">
              <c16:uniqueId val="{00000001-68D3-44D3-AE22-E89FD725A6D9}"/>
            </c:ext>
          </c:extLst>
        </c:ser>
        <c:ser>
          <c:idx val="2"/>
          <c:order val="2"/>
          <c:tx>
            <c:strRef>
              <c:f>'%income 5iles by pared'!$D$1</c:f>
              <c:strCache>
                <c:ptCount val="1"/>
                <c:pt idx="0">
                  <c:v>2nd quintile
($16,000 to less than $28,000/year)</c:v>
                </c:pt>
              </c:strCache>
            </c:strRef>
          </c:tx>
          <c:spPr>
            <a:solidFill>
              <a:schemeClr val="accent1">
                <a:shade val="82000"/>
              </a:schemeClr>
            </a:solidFill>
            <a:ln>
              <a:noFill/>
            </a:ln>
            <a:effectLst/>
          </c:spPr>
          <c:invertIfNegative val="0"/>
          <c:dLbls>
            <c:dLbl>
              <c:idx val="2"/>
              <c:tx>
                <c:rich>
                  <a:bodyPr/>
                  <a:lstStyle/>
                  <a:p>
                    <a:fld id="{A9002630-EDAE-47A3-B41D-1E3E475A57BD}" type="VALUE">
                      <a:rPr lang="en-US" smtClean="0"/>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8D3-44D3-AE22-E89FD725A6D9}"/>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pared'!$D$2:$D$4</c:f>
              <c:numCache>
                <c:formatCode>0</c:formatCode>
                <c:ptCount val="3"/>
                <c:pt idx="0">
                  <c:v>29.3856</c:v>
                </c:pt>
                <c:pt idx="1">
                  <c:v>19.449680000000001</c:v>
                </c:pt>
                <c:pt idx="2">
                  <c:v>15.514950000000001</c:v>
                </c:pt>
              </c:numCache>
            </c:numRef>
          </c:val>
          <c:extLst>
            <c:ext xmlns:c16="http://schemas.microsoft.com/office/drawing/2014/chart" uri="{C3380CC4-5D6E-409C-BE32-E72D297353CC}">
              <c16:uniqueId val="{00000003-68D3-44D3-AE22-E89FD725A6D9}"/>
            </c:ext>
          </c:extLst>
        </c:ser>
        <c:ser>
          <c:idx val="3"/>
          <c:order val="3"/>
          <c:tx>
            <c:strRef>
              <c:f>'%income 5iles by pared'!$E$1</c:f>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pared'!$E$2:$E$4</c:f>
            </c:numRef>
          </c:val>
          <c:extLst>
            <c:ext xmlns:c16="http://schemas.microsoft.com/office/drawing/2014/chart" uri="{C3380CC4-5D6E-409C-BE32-E72D297353CC}">
              <c16:uniqueId val="{00000004-68D3-44D3-AE22-E89FD725A6D9}"/>
            </c:ext>
          </c:extLst>
        </c:ser>
        <c:ser>
          <c:idx val="4"/>
          <c:order val="4"/>
          <c:tx>
            <c:strRef>
              <c:f>'%income 5iles by pared'!$F$1</c:f>
              <c:strCache>
                <c:ptCount val="1"/>
                <c:pt idx="0">
                  <c:v>3rd quintile
($28,000 to less than $42,000/year)</c:v>
                </c:pt>
              </c:strCache>
            </c:strRef>
          </c:tx>
          <c:spPr>
            <a:solidFill>
              <a:schemeClr val="accent1">
                <a:tint val="83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pared'!$F$2:$F$4</c:f>
              <c:numCache>
                <c:formatCode>0</c:formatCode>
                <c:ptCount val="3"/>
                <c:pt idx="0">
                  <c:v>23.67071</c:v>
                </c:pt>
                <c:pt idx="1">
                  <c:v>19.558119999999999</c:v>
                </c:pt>
                <c:pt idx="2">
                  <c:v>19.139569999999999</c:v>
                </c:pt>
              </c:numCache>
            </c:numRef>
          </c:val>
          <c:extLst>
            <c:ext xmlns:c16="http://schemas.microsoft.com/office/drawing/2014/chart" uri="{C3380CC4-5D6E-409C-BE32-E72D297353CC}">
              <c16:uniqueId val="{00000005-68D3-44D3-AE22-E89FD725A6D9}"/>
            </c:ext>
          </c:extLst>
        </c:ser>
        <c:ser>
          <c:idx val="5"/>
          <c:order val="5"/>
          <c:tx>
            <c:strRef>
              <c:f>'%income 5iles by pared'!$G$1</c:f>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pared'!$G$2:$G$4</c:f>
            </c:numRef>
          </c:val>
          <c:extLst>
            <c:ext xmlns:c16="http://schemas.microsoft.com/office/drawing/2014/chart" uri="{C3380CC4-5D6E-409C-BE32-E72D297353CC}">
              <c16:uniqueId val="{00000006-68D3-44D3-AE22-E89FD725A6D9}"/>
            </c:ext>
          </c:extLst>
        </c:ser>
        <c:ser>
          <c:idx val="6"/>
          <c:order val="6"/>
          <c:tx>
            <c:strRef>
              <c:f>'%income 5iles by pared'!$H$1</c:f>
              <c:strCache>
                <c:ptCount val="1"/>
                <c:pt idx="0">
                  <c:v>4th quintile
($42,000 to less than $67,000/year)</c:v>
                </c:pt>
              </c:strCache>
            </c:strRef>
          </c:tx>
          <c:spPr>
            <a:solidFill>
              <a:schemeClr val="accent1">
                <a:tint val="48000"/>
              </a:schemeClr>
            </a:solidFill>
            <a:ln>
              <a:noFill/>
            </a:ln>
            <a:effectLst/>
          </c:spPr>
          <c:invertIfNegative val="0"/>
          <c:dLbls>
            <c:dLbl>
              <c:idx val="2"/>
              <c:tx>
                <c:rich>
                  <a:bodyPr/>
                  <a:lstStyle/>
                  <a:p>
                    <a:fld id="{D17A3E2B-F87A-4566-9388-C63577D74118}" type="VALUE">
                      <a:rPr lang="en-US" smtClean="0"/>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8D3-44D3-AE22-E89FD725A6D9}"/>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pared'!$H$2:$H$4</c:f>
              <c:numCache>
                <c:formatCode>0</c:formatCode>
                <c:ptCount val="3"/>
                <c:pt idx="0">
                  <c:v>15.404170000000001</c:v>
                </c:pt>
                <c:pt idx="1">
                  <c:v>21.149909999999998</c:v>
                </c:pt>
                <c:pt idx="2">
                  <c:v>21.315470000000001</c:v>
                </c:pt>
              </c:numCache>
            </c:numRef>
          </c:val>
          <c:extLst>
            <c:ext xmlns:c16="http://schemas.microsoft.com/office/drawing/2014/chart" uri="{C3380CC4-5D6E-409C-BE32-E72D297353CC}">
              <c16:uniqueId val="{00000008-68D3-44D3-AE22-E89FD725A6D9}"/>
            </c:ext>
          </c:extLst>
        </c:ser>
        <c:ser>
          <c:idx val="7"/>
          <c:order val="7"/>
          <c:tx>
            <c:strRef>
              <c:f>'%income 5iles by pared'!$I$1</c:f>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pared'!$I$2:$I$4</c:f>
            </c:numRef>
          </c:val>
          <c:extLst>
            <c:ext xmlns:c16="http://schemas.microsoft.com/office/drawing/2014/chart" uri="{C3380CC4-5D6E-409C-BE32-E72D297353CC}">
              <c16:uniqueId val="{00000009-68D3-44D3-AE22-E89FD725A6D9}"/>
            </c:ext>
          </c:extLst>
        </c:ser>
        <c:ser>
          <c:idx val="8"/>
          <c:order val="8"/>
          <c:tx>
            <c:strRef>
              <c:f>'%income 5iles by pared'!$J$1</c:f>
              <c:strCache>
                <c:ptCount val="1"/>
                <c:pt idx="0">
                  <c:v>5th quintile
($67,000 or more/year)</c:v>
                </c:pt>
              </c:strCache>
            </c:strRef>
          </c:tx>
          <c:spPr>
            <a:solidFill>
              <a:schemeClr val="accent1">
                <a:tint val="56000"/>
              </a:schemeClr>
            </a:solidFill>
            <a:ln>
              <a:noFill/>
            </a:ln>
            <a:effectLst/>
          </c:spPr>
          <c:invertIfNegative val="0"/>
          <c:dLbls>
            <c:dLbl>
              <c:idx val="2"/>
              <c:tx>
                <c:rich>
                  <a:bodyPr/>
                  <a:lstStyle/>
                  <a:p>
                    <a:fld id="{DB3C5802-8DDA-4C2D-A3C2-8F8E711FA6CB}" type="VALUE">
                      <a:rPr lang="en-US" smtClean="0"/>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8D3-44D3-AE22-E89FD725A6D9}"/>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pared'!$J$2:$J$4</c:f>
              <c:numCache>
                <c:formatCode>0</c:formatCode>
                <c:ptCount val="3"/>
                <c:pt idx="0">
                  <c:v>9.9712259999999997</c:v>
                </c:pt>
                <c:pt idx="1">
                  <c:v>20.245200000000001</c:v>
                </c:pt>
                <c:pt idx="2">
                  <c:v>25.04908</c:v>
                </c:pt>
              </c:numCache>
            </c:numRef>
          </c:val>
          <c:extLst>
            <c:ext xmlns:c16="http://schemas.microsoft.com/office/drawing/2014/chart" uri="{C3380CC4-5D6E-409C-BE32-E72D297353CC}">
              <c16:uniqueId val="{0000000B-68D3-44D3-AE22-E89FD725A6D9}"/>
            </c:ext>
          </c:extLst>
        </c:ser>
        <c:ser>
          <c:idx val="9"/>
          <c:order val="9"/>
          <c:tx>
            <c:strRef>
              <c:f>'%income 5iles by pared'!$K$1</c:f>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5iles by pared'!$A$2:$A$4</c:f>
              <c:strCache>
                <c:ptCount val="3"/>
                <c:pt idx="0">
                  <c:v>Both parents - no high school</c:v>
                </c:pt>
                <c:pt idx="1">
                  <c:v>One parent - high school</c:v>
                </c:pt>
                <c:pt idx="2">
                  <c:v>One parent - college</c:v>
                </c:pt>
              </c:strCache>
            </c:strRef>
          </c:cat>
          <c:val>
            <c:numRef>
              <c:f>'%income 5iles by pared'!$K$2:$K$4</c:f>
            </c:numRef>
          </c:val>
          <c:extLst>
            <c:ext xmlns:c16="http://schemas.microsoft.com/office/drawing/2014/chart" uri="{C3380CC4-5D6E-409C-BE32-E72D297353CC}">
              <c16:uniqueId val="{0000000C-68D3-44D3-AE22-E89FD725A6D9}"/>
            </c:ext>
          </c:extLst>
        </c:ser>
        <c:dLbls>
          <c:dLblPos val="ctr"/>
          <c:showLegendKey val="0"/>
          <c:showVal val="1"/>
          <c:showCatName val="0"/>
          <c:showSerName val="0"/>
          <c:showPercent val="0"/>
          <c:showBubbleSize val="0"/>
        </c:dLbls>
        <c:gapWidth val="85"/>
        <c:overlap val="100"/>
        <c:axId val="170451328"/>
        <c:axId val="170452864"/>
      </c:barChart>
      <c:catAx>
        <c:axId val="170451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70452864"/>
        <c:crosses val="autoZero"/>
        <c:auto val="1"/>
        <c:lblAlgn val="ctr"/>
        <c:lblOffset val="1"/>
        <c:noMultiLvlLbl val="0"/>
      </c:catAx>
      <c:valAx>
        <c:axId val="1704528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70451328"/>
        <c:crosses val="autoZero"/>
        <c:crossBetween val="between"/>
        <c:majorUnit val="0.1"/>
      </c:valAx>
      <c:spPr>
        <a:noFill/>
        <a:ln>
          <a:noFill/>
        </a:ln>
        <a:effectLst/>
      </c:spPr>
    </c:plotArea>
    <c:legend>
      <c:legendPos val="r"/>
      <c:layout>
        <c:manualLayout>
          <c:xMode val="edge"/>
          <c:yMode val="edge"/>
          <c:x val="0.68660598276279305"/>
          <c:y val="7.2545263996337789E-2"/>
          <c:w val="0.28947725284339459"/>
          <c:h val="0.86696138366816433"/>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ysClr val="windowText" lastClr="000000"/>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034466667004825"/>
          <c:y val="6.8739000449103749E-2"/>
          <c:w val="0.45304877526186921"/>
          <c:h val="0.74331571994715995"/>
        </c:manualLayout>
      </c:layout>
      <c:stockChart>
        <c:ser>
          <c:idx val="0"/>
          <c:order val="0"/>
          <c:tx>
            <c:strRef>
              <c:f>Sheet1!$A$15</c:f>
              <c:strCache>
                <c:ptCount val="1"/>
                <c:pt idx="0">
                  <c:v>One parent - college</c:v>
                </c:pt>
              </c:strCache>
            </c:strRef>
          </c:tx>
          <c:spPr>
            <a:ln w="25400" cap="rnd">
              <a:noFill/>
              <a:round/>
            </a:ln>
            <a:effectLst/>
          </c:spPr>
          <c:marker>
            <c:symbol val="diamond"/>
            <c:size val="13"/>
            <c:spPr>
              <a:solidFill>
                <a:schemeClr val="accent1">
                  <a:shade val="65000"/>
                </a:schemeClr>
              </a:solidFill>
              <a:ln w="9525">
                <a:solidFill>
                  <a:schemeClr val="accent1">
                    <a:shade val="65000"/>
                  </a:schemeClr>
                </a:solidFill>
              </a:ln>
              <a:effectLst/>
            </c:spPr>
          </c:marker>
          <c:dPt>
            <c:idx val="1"/>
            <c:marker>
              <c:symbol val="diamond"/>
              <c:size val="15"/>
            </c:marker>
            <c:bubble3D val="0"/>
            <c:extLst>
              <c:ext xmlns:c16="http://schemas.microsoft.com/office/drawing/2014/chart" uri="{C3380CC4-5D6E-409C-BE32-E72D297353CC}">
                <c16:uniqueId val="{00000004-1137-4409-9F6D-166577113FE1}"/>
              </c:ext>
            </c:extLst>
          </c:dPt>
          <c:cat>
            <c:strRef>
              <c:f>Sheet1!$B$14:$E$14</c:f>
              <c:strCache>
                <c:ptCount val="2"/>
                <c:pt idx="0">
                  <c:v>United States 
(ages 16-65)</c:v>
                </c:pt>
                <c:pt idx="1">
                  <c:v>International 
Average 
(ages 16-65)</c:v>
                </c:pt>
              </c:strCache>
            </c:strRef>
          </c:cat>
          <c:val>
            <c:numRef>
              <c:f>Sheet1!$B$15:$E$15</c:f>
              <c:numCache>
                <c:formatCode>0</c:formatCode>
                <c:ptCount val="2"/>
                <c:pt idx="0">
                  <c:v>292.663102411983</c:v>
                </c:pt>
                <c:pt idx="1">
                  <c:v>289.61333458932899</c:v>
                </c:pt>
              </c:numCache>
            </c:numRef>
          </c:val>
          <c:smooth val="0"/>
          <c:extLst>
            <c:ext xmlns:c16="http://schemas.microsoft.com/office/drawing/2014/chart" uri="{C3380CC4-5D6E-409C-BE32-E72D297353CC}">
              <c16:uniqueId val="{00000000-1137-4409-9F6D-166577113FE1}"/>
            </c:ext>
          </c:extLst>
        </c:ser>
        <c:ser>
          <c:idx val="1"/>
          <c:order val="1"/>
          <c:tx>
            <c:strRef>
              <c:f>Sheet1!$A$16</c:f>
              <c:strCache>
                <c:ptCount val="1"/>
                <c:pt idx="0">
                  <c:v>One parent - high school</c:v>
                </c:pt>
              </c:strCache>
            </c:strRef>
          </c:tx>
          <c:spPr>
            <a:ln w="25400" cap="rnd">
              <a:noFill/>
              <a:round/>
            </a:ln>
            <a:effectLst/>
          </c:spPr>
          <c:marker>
            <c:symbol val="circle"/>
            <c:size val="12"/>
            <c:spPr>
              <a:solidFill>
                <a:schemeClr val="accent1"/>
              </a:solidFill>
              <a:ln w="9525">
                <a:solidFill>
                  <a:schemeClr val="accent1"/>
                </a:solidFill>
              </a:ln>
              <a:effectLst/>
            </c:spPr>
          </c:marker>
          <c:cat>
            <c:strRef>
              <c:f>Sheet1!$B$14:$E$14</c:f>
              <c:strCache>
                <c:ptCount val="2"/>
                <c:pt idx="0">
                  <c:v>United States 
(ages 16-65)</c:v>
                </c:pt>
                <c:pt idx="1">
                  <c:v>International 
Average 
(ages 16-65)</c:v>
                </c:pt>
              </c:strCache>
            </c:strRef>
          </c:cat>
          <c:val>
            <c:numRef>
              <c:f>Sheet1!$B$16:$E$16</c:f>
              <c:numCache>
                <c:formatCode>0</c:formatCode>
                <c:ptCount val="2"/>
                <c:pt idx="0">
                  <c:v>272.13094563903098</c:v>
                </c:pt>
                <c:pt idx="1">
                  <c:v>273.250985403036</c:v>
                </c:pt>
              </c:numCache>
            </c:numRef>
          </c:val>
          <c:smooth val="0"/>
          <c:extLst>
            <c:ext xmlns:c16="http://schemas.microsoft.com/office/drawing/2014/chart" uri="{C3380CC4-5D6E-409C-BE32-E72D297353CC}">
              <c16:uniqueId val="{00000001-1137-4409-9F6D-166577113FE1}"/>
            </c:ext>
          </c:extLst>
        </c:ser>
        <c:ser>
          <c:idx val="2"/>
          <c:order val="2"/>
          <c:tx>
            <c:strRef>
              <c:f>Sheet1!$A$17</c:f>
              <c:strCache>
                <c:ptCount val="1"/>
                <c:pt idx="0">
                  <c:v>Both parents - no high school</c:v>
                </c:pt>
              </c:strCache>
            </c:strRef>
          </c:tx>
          <c:spPr>
            <a:ln w="25400" cap="rnd">
              <a:noFill/>
              <a:round/>
            </a:ln>
            <a:effectLst/>
          </c:spPr>
          <c:marker>
            <c:symbol val="dash"/>
            <c:size val="20"/>
            <c:spPr>
              <a:solidFill>
                <a:schemeClr val="accent1">
                  <a:tint val="65000"/>
                </a:schemeClr>
              </a:solidFill>
              <a:ln w="9525">
                <a:solidFill>
                  <a:schemeClr val="accent1">
                    <a:tint val="65000"/>
                  </a:schemeClr>
                </a:solidFill>
              </a:ln>
              <a:effectLst/>
            </c:spPr>
          </c:marker>
          <c:dPt>
            <c:idx val="1"/>
            <c:bubble3D val="0"/>
            <c:extLst>
              <c:ext xmlns:c16="http://schemas.microsoft.com/office/drawing/2014/chart" uri="{C3380CC4-5D6E-409C-BE32-E72D297353CC}">
                <c16:uniqueId val="{00000002-1137-4409-9F6D-166577113FE1}"/>
              </c:ext>
            </c:extLst>
          </c:dPt>
          <c:cat>
            <c:strRef>
              <c:f>Sheet1!$B$14:$E$14</c:f>
              <c:strCache>
                <c:ptCount val="2"/>
                <c:pt idx="0">
                  <c:v>United States 
(ages 16-65)</c:v>
                </c:pt>
                <c:pt idx="1">
                  <c:v>International 
Average 
(ages 16-65)</c:v>
                </c:pt>
              </c:strCache>
            </c:strRef>
          </c:cat>
          <c:val>
            <c:numRef>
              <c:f>Sheet1!$B$17:$E$17</c:f>
              <c:numCache>
                <c:formatCode>0</c:formatCode>
                <c:ptCount val="2"/>
                <c:pt idx="0">
                  <c:v>234.377257083122</c:v>
                </c:pt>
                <c:pt idx="1">
                  <c:v>249.06195967235499</c:v>
                </c:pt>
              </c:numCache>
            </c:numRef>
          </c:val>
          <c:smooth val="0"/>
          <c:extLst>
            <c:ext xmlns:c16="http://schemas.microsoft.com/office/drawing/2014/chart" uri="{C3380CC4-5D6E-409C-BE32-E72D297353CC}">
              <c16:uniqueId val="{00000003-1137-4409-9F6D-166577113FE1}"/>
            </c:ext>
          </c:extLst>
        </c:ser>
        <c:dLbls>
          <c:showLegendKey val="0"/>
          <c:showVal val="0"/>
          <c:showCatName val="0"/>
          <c:showSerName val="0"/>
          <c:showPercent val="0"/>
          <c:showBubbleSize val="0"/>
        </c:dLbls>
        <c:hiLowLines>
          <c:spPr>
            <a:ln w="28575" cap="flat" cmpd="sng" algn="ctr">
              <a:solidFill>
                <a:schemeClr val="tx1">
                  <a:lumMod val="75000"/>
                  <a:lumOff val="25000"/>
                </a:schemeClr>
              </a:solidFill>
              <a:round/>
            </a:ln>
            <a:effectLst/>
          </c:spPr>
        </c:hiLowLines>
        <c:axId val="155368832"/>
        <c:axId val="155378816"/>
      </c:stockChart>
      <c:catAx>
        <c:axId val="155368832"/>
        <c:scaling>
          <c:orientation val="minMax"/>
        </c:scaling>
        <c:delete val="0"/>
        <c:axPos val="b"/>
        <c:numFmt formatCode="General" sourceLinked="1"/>
        <c:majorTickMark val="in"/>
        <c:minorTickMark val="none"/>
        <c:tickLblPos val="nextTo"/>
        <c:spPr>
          <a:noFill/>
          <a:ln w="15875" cap="flat" cmpd="sng" algn="ctr">
            <a:solidFill>
              <a:sysClr val="windowText" lastClr="000000"/>
            </a:solidFill>
            <a:round/>
          </a:ln>
          <a:effectLst/>
        </c:spPr>
        <c:txPr>
          <a:bodyPr rot="-6000000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crossAx val="155378816"/>
        <c:crosses val="autoZero"/>
        <c:auto val="1"/>
        <c:lblAlgn val="ctr"/>
        <c:lblOffset val="100"/>
        <c:noMultiLvlLbl val="0"/>
      </c:catAx>
      <c:valAx>
        <c:axId val="155378816"/>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dirty="0"/>
                  <a:t>Average literacy score</a:t>
                </a:r>
              </a:p>
            </c:rich>
          </c:tx>
          <c:layout>
            <c:manualLayout>
              <c:xMode val="edge"/>
              <c:yMode val="edge"/>
              <c:x val="1.1476229248988496E-2"/>
              <c:y val="0.16861649219821487"/>
            </c:manualLayout>
          </c:layout>
          <c:overlay val="0"/>
          <c:spPr>
            <a:noFill/>
            <a:ln>
              <a:noFill/>
            </a:ln>
            <a:effectLst/>
          </c:spPr>
        </c:title>
        <c:numFmt formatCode="0" sourceLinked="0"/>
        <c:majorTickMark val="out"/>
        <c:minorTickMark val="none"/>
        <c:tickLblPos val="nextTo"/>
        <c:spPr>
          <a:noFill/>
          <a:ln w="15875">
            <a:solidFill>
              <a:sysClr val="windowText" lastClr="000000"/>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5368832"/>
        <c:crosses val="autoZero"/>
        <c:crossBetween val="between"/>
        <c:majorUnit val="50"/>
      </c:valAx>
      <c:spPr>
        <a:noFill/>
        <a:ln>
          <a:noFill/>
        </a:ln>
        <a:effectLst/>
      </c:spPr>
    </c:plotArea>
    <c:legend>
      <c:legendPos val="r"/>
      <c:layout>
        <c:manualLayout>
          <c:xMode val="edge"/>
          <c:yMode val="edge"/>
          <c:x val="0.63988830584264544"/>
          <c:y val="0.14239075171783303"/>
          <c:w val="0.31480100899345953"/>
          <c:h val="0.6727108437288035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sz="1400">
          <a:solidFill>
            <a:schemeClr val="tx1"/>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964384660250803"/>
          <c:y val="4.5537797806440697E-2"/>
          <c:w val="0.67393640031107227"/>
          <c:h val="0.80121982323363761"/>
        </c:manualLayout>
      </c:layout>
      <c:barChart>
        <c:barDir val="bar"/>
        <c:grouping val="clustered"/>
        <c:varyColors val="0"/>
        <c:ser>
          <c:idx val="0"/>
          <c:order val="0"/>
          <c:tx>
            <c:strRef>
              <c:f>employLit!$B$1</c:f>
              <c:strCache>
                <c:ptCount val="1"/>
                <c:pt idx="0">
                  <c:v>LitScores</c:v>
                </c:pt>
              </c:strCache>
            </c:strRef>
          </c:tx>
          <c:spPr>
            <a:solidFill>
              <a:schemeClr val="accent1"/>
            </a:solidFill>
            <a:ln>
              <a:noFill/>
            </a:ln>
            <a:effectLst/>
          </c:spPr>
          <c:invertIfNegative val="0"/>
          <c:dLbls>
            <c:dLbl>
              <c:idx val="2"/>
              <c:layout>
                <c:manualLayout>
                  <c:x val="-4.2729571773988048E-3"/>
                  <c:y val="-2.1218890680033321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9B-42F2-B2F1-C1A414BBEA1D}"/>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employLit!$A$2:$A$4</c:f>
              <c:strCache>
                <c:ptCount val="3"/>
                <c:pt idx="0">
                  <c:v>One parent - college (37%)</c:v>
                </c:pt>
                <c:pt idx="1">
                  <c:v>One parent - high school (44%)</c:v>
                </c:pt>
                <c:pt idx="2">
                  <c:v>Both parents - no high school (19%)</c:v>
                </c:pt>
              </c:strCache>
            </c:strRef>
          </c:cat>
          <c:val>
            <c:numRef>
              <c:f>employLit!$B$2:$B$4</c:f>
              <c:numCache>
                <c:formatCode>0</c:formatCode>
                <c:ptCount val="3"/>
                <c:pt idx="0">
                  <c:v>292.21180718574078</c:v>
                </c:pt>
                <c:pt idx="1">
                  <c:v>270.98174324592458</c:v>
                </c:pt>
                <c:pt idx="2">
                  <c:v>234.47984964390244</c:v>
                </c:pt>
              </c:numCache>
            </c:numRef>
          </c:val>
          <c:extLst>
            <c:ext xmlns:c16="http://schemas.microsoft.com/office/drawing/2014/chart" uri="{C3380CC4-5D6E-409C-BE32-E72D297353CC}">
              <c16:uniqueId val="{00000001-9E9B-42F2-B2F1-C1A414BBEA1D}"/>
            </c:ext>
          </c:extLst>
        </c:ser>
        <c:dLbls>
          <c:dLblPos val="outEnd"/>
          <c:showLegendKey val="0"/>
          <c:showVal val="1"/>
          <c:showCatName val="0"/>
          <c:showSerName val="0"/>
          <c:showPercent val="0"/>
          <c:showBubbleSize val="0"/>
        </c:dLbls>
        <c:gapWidth val="182"/>
        <c:axId val="155258240"/>
        <c:axId val="155298048"/>
      </c:barChart>
      <c:catAx>
        <c:axId val="155258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5298048"/>
        <c:crosses val="autoZero"/>
        <c:auto val="1"/>
        <c:lblAlgn val="ctr"/>
        <c:lblOffset val="100"/>
        <c:noMultiLvlLbl val="0"/>
      </c:catAx>
      <c:valAx>
        <c:axId val="155298048"/>
        <c:scaling>
          <c:orientation val="minMax"/>
          <c:max val="5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dirty="0"/>
                  <a:t>Average literacy score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5258240"/>
        <c:crosses val="autoZero"/>
        <c:crossBetween val="between"/>
        <c:majorUnit val="100"/>
        <c:minorUnit val="5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6126095940135146E-2"/>
          <c:y val="5.6163436815780503E-2"/>
          <c:w val="0.91307012155395473"/>
          <c:h val="0.76857895583699554"/>
        </c:manualLayout>
      </c:layout>
      <c:barChart>
        <c:barDir val="col"/>
        <c:grouping val="clustered"/>
        <c:varyColors val="0"/>
        <c:ser>
          <c:idx val="0"/>
          <c:order val="0"/>
          <c:tx>
            <c:strRef>
              <c:f>'Family member influence'!$A$2</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'Family member influence'!$B$1:$H$1</c:f>
              <c:strCache>
                <c:ptCount val="7"/>
                <c:pt idx="0">
                  <c:v>Family members</c:v>
                </c:pt>
                <c:pt idx="1">
                  <c:v>Myself</c:v>
                </c:pt>
                <c:pt idx="2">
                  <c:v>Teacher</c:v>
                </c:pt>
                <c:pt idx="3">
                  <c:v>Friends</c:v>
                </c:pt>
                <c:pt idx="4">
                  <c:v>Counselor</c:v>
                </c:pt>
                <c:pt idx="5">
                  <c:v>Employer, military recruiter, coach, or scout</c:v>
                </c:pt>
                <c:pt idx="6">
                  <c:v>Don't know</c:v>
                </c:pt>
              </c:strCache>
            </c:strRef>
          </c:cat>
          <c:val>
            <c:numRef>
              <c:f>'Family member influence'!$B$2:$H$2</c:f>
              <c:numCache>
                <c:formatCode>0%</c:formatCode>
                <c:ptCount val="7"/>
                <c:pt idx="0">
                  <c:v>0.48636400000000002</c:v>
                </c:pt>
                <c:pt idx="1">
                  <c:v>0.33928019999999998</c:v>
                </c:pt>
                <c:pt idx="2">
                  <c:v>4.6082499999999998E-2</c:v>
                </c:pt>
                <c:pt idx="3">
                  <c:v>3.8650799999999999E-2</c:v>
                </c:pt>
                <c:pt idx="4">
                  <c:v>3.2842900000000001E-2</c:v>
                </c:pt>
                <c:pt idx="5">
                  <c:v>2.89717E-2</c:v>
                </c:pt>
                <c:pt idx="6">
                  <c:v>2.78079E-2</c:v>
                </c:pt>
              </c:numCache>
            </c:numRef>
          </c:val>
          <c:extLst>
            <c:ext xmlns:c16="http://schemas.microsoft.com/office/drawing/2014/chart" uri="{C3380CC4-5D6E-409C-BE32-E72D297353CC}">
              <c16:uniqueId val="{00000000-0C9F-45FB-A94E-4A12707A71A4}"/>
            </c:ext>
          </c:extLst>
        </c:ser>
        <c:dLbls>
          <c:dLblPos val="outEnd"/>
          <c:showLegendKey val="0"/>
          <c:showVal val="1"/>
          <c:showCatName val="0"/>
          <c:showSerName val="0"/>
          <c:showPercent val="0"/>
          <c:showBubbleSize val="0"/>
        </c:dLbls>
        <c:gapWidth val="100"/>
        <c:overlap val="-25"/>
        <c:axId val="155318144"/>
        <c:axId val="155540864"/>
      </c:barChart>
      <c:catAx>
        <c:axId val="15531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5540864"/>
        <c:crosses val="autoZero"/>
        <c:auto val="1"/>
        <c:lblAlgn val="ctr"/>
        <c:lblOffset val="100"/>
        <c:noMultiLvlLbl val="0"/>
      </c:catAx>
      <c:valAx>
        <c:axId val="1555408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5318144"/>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36023622047244"/>
          <c:y val="6.1363410448201032E-2"/>
          <c:w val="0.63769236303590848"/>
          <c:h val="0.78185683534939199"/>
        </c:manualLayout>
      </c:layout>
      <c:lineChart>
        <c:grouping val="standard"/>
        <c:varyColors val="0"/>
        <c:ser>
          <c:idx val="0"/>
          <c:order val="0"/>
          <c:tx>
            <c:strRef>
              <c:f>'Slide 6'!$A$2</c:f>
              <c:strCache>
                <c:ptCount val="1"/>
                <c:pt idx="0">
                  <c:v>One parent - college</c:v>
                </c:pt>
              </c:strCache>
            </c:strRef>
          </c:tx>
          <c:spPr>
            <a:ln w="38100" cap="rnd">
              <a:noFill/>
              <a:round/>
            </a:ln>
            <a:effectLst/>
          </c:spPr>
          <c:marker>
            <c:symbol val="circle"/>
            <c:size val="5"/>
            <c:spPr>
              <a:solidFill>
                <a:schemeClr val="accent1">
                  <a:shade val="65000"/>
                </a:schemeClr>
              </a:solidFill>
              <a:ln w="63500">
                <a:solidFill>
                  <a:srgbClr val="4472C4">
                    <a:lumMod val="50000"/>
                  </a:srgbClr>
                </a:solidFill>
              </a:ln>
              <a:effectLst/>
            </c:spPr>
          </c:marker>
          <c:cat>
            <c:strRef>
              <c:f>'Slide 6'!$B$1:$G$1</c:f>
              <c:strCache>
                <c:ptCount val="6"/>
                <c:pt idx="0">
                  <c:v>16-24</c:v>
                </c:pt>
                <c:pt idx="1">
                  <c:v>25-34</c:v>
                </c:pt>
                <c:pt idx="2">
                  <c:v>35-44</c:v>
                </c:pt>
                <c:pt idx="3">
                  <c:v>45-54</c:v>
                </c:pt>
                <c:pt idx="4">
                  <c:v>55-65</c:v>
                </c:pt>
                <c:pt idx="5">
                  <c:v>66-74</c:v>
                </c:pt>
              </c:strCache>
            </c:strRef>
          </c:cat>
          <c:val>
            <c:numRef>
              <c:f>'Slide 6'!$B$2:$G$2</c:f>
              <c:numCache>
                <c:formatCode>General</c:formatCode>
                <c:ptCount val="6"/>
                <c:pt idx="0">
                  <c:v>286.31479999999999</c:v>
                </c:pt>
                <c:pt idx="1">
                  <c:v>297.6377</c:v>
                </c:pt>
                <c:pt idx="2">
                  <c:v>298.8297</c:v>
                </c:pt>
                <c:pt idx="3">
                  <c:v>291.0761</c:v>
                </c:pt>
                <c:pt idx="4">
                  <c:v>286.52609999999999</c:v>
                </c:pt>
                <c:pt idx="5">
                  <c:v>282.3784</c:v>
                </c:pt>
              </c:numCache>
            </c:numRef>
          </c:val>
          <c:smooth val="0"/>
          <c:extLst>
            <c:ext xmlns:c16="http://schemas.microsoft.com/office/drawing/2014/chart" uri="{C3380CC4-5D6E-409C-BE32-E72D297353CC}">
              <c16:uniqueId val="{00000000-6743-432B-90B5-ECADF23091CB}"/>
            </c:ext>
          </c:extLst>
        </c:ser>
        <c:ser>
          <c:idx val="1"/>
          <c:order val="1"/>
          <c:tx>
            <c:strRef>
              <c:f>'Slide 6'!$A$3</c:f>
              <c:strCache>
                <c:ptCount val="1"/>
                <c:pt idx="0">
                  <c:v>One parent - high school</c:v>
                </c:pt>
              </c:strCache>
            </c:strRef>
          </c:tx>
          <c:spPr>
            <a:ln w="38100" cap="rnd">
              <a:noFill/>
              <a:round/>
            </a:ln>
            <a:effectLst/>
          </c:spPr>
          <c:marker>
            <c:symbol val="circle"/>
            <c:size val="5"/>
            <c:spPr>
              <a:solidFill>
                <a:schemeClr val="accent1"/>
              </a:solidFill>
              <a:ln w="63500">
                <a:solidFill>
                  <a:srgbClr val="4472C4"/>
                </a:solidFill>
              </a:ln>
              <a:effectLst/>
            </c:spPr>
          </c:marker>
          <c:cat>
            <c:strRef>
              <c:f>'Slide 6'!$B$1:$G$1</c:f>
              <c:strCache>
                <c:ptCount val="6"/>
                <c:pt idx="0">
                  <c:v>16-24</c:v>
                </c:pt>
                <c:pt idx="1">
                  <c:v>25-34</c:v>
                </c:pt>
                <c:pt idx="2">
                  <c:v>35-44</c:v>
                </c:pt>
                <c:pt idx="3">
                  <c:v>45-54</c:v>
                </c:pt>
                <c:pt idx="4">
                  <c:v>55-65</c:v>
                </c:pt>
                <c:pt idx="5">
                  <c:v>66-74</c:v>
                </c:pt>
              </c:strCache>
            </c:strRef>
          </c:cat>
          <c:val>
            <c:numRef>
              <c:f>'Slide 6'!$B$3:$G$3</c:f>
              <c:numCache>
                <c:formatCode>General</c:formatCode>
                <c:ptCount val="6"/>
                <c:pt idx="0">
                  <c:v>264.59589999999997</c:v>
                </c:pt>
                <c:pt idx="1">
                  <c:v>275.9049</c:v>
                </c:pt>
                <c:pt idx="2">
                  <c:v>274.6293</c:v>
                </c:pt>
                <c:pt idx="3">
                  <c:v>273.27960000000002</c:v>
                </c:pt>
                <c:pt idx="4">
                  <c:v>271.6626</c:v>
                </c:pt>
                <c:pt idx="5">
                  <c:v>258.51100000000002</c:v>
                </c:pt>
              </c:numCache>
            </c:numRef>
          </c:val>
          <c:smooth val="0"/>
          <c:extLst>
            <c:ext xmlns:c16="http://schemas.microsoft.com/office/drawing/2014/chart" uri="{C3380CC4-5D6E-409C-BE32-E72D297353CC}">
              <c16:uniqueId val="{00000001-6743-432B-90B5-ECADF23091CB}"/>
            </c:ext>
          </c:extLst>
        </c:ser>
        <c:ser>
          <c:idx val="2"/>
          <c:order val="2"/>
          <c:tx>
            <c:strRef>
              <c:f>'Slide 6'!$A$4</c:f>
              <c:strCache>
                <c:ptCount val="1"/>
                <c:pt idx="0">
                  <c:v>Both parents - no high school</c:v>
                </c:pt>
              </c:strCache>
            </c:strRef>
          </c:tx>
          <c:spPr>
            <a:ln w="38100" cap="rnd">
              <a:noFill/>
              <a:round/>
            </a:ln>
            <a:effectLst/>
          </c:spPr>
          <c:marker>
            <c:symbol val="circle"/>
            <c:size val="5"/>
            <c:spPr>
              <a:solidFill>
                <a:schemeClr val="accent1">
                  <a:tint val="65000"/>
                </a:schemeClr>
              </a:solidFill>
              <a:ln w="63500">
                <a:solidFill>
                  <a:srgbClr val="4472C4">
                    <a:tint val="65000"/>
                  </a:srgbClr>
                </a:solidFill>
              </a:ln>
              <a:effectLst/>
            </c:spPr>
          </c:marker>
          <c:cat>
            <c:strRef>
              <c:f>'Slide 6'!$B$1:$G$1</c:f>
              <c:strCache>
                <c:ptCount val="6"/>
                <c:pt idx="0">
                  <c:v>16-24</c:v>
                </c:pt>
                <c:pt idx="1">
                  <c:v>25-34</c:v>
                </c:pt>
                <c:pt idx="2">
                  <c:v>35-44</c:v>
                </c:pt>
                <c:pt idx="3">
                  <c:v>45-54</c:v>
                </c:pt>
                <c:pt idx="4">
                  <c:v>55-65</c:v>
                </c:pt>
                <c:pt idx="5">
                  <c:v>66-74</c:v>
                </c:pt>
              </c:strCache>
            </c:strRef>
          </c:cat>
          <c:val>
            <c:numRef>
              <c:f>'Slide 6'!$B$4:$G$4</c:f>
              <c:numCache>
                <c:formatCode>General</c:formatCode>
                <c:ptCount val="6"/>
                <c:pt idx="0">
                  <c:v>255.215</c:v>
                </c:pt>
                <c:pt idx="1">
                  <c:v>240.37350000000001</c:v>
                </c:pt>
                <c:pt idx="2">
                  <c:v>230.14619999999999</c:v>
                </c:pt>
                <c:pt idx="3">
                  <c:v>229.1789</c:v>
                </c:pt>
                <c:pt idx="4">
                  <c:v>232.31659999999999</c:v>
                </c:pt>
                <c:pt idx="5">
                  <c:v>234.96860000000001</c:v>
                </c:pt>
              </c:numCache>
            </c:numRef>
          </c:val>
          <c:smooth val="0"/>
          <c:extLst>
            <c:ext xmlns:c16="http://schemas.microsoft.com/office/drawing/2014/chart" uri="{C3380CC4-5D6E-409C-BE32-E72D297353CC}">
              <c16:uniqueId val="{00000002-6743-432B-90B5-ECADF23091CB}"/>
            </c:ext>
          </c:extLst>
        </c:ser>
        <c:dLbls>
          <c:showLegendKey val="0"/>
          <c:showVal val="0"/>
          <c:showCatName val="0"/>
          <c:showSerName val="0"/>
          <c:showPercent val="0"/>
          <c:showBubbleSize val="0"/>
        </c:dLbls>
        <c:marker val="1"/>
        <c:smooth val="0"/>
        <c:axId val="162688000"/>
        <c:axId val="162690560"/>
      </c:lineChart>
      <c:catAx>
        <c:axId val="16268800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dirty="0"/>
                  <a:t>Age group</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587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62690560"/>
        <c:crosses val="autoZero"/>
        <c:auto val="1"/>
        <c:lblAlgn val="ctr"/>
        <c:lblOffset val="100"/>
        <c:noMultiLvlLbl val="0"/>
      </c:catAx>
      <c:valAx>
        <c:axId val="162690560"/>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dirty="0"/>
                  <a:t>Average literacy</a:t>
                </a:r>
                <a:r>
                  <a:rPr lang="en-US" baseline="0" dirty="0"/>
                  <a:t> score</a:t>
                </a:r>
                <a:endParaRPr lang="en-US" dirty="0"/>
              </a:p>
            </c:rich>
          </c:tx>
          <c:layout>
            <c:manualLayout>
              <c:xMode val="edge"/>
              <c:yMode val="edge"/>
              <c:x val="3.2841207349081367E-3"/>
              <c:y val="0.2914072923289960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15875">
            <a:solidFill>
              <a:sysClr val="windowText" lastClr="000000"/>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62688000"/>
        <c:crosses val="autoZero"/>
        <c:crossBetween val="between"/>
        <c:majorUnit val="50"/>
      </c:valAx>
      <c:spPr>
        <a:noFill/>
        <a:ln>
          <a:noFill/>
        </a:ln>
        <a:effectLst/>
      </c:spPr>
    </c:plotArea>
    <c:legend>
      <c:legendPos val="r"/>
      <c:layout>
        <c:manualLayout>
          <c:xMode val="edge"/>
          <c:yMode val="edge"/>
          <c:x val="0.78037393347537565"/>
          <c:y val="0.15882322928881262"/>
          <c:w val="0.21034970264148714"/>
          <c:h val="0.600882837536253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chart>
  <c:spPr>
    <a:solidFill>
      <a:sysClr val="window" lastClr="FFFFFF"/>
    </a:solidFill>
    <a:ln w="9525" cap="flat" cmpd="sng" algn="ctr">
      <a:noFill/>
      <a:round/>
    </a:ln>
    <a:effectLst/>
  </c:spPr>
  <c:txPr>
    <a:bodyPr/>
    <a:lstStyle/>
    <a:p>
      <a:pPr>
        <a:defRPr sz="1400">
          <a:solidFill>
            <a:schemeClr val="tx1"/>
          </a:solidFill>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36023622047244"/>
          <c:y val="6.1363410448201032E-2"/>
          <c:w val="0.63769236303590848"/>
          <c:h val="0.78185683534939199"/>
        </c:manualLayout>
      </c:layout>
      <c:lineChart>
        <c:grouping val="standard"/>
        <c:varyColors val="0"/>
        <c:ser>
          <c:idx val="2"/>
          <c:order val="0"/>
          <c:tx>
            <c:strRef>
              <c:f>'Slide 6'!$A$4</c:f>
              <c:strCache>
                <c:ptCount val="1"/>
                <c:pt idx="0">
                  <c:v>Both parents - no high school</c:v>
                </c:pt>
              </c:strCache>
            </c:strRef>
          </c:tx>
          <c:spPr>
            <a:ln w="38100" cap="rnd">
              <a:noFill/>
              <a:round/>
            </a:ln>
            <a:effectLst/>
          </c:spPr>
          <c:marker>
            <c:symbol val="circle"/>
            <c:size val="5"/>
            <c:spPr>
              <a:solidFill>
                <a:schemeClr val="accent1">
                  <a:tint val="65000"/>
                </a:schemeClr>
              </a:solidFill>
              <a:ln w="63500">
                <a:solidFill>
                  <a:srgbClr val="4472C4">
                    <a:tint val="65000"/>
                  </a:srgbClr>
                </a:solidFill>
              </a:ln>
              <a:effectLst/>
            </c:spPr>
          </c:marker>
          <c:cat>
            <c:strRef>
              <c:f>'Slide 6'!$B$1:$G$1</c:f>
              <c:strCache>
                <c:ptCount val="6"/>
                <c:pt idx="0">
                  <c:v>16-24</c:v>
                </c:pt>
                <c:pt idx="1">
                  <c:v>25-34</c:v>
                </c:pt>
                <c:pt idx="2">
                  <c:v>35-44</c:v>
                </c:pt>
                <c:pt idx="3">
                  <c:v>45-54</c:v>
                </c:pt>
                <c:pt idx="4">
                  <c:v>55-65</c:v>
                </c:pt>
                <c:pt idx="5">
                  <c:v>66-74</c:v>
                </c:pt>
              </c:strCache>
            </c:strRef>
          </c:cat>
          <c:val>
            <c:numRef>
              <c:f>'Slide 6'!$B$4:$G$4</c:f>
              <c:numCache>
                <c:formatCode>General</c:formatCode>
                <c:ptCount val="6"/>
                <c:pt idx="0">
                  <c:v>255.215</c:v>
                </c:pt>
                <c:pt idx="1">
                  <c:v>240.37350000000001</c:v>
                </c:pt>
                <c:pt idx="2">
                  <c:v>230.14619999999999</c:v>
                </c:pt>
                <c:pt idx="3">
                  <c:v>229.1789</c:v>
                </c:pt>
                <c:pt idx="4">
                  <c:v>232.31659999999999</c:v>
                </c:pt>
                <c:pt idx="5">
                  <c:v>234.96860000000001</c:v>
                </c:pt>
              </c:numCache>
            </c:numRef>
          </c:val>
          <c:smooth val="0"/>
          <c:extLst>
            <c:ext xmlns:c16="http://schemas.microsoft.com/office/drawing/2014/chart" uri="{C3380CC4-5D6E-409C-BE32-E72D297353CC}">
              <c16:uniqueId val="{00000002-6743-432B-90B5-ECADF23091CB}"/>
            </c:ext>
          </c:extLst>
        </c:ser>
        <c:dLbls>
          <c:showLegendKey val="0"/>
          <c:showVal val="0"/>
          <c:showCatName val="0"/>
          <c:showSerName val="0"/>
          <c:showPercent val="0"/>
          <c:showBubbleSize val="0"/>
        </c:dLbls>
        <c:marker val="1"/>
        <c:smooth val="0"/>
        <c:axId val="163076736"/>
        <c:axId val="163107968"/>
      </c:lineChart>
      <c:catAx>
        <c:axId val="16307673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dirty="0"/>
                  <a:t>Age group</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587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63107968"/>
        <c:crosses val="autoZero"/>
        <c:auto val="1"/>
        <c:lblAlgn val="ctr"/>
        <c:lblOffset val="100"/>
        <c:noMultiLvlLbl val="0"/>
      </c:catAx>
      <c:valAx>
        <c:axId val="163107968"/>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dirty="0"/>
                  <a:t>Average literacy</a:t>
                </a:r>
                <a:r>
                  <a:rPr lang="en-US" baseline="0" dirty="0"/>
                  <a:t> score</a:t>
                </a:r>
                <a:endParaRPr lang="en-US" dirty="0"/>
              </a:p>
            </c:rich>
          </c:tx>
          <c:layout>
            <c:manualLayout>
              <c:xMode val="edge"/>
              <c:yMode val="edge"/>
              <c:x val="3.2841207349081367E-3"/>
              <c:y val="0.2914072923289960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15875">
            <a:solidFill>
              <a:sysClr val="windowText" lastClr="000000"/>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63076736"/>
        <c:crosses val="autoZero"/>
        <c:crossBetween val="between"/>
        <c:majorUnit val="50"/>
      </c:valAx>
      <c:spPr>
        <a:noFill/>
        <a:ln>
          <a:noFill/>
        </a:ln>
        <a:effectLst/>
      </c:spPr>
    </c:plotArea>
    <c:legend>
      <c:legendPos val="r"/>
      <c:layout>
        <c:manualLayout>
          <c:xMode val="edge"/>
          <c:yMode val="edge"/>
          <c:x val="0.78037393347537565"/>
          <c:y val="0.15882322928881262"/>
          <c:w val="0.21034970264148714"/>
          <c:h val="0.600882837536253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chart>
  <c:spPr>
    <a:solidFill>
      <a:sysClr val="window" lastClr="FFFFFF"/>
    </a:solidFill>
    <a:ln w="9525" cap="flat" cmpd="sng" algn="ctr">
      <a:noFill/>
      <a:round/>
    </a:ln>
    <a:effectLst/>
  </c:spPr>
  <c:txPr>
    <a:bodyPr/>
    <a:lstStyle/>
    <a:p>
      <a:pPr>
        <a:defRPr sz="1400">
          <a:solidFill>
            <a:schemeClr val="tx1"/>
          </a:solidFill>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24684067269369"/>
          <c:y val="7.1524652219833895E-2"/>
          <c:w val="0.6564396811509674"/>
          <c:h val="0.8286992443491058"/>
        </c:manualLayout>
      </c:layout>
      <c:barChart>
        <c:barDir val="col"/>
        <c:grouping val="clustered"/>
        <c:varyColors val="0"/>
        <c:ser>
          <c:idx val="0"/>
          <c:order val="0"/>
          <c:tx>
            <c:strRef>
              <c:f>'Score by race'!$A$2</c:f>
              <c:strCache>
                <c:ptCount val="1"/>
                <c:pt idx="0">
                  <c:v>One parent - college</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race'!$B$1:$H$1</c:f>
              <c:strCache>
                <c:ptCount val="4"/>
                <c:pt idx="0">
                  <c:v>White</c:v>
                </c:pt>
                <c:pt idx="1">
                  <c:v>Black</c:v>
                </c:pt>
                <c:pt idx="2">
                  <c:v>Hispanic</c:v>
                </c:pt>
                <c:pt idx="3">
                  <c:v>Other</c:v>
                </c:pt>
              </c:strCache>
            </c:strRef>
          </c:cat>
          <c:val>
            <c:numRef>
              <c:f>'Score by race'!$B$2:$H$2</c:f>
              <c:numCache>
                <c:formatCode>0</c:formatCode>
                <c:ptCount val="4"/>
                <c:pt idx="0">
                  <c:v>300.11</c:v>
                </c:pt>
                <c:pt idx="1">
                  <c:v>263.23</c:v>
                </c:pt>
                <c:pt idx="2">
                  <c:v>265.54000000000002</c:v>
                </c:pt>
                <c:pt idx="3">
                  <c:v>282.89999999999998</c:v>
                </c:pt>
              </c:numCache>
            </c:numRef>
          </c:val>
          <c:extLst>
            <c:ext xmlns:c16="http://schemas.microsoft.com/office/drawing/2014/chart" uri="{C3380CC4-5D6E-409C-BE32-E72D297353CC}">
              <c16:uniqueId val="{00000004-4D05-4C1F-A6BE-C9EE5958C83F}"/>
            </c:ext>
          </c:extLst>
        </c:ser>
        <c:ser>
          <c:idx val="1"/>
          <c:order val="1"/>
          <c:tx>
            <c:strRef>
              <c:f>'Score by race'!$A$3</c:f>
              <c:strCache>
                <c:ptCount val="1"/>
                <c:pt idx="0">
                  <c:v>One parent - high school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race'!$B$1:$H$1</c:f>
              <c:strCache>
                <c:ptCount val="4"/>
                <c:pt idx="0">
                  <c:v>White</c:v>
                </c:pt>
                <c:pt idx="1">
                  <c:v>Black</c:v>
                </c:pt>
                <c:pt idx="2">
                  <c:v>Hispanic</c:v>
                </c:pt>
                <c:pt idx="3">
                  <c:v>Other</c:v>
                </c:pt>
              </c:strCache>
            </c:strRef>
          </c:cat>
          <c:val>
            <c:numRef>
              <c:f>'Score by race'!$B$3:$H$3</c:f>
              <c:numCache>
                <c:formatCode>0</c:formatCode>
                <c:ptCount val="4"/>
                <c:pt idx="0">
                  <c:v>278.29000000000002</c:v>
                </c:pt>
                <c:pt idx="1">
                  <c:v>250.80250000000001</c:v>
                </c:pt>
                <c:pt idx="2">
                  <c:v>247.61</c:v>
                </c:pt>
                <c:pt idx="3">
                  <c:v>262.59980000000002</c:v>
                </c:pt>
              </c:numCache>
            </c:numRef>
          </c:val>
          <c:extLst>
            <c:ext xmlns:c16="http://schemas.microsoft.com/office/drawing/2014/chart" uri="{C3380CC4-5D6E-409C-BE32-E72D297353CC}">
              <c16:uniqueId val="{00000006-4D05-4C1F-A6BE-C9EE5958C83F}"/>
            </c:ext>
          </c:extLst>
        </c:ser>
        <c:ser>
          <c:idx val="2"/>
          <c:order val="2"/>
          <c:tx>
            <c:strRef>
              <c:f>'Score by race'!$A$4</c:f>
              <c:strCache>
                <c:ptCount val="1"/>
                <c:pt idx="0">
                  <c:v>Both parents - no high school</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race'!$B$1:$H$1</c:f>
              <c:strCache>
                <c:ptCount val="4"/>
                <c:pt idx="0">
                  <c:v>White</c:v>
                </c:pt>
                <c:pt idx="1">
                  <c:v>Black</c:v>
                </c:pt>
                <c:pt idx="2">
                  <c:v>Hispanic</c:v>
                </c:pt>
                <c:pt idx="3">
                  <c:v>Other</c:v>
                </c:pt>
              </c:strCache>
            </c:strRef>
          </c:cat>
          <c:val>
            <c:numRef>
              <c:f>'Score by race'!$B$4:$H$4</c:f>
              <c:numCache>
                <c:formatCode>0</c:formatCode>
                <c:ptCount val="4"/>
                <c:pt idx="0">
                  <c:v>250.495</c:v>
                </c:pt>
                <c:pt idx="1">
                  <c:v>222.53</c:v>
                </c:pt>
                <c:pt idx="2">
                  <c:v>215.91499999999999</c:v>
                </c:pt>
                <c:pt idx="3">
                  <c:v>244.04</c:v>
                </c:pt>
              </c:numCache>
            </c:numRef>
          </c:val>
          <c:extLst>
            <c:ext xmlns:c16="http://schemas.microsoft.com/office/drawing/2014/chart" uri="{C3380CC4-5D6E-409C-BE32-E72D297353CC}">
              <c16:uniqueId val="{00000008-4D05-4C1F-A6BE-C9EE5958C83F}"/>
            </c:ext>
          </c:extLst>
        </c:ser>
        <c:dLbls>
          <c:dLblPos val="outEnd"/>
          <c:showLegendKey val="0"/>
          <c:showVal val="1"/>
          <c:showCatName val="0"/>
          <c:showSerName val="0"/>
          <c:showPercent val="0"/>
          <c:showBubbleSize val="0"/>
        </c:dLbls>
        <c:gapWidth val="80"/>
        <c:axId val="162568448"/>
        <c:axId val="162578432"/>
      </c:barChart>
      <c:catAx>
        <c:axId val="162568448"/>
        <c:scaling>
          <c:orientation val="minMax"/>
        </c:scaling>
        <c:delete val="0"/>
        <c:axPos val="b"/>
        <c:numFmt formatCode="General" sourceLinked="1"/>
        <c:majorTickMark val="none"/>
        <c:minorTickMark val="none"/>
        <c:tickLblPos val="nextTo"/>
        <c:spPr>
          <a:noFill/>
          <a:ln w="15875" cap="flat" cmpd="sng" algn="ctr">
            <a:solidFill>
              <a:srgbClr val="E7E6E6">
                <a:lumMod val="10000"/>
              </a:srgb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2578432"/>
        <c:crosses val="autoZero"/>
        <c:auto val="1"/>
        <c:lblAlgn val="ctr"/>
        <c:lblOffset val="100"/>
        <c:noMultiLvlLbl val="0"/>
      </c:catAx>
      <c:valAx>
        <c:axId val="162578432"/>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800" b="0" i="0" baseline="0" dirty="0">
                    <a:effectLst/>
                  </a:rPr>
                  <a:t>Average Literacy Score</a:t>
                </a:r>
                <a:endParaRPr lang="en-US" dirty="0">
                  <a:effectLst/>
                </a:endParaRPr>
              </a:p>
            </c:rich>
          </c:tx>
          <c:layout>
            <c:manualLayout>
              <c:xMode val="edge"/>
              <c:yMode val="edge"/>
              <c:x val="1.2321862544959658E-2"/>
              <c:y val="0.26397010311051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1"/>
        <c:majorTickMark val="out"/>
        <c:minorTickMark val="none"/>
        <c:tickLblPos val="nextTo"/>
        <c:spPr>
          <a:noFill/>
          <a:ln w="15875">
            <a:solidFill>
              <a:srgbClr val="E7E6E6">
                <a:lumMod val="10000"/>
              </a:srgb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2568448"/>
        <c:crosses val="autoZero"/>
        <c:crossBetween val="between"/>
        <c:majorUnit val="50"/>
      </c:valAx>
      <c:spPr>
        <a:noFill/>
        <a:ln>
          <a:noFill/>
        </a:ln>
        <a:effectLst/>
      </c:spPr>
    </c:plotArea>
    <c:legend>
      <c:legendPos val="r"/>
      <c:layout>
        <c:manualLayout>
          <c:xMode val="edge"/>
          <c:yMode val="edge"/>
          <c:x val="0.77854719548945273"/>
          <c:y val="0.12276051212095968"/>
          <c:w val="0.20478602234990972"/>
          <c:h val="0.7105895257136509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24684067269369"/>
          <c:y val="7.1524652219833895E-2"/>
          <c:w val="0.6564396811509674"/>
          <c:h val="0.8286992443491058"/>
        </c:manualLayout>
      </c:layout>
      <c:barChart>
        <c:barDir val="col"/>
        <c:grouping val="clustered"/>
        <c:varyColors val="0"/>
        <c:ser>
          <c:idx val="0"/>
          <c:order val="0"/>
          <c:tx>
            <c:strRef>
              <c:f>'Score by gender'!$A$2</c:f>
              <c:strCache>
                <c:ptCount val="1"/>
                <c:pt idx="0">
                  <c:v>One parent - college</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gender'!$B$1:$D$1</c:f>
              <c:strCache>
                <c:ptCount val="2"/>
                <c:pt idx="0">
                  <c:v>Male</c:v>
                </c:pt>
                <c:pt idx="1">
                  <c:v>Female</c:v>
                </c:pt>
              </c:strCache>
            </c:strRef>
          </c:cat>
          <c:val>
            <c:numRef>
              <c:f>'Score by gender'!$B$2:$D$2</c:f>
              <c:numCache>
                <c:formatCode>0</c:formatCode>
                <c:ptCount val="2"/>
                <c:pt idx="0">
                  <c:v>291.947</c:v>
                </c:pt>
                <c:pt idx="1">
                  <c:v>292.47390000000001</c:v>
                </c:pt>
              </c:numCache>
            </c:numRef>
          </c:val>
          <c:extLst>
            <c:ext xmlns:c16="http://schemas.microsoft.com/office/drawing/2014/chart" uri="{C3380CC4-5D6E-409C-BE32-E72D297353CC}">
              <c16:uniqueId val="{00000004-4747-4AE6-92C2-961CCCC1EADB}"/>
            </c:ext>
          </c:extLst>
        </c:ser>
        <c:ser>
          <c:idx val="1"/>
          <c:order val="1"/>
          <c:tx>
            <c:strRef>
              <c:f>'Score by gender'!$A$3</c:f>
              <c:strCache>
                <c:ptCount val="1"/>
                <c:pt idx="0">
                  <c:v>One parent - high school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gender'!$B$1:$D$1</c:f>
              <c:strCache>
                <c:ptCount val="2"/>
                <c:pt idx="0">
                  <c:v>Male</c:v>
                </c:pt>
                <c:pt idx="1">
                  <c:v>Female</c:v>
                </c:pt>
              </c:strCache>
            </c:strRef>
          </c:cat>
          <c:val>
            <c:numRef>
              <c:f>'Score by gender'!$B$3:$D$3</c:f>
              <c:numCache>
                <c:formatCode>0</c:formatCode>
                <c:ptCount val="2"/>
                <c:pt idx="0">
                  <c:v>271.67430000000002</c:v>
                </c:pt>
                <c:pt idx="1">
                  <c:v>270.29000000000002</c:v>
                </c:pt>
              </c:numCache>
            </c:numRef>
          </c:val>
          <c:extLst>
            <c:ext xmlns:c16="http://schemas.microsoft.com/office/drawing/2014/chart" uri="{C3380CC4-5D6E-409C-BE32-E72D297353CC}">
              <c16:uniqueId val="{00000006-4747-4AE6-92C2-961CCCC1EADB}"/>
            </c:ext>
          </c:extLst>
        </c:ser>
        <c:ser>
          <c:idx val="2"/>
          <c:order val="2"/>
          <c:tx>
            <c:strRef>
              <c:f>'Score by gender'!$A$4</c:f>
              <c:strCache>
                <c:ptCount val="1"/>
                <c:pt idx="0">
                  <c:v>Both parents - no high school</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gender'!$B$1:$D$1</c:f>
              <c:strCache>
                <c:ptCount val="2"/>
                <c:pt idx="0">
                  <c:v>Male</c:v>
                </c:pt>
                <c:pt idx="1">
                  <c:v>Female</c:v>
                </c:pt>
              </c:strCache>
            </c:strRef>
          </c:cat>
          <c:val>
            <c:numRef>
              <c:f>'Score by gender'!$B$4:$D$4</c:f>
              <c:numCache>
                <c:formatCode>0</c:formatCode>
                <c:ptCount val="2"/>
                <c:pt idx="0">
                  <c:v>234.005</c:v>
                </c:pt>
                <c:pt idx="1">
                  <c:v>234.85059999999999</c:v>
                </c:pt>
              </c:numCache>
            </c:numRef>
          </c:val>
          <c:extLst>
            <c:ext xmlns:c16="http://schemas.microsoft.com/office/drawing/2014/chart" uri="{C3380CC4-5D6E-409C-BE32-E72D297353CC}">
              <c16:uniqueId val="{00000008-4747-4AE6-92C2-961CCCC1EADB}"/>
            </c:ext>
          </c:extLst>
        </c:ser>
        <c:dLbls>
          <c:dLblPos val="outEnd"/>
          <c:showLegendKey val="0"/>
          <c:showVal val="1"/>
          <c:showCatName val="0"/>
          <c:showSerName val="0"/>
          <c:showPercent val="0"/>
          <c:showBubbleSize val="0"/>
        </c:dLbls>
        <c:gapWidth val="80"/>
        <c:axId val="163250560"/>
        <c:axId val="163252096"/>
      </c:barChart>
      <c:catAx>
        <c:axId val="163250560"/>
        <c:scaling>
          <c:orientation val="minMax"/>
        </c:scaling>
        <c:delete val="0"/>
        <c:axPos val="b"/>
        <c:numFmt formatCode="General" sourceLinked="1"/>
        <c:majorTickMark val="none"/>
        <c:minorTickMark val="none"/>
        <c:tickLblPos val="nextTo"/>
        <c:spPr>
          <a:noFill/>
          <a:ln w="15875" cap="flat" cmpd="sng" algn="ctr">
            <a:solidFill>
              <a:srgbClr val="E7E6E6">
                <a:lumMod val="10000"/>
              </a:srgb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3252096"/>
        <c:crosses val="autoZero"/>
        <c:auto val="1"/>
        <c:lblAlgn val="ctr"/>
        <c:lblOffset val="100"/>
        <c:noMultiLvlLbl val="0"/>
      </c:catAx>
      <c:valAx>
        <c:axId val="163252096"/>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r>
                  <a:rPr lang="en-US" sz="1800" b="0" i="0" baseline="0" dirty="0">
                    <a:effectLst/>
                  </a:rPr>
                  <a:t>Average Literacy Score</a:t>
                </a:r>
                <a:endParaRPr lang="en-US"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solidFill>
                  </a:defRPr>
                </a:pPr>
                <a:endParaRPr lang="en-US" dirty="0"/>
              </a:p>
            </c:rich>
          </c:tx>
          <c:layout>
            <c:manualLayout>
              <c:xMode val="edge"/>
              <c:yMode val="edge"/>
              <c:x val="1.232186254495966E-2"/>
              <c:y val="0.30419894757303123"/>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endParaRPr lang="en-US"/>
            </a:p>
          </c:txPr>
        </c:title>
        <c:numFmt formatCode="0" sourceLinked="1"/>
        <c:majorTickMark val="out"/>
        <c:minorTickMark val="none"/>
        <c:tickLblPos val="nextTo"/>
        <c:spPr>
          <a:noFill/>
          <a:ln w="15875">
            <a:solidFill>
              <a:srgbClr val="E7E6E6">
                <a:lumMod val="10000"/>
              </a:srgb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3250560"/>
        <c:crosses val="autoZero"/>
        <c:crossBetween val="between"/>
        <c:majorUnit val="50"/>
      </c:valAx>
      <c:spPr>
        <a:noFill/>
        <a:ln>
          <a:noFill/>
        </a:ln>
        <a:effectLst/>
      </c:spPr>
    </c:plotArea>
    <c:legend>
      <c:legendPos val="r"/>
      <c:layout>
        <c:manualLayout>
          <c:xMode val="edge"/>
          <c:yMode val="edge"/>
          <c:x val="0.77854719548945273"/>
          <c:y val="0.12276051212095968"/>
          <c:w val="0.20478602234990972"/>
          <c:h val="0.7105895257136509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ysClr val="window" lastClr="FFFFFF"/>
    </a:solid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24684067269369"/>
          <c:y val="7.1524652219833895E-2"/>
          <c:w val="0.6564396811509674"/>
          <c:h val="0.8286992443491058"/>
        </c:manualLayout>
      </c:layout>
      <c:barChart>
        <c:barDir val="col"/>
        <c:grouping val="clustered"/>
        <c:varyColors val="0"/>
        <c:ser>
          <c:idx val="0"/>
          <c:order val="0"/>
          <c:tx>
            <c:strRef>
              <c:f>'Score by birthplace'!$A$2</c:f>
              <c:strCache>
                <c:ptCount val="1"/>
                <c:pt idx="0">
                  <c:v>One parent - college</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birthplace'!$B$1:$D$1</c:f>
              <c:strCache>
                <c:ptCount val="2"/>
                <c:pt idx="0">
                  <c:v>Native-born</c:v>
                </c:pt>
                <c:pt idx="1">
                  <c:v>Foreign-Born</c:v>
                </c:pt>
              </c:strCache>
            </c:strRef>
          </c:cat>
          <c:val>
            <c:numRef>
              <c:f>'Score by birthplace'!$B$2:$D$2</c:f>
              <c:numCache>
                <c:formatCode>0</c:formatCode>
                <c:ptCount val="2"/>
                <c:pt idx="0">
                  <c:v>294.27289999999999</c:v>
                </c:pt>
                <c:pt idx="1">
                  <c:v>278.14190000000002</c:v>
                </c:pt>
              </c:numCache>
            </c:numRef>
          </c:val>
          <c:extLst>
            <c:ext xmlns:c16="http://schemas.microsoft.com/office/drawing/2014/chart" uri="{C3380CC4-5D6E-409C-BE32-E72D297353CC}">
              <c16:uniqueId val="{00000004-E48C-4F44-ABE2-21F24C6AA7D9}"/>
            </c:ext>
          </c:extLst>
        </c:ser>
        <c:ser>
          <c:idx val="1"/>
          <c:order val="1"/>
          <c:tx>
            <c:strRef>
              <c:f>'Score by birthplace'!$A$3</c:f>
              <c:strCache>
                <c:ptCount val="1"/>
                <c:pt idx="0">
                  <c:v>One parent - high school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birthplace'!$B$1:$D$1</c:f>
              <c:strCache>
                <c:ptCount val="2"/>
                <c:pt idx="0">
                  <c:v>Native-born</c:v>
                </c:pt>
                <c:pt idx="1">
                  <c:v>Foreign-Born</c:v>
                </c:pt>
              </c:strCache>
            </c:strRef>
          </c:cat>
          <c:val>
            <c:numRef>
              <c:f>'Score by birthplace'!$B$3:$D$3</c:f>
              <c:numCache>
                <c:formatCode>0</c:formatCode>
                <c:ptCount val="2"/>
                <c:pt idx="0">
                  <c:v>273.45999999999998</c:v>
                </c:pt>
                <c:pt idx="1">
                  <c:v>242.71780000000001</c:v>
                </c:pt>
              </c:numCache>
            </c:numRef>
          </c:val>
          <c:extLst>
            <c:ext xmlns:c16="http://schemas.microsoft.com/office/drawing/2014/chart" uri="{C3380CC4-5D6E-409C-BE32-E72D297353CC}">
              <c16:uniqueId val="{00000006-E48C-4F44-ABE2-21F24C6AA7D9}"/>
            </c:ext>
          </c:extLst>
        </c:ser>
        <c:ser>
          <c:idx val="2"/>
          <c:order val="2"/>
          <c:tx>
            <c:strRef>
              <c:f>'Score by birthplace'!$A$4</c:f>
              <c:strCache>
                <c:ptCount val="1"/>
                <c:pt idx="0">
                  <c:v>Both parents - no high school</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'Score by birthplace'!$B$1:$D$1</c:f>
              <c:strCache>
                <c:ptCount val="2"/>
                <c:pt idx="0">
                  <c:v>Native-born</c:v>
                </c:pt>
                <c:pt idx="1">
                  <c:v>Foreign-Born</c:v>
                </c:pt>
              </c:strCache>
            </c:strRef>
          </c:cat>
          <c:val>
            <c:numRef>
              <c:f>'Score by birthplace'!$B$4:$D$4</c:f>
              <c:numCache>
                <c:formatCode>0</c:formatCode>
                <c:ptCount val="2"/>
                <c:pt idx="0">
                  <c:v>246.33680000000001</c:v>
                </c:pt>
                <c:pt idx="1">
                  <c:v>208.82409999999999</c:v>
                </c:pt>
              </c:numCache>
            </c:numRef>
          </c:val>
          <c:extLst>
            <c:ext xmlns:c16="http://schemas.microsoft.com/office/drawing/2014/chart" uri="{C3380CC4-5D6E-409C-BE32-E72D297353CC}">
              <c16:uniqueId val="{00000008-E48C-4F44-ABE2-21F24C6AA7D9}"/>
            </c:ext>
          </c:extLst>
        </c:ser>
        <c:dLbls>
          <c:dLblPos val="outEnd"/>
          <c:showLegendKey val="0"/>
          <c:showVal val="1"/>
          <c:showCatName val="0"/>
          <c:showSerName val="0"/>
          <c:showPercent val="0"/>
          <c:showBubbleSize val="0"/>
        </c:dLbls>
        <c:gapWidth val="80"/>
        <c:axId val="163481856"/>
        <c:axId val="163491840"/>
      </c:barChart>
      <c:catAx>
        <c:axId val="163481856"/>
        <c:scaling>
          <c:orientation val="minMax"/>
        </c:scaling>
        <c:delete val="0"/>
        <c:axPos val="b"/>
        <c:numFmt formatCode="General" sourceLinked="1"/>
        <c:majorTickMark val="none"/>
        <c:minorTickMark val="none"/>
        <c:tickLblPos val="nextTo"/>
        <c:spPr>
          <a:noFill/>
          <a:ln w="15875" cap="flat" cmpd="sng" algn="ctr">
            <a:solidFill>
              <a:srgbClr val="E7E6E6">
                <a:lumMod val="10000"/>
              </a:srgb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3491840"/>
        <c:crosses val="autoZero"/>
        <c:auto val="1"/>
        <c:lblAlgn val="ctr"/>
        <c:lblOffset val="100"/>
        <c:noMultiLvlLbl val="0"/>
      </c:catAx>
      <c:valAx>
        <c:axId val="163491840"/>
        <c:scaling>
          <c:orientation val="minMax"/>
          <c:max val="350"/>
          <c:min val="15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800" b="0" i="0" baseline="0" dirty="0">
                    <a:effectLst/>
                  </a:rPr>
                  <a:t>Average Literacy Score</a:t>
                </a:r>
                <a:endParaRPr lang="en-US" dirty="0">
                  <a:effectLst/>
                </a:endParaRPr>
              </a:p>
            </c:rich>
          </c:tx>
          <c:layout>
            <c:manualLayout>
              <c:xMode val="edge"/>
              <c:yMode val="edge"/>
              <c:x val="1.232186254495966E-2"/>
              <c:y val="0.3041989475730312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1"/>
        <c:majorTickMark val="out"/>
        <c:minorTickMark val="none"/>
        <c:tickLblPos val="nextTo"/>
        <c:spPr>
          <a:noFill/>
          <a:ln w="15875">
            <a:solidFill>
              <a:srgbClr val="E7E6E6">
                <a:lumMod val="10000"/>
              </a:srgbClr>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3481856"/>
        <c:crosses val="autoZero"/>
        <c:crossBetween val="between"/>
        <c:majorUnit val="50"/>
      </c:valAx>
      <c:spPr>
        <a:noFill/>
        <a:ln>
          <a:noFill/>
        </a:ln>
        <a:effectLst/>
      </c:spPr>
    </c:plotArea>
    <c:legend>
      <c:legendPos val="r"/>
      <c:layout>
        <c:manualLayout>
          <c:xMode val="edge"/>
          <c:yMode val="edge"/>
          <c:x val="0.77854719548945273"/>
          <c:y val="0.12276051212095968"/>
          <c:w val="0.20478602234990972"/>
          <c:h val="0.7105895257136509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4">
  <a:schemeClr val="accent1"/>
</cs:colorStyle>
</file>

<file path=ppt/charts/colors11.xml><?xml version="1.0" encoding="utf-8"?>
<cs:colorStyle xmlns:cs="http://schemas.microsoft.com/office/drawing/2012/chartStyle" xmlns:a="http://schemas.openxmlformats.org/drawingml/2006/main" meth="withinLinear" id="14">
  <a:schemeClr val="accent1"/>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0.36636</cdr:x>
      <cdr:y>0.16798</cdr:y>
    </cdr:from>
    <cdr:to>
      <cdr:x>0.4064</cdr:x>
      <cdr:y>1</cdr:y>
    </cdr:to>
    <cdr:sp macro="" textlink="">
      <cdr:nvSpPr>
        <cdr:cNvPr id="2" name="Rectangle 1">
          <a:extLst xmlns:a="http://schemas.openxmlformats.org/drawingml/2006/main">
            <a:ext uri="{FF2B5EF4-FFF2-40B4-BE49-F238E27FC236}">
              <a16:creationId xmlns:a16="http://schemas.microsoft.com/office/drawing/2014/main" id="{A26CA775-B2F1-4AEA-BBC0-C87F120945BF}"/>
            </a:ext>
          </a:extLst>
        </cdr:cNvPr>
        <cdr:cNvSpPr/>
      </cdr:nvSpPr>
      <cdr:spPr>
        <a:xfrm xmlns:a="http://schemas.openxmlformats.org/drawingml/2006/main">
          <a:off x="3138426" y="805814"/>
          <a:ext cx="342999" cy="3991319"/>
        </a:xfrm>
        <a:prstGeom xmlns:a="http://schemas.openxmlformats.org/drawingml/2006/main" prst="rect">
          <a:avLst/>
        </a:prstGeom>
        <a:solidFill xmlns:a="http://schemas.openxmlformats.org/drawingml/2006/main">
          <a:schemeClr val="accent1">
            <a:alpha val="24000"/>
          </a:schemeClr>
        </a:solidFill>
        <a:ln xmlns:a="http://schemas.openxmlformats.org/drawingml/2006/main" w="9525" cap="flat" cmpd="sng" algn="ctr">
          <a:noFill/>
          <a:prstDash val="solid"/>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accent1"/>
        </a:fontRef>
      </cdr:style>
      <cdr:txBody>
        <a:bodyPr xmlns:a="http://schemas.openxmlformats.org/drawingml/2006/main"/>
        <a:lstStyle xmlns:a="http://schemas.openxmlformats.org/drawingml/2006/main">
          <a:lvl1pPr marL="0" indent="0">
            <a:defRPr sz="1100">
              <a:solidFill>
                <a:schemeClr val="accent1"/>
              </a:solidFill>
              <a:latin typeface="+mn-lt"/>
              <a:ea typeface="+mn-ea"/>
              <a:cs typeface="+mn-cs"/>
            </a:defRPr>
          </a:lvl1pPr>
          <a:lvl2pPr marL="457200" indent="0">
            <a:defRPr sz="1100">
              <a:solidFill>
                <a:schemeClr val="accent1"/>
              </a:solidFill>
              <a:latin typeface="+mn-lt"/>
              <a:ea typeface="+mn-ea"/>
              <a:cs typeface="+mn-cs"/>
            </a:defRPr>
          </a:lvl2pPr>
          <a:lvl3pPr marL="914400" indent="0">
            <a:defRPr sz="1100">
              <a:solidFill>
                <a:schemeClr val="accent1"/>
              </a:solidFill>
              <a:latin typeface="+mn-lt"/>
              <a:ea typeface="+mn-ea"/>
              <a:cs typeface="+mn-cs"/>
            </a:defRPr>
          </a:lvl3pPr>
          <a:lvl4pPr marL="1371600" indent="0">
            <a:defRPr sz="1100">
              <a:solidFill>
                <a:schemeClr val="accent1"/>
              </a:solidFill>
              <a:latin typeface="+mn-lt"/>
              <a:ea typeface="+mn-ea"/>
              <a:cs typeface="+mn-cs"/>
            </a:defRPr>
          </a:lvl4pPr>
          <a:lvl5pPr marL="1828800" indent="0">
            <a:defRPr sz="1100">
              <a:solidFill>
                <a:schemeClr val="accent1"/>
              </a:solidFill>
              <a:latin typeface="+mn-lt"/>
              <a:ea typeface="+mn-ea"/>
              <a:cs typeface="+mn-cs"/>
            </a:defRPr>
          </a:lvl5pPr>
          <a:lvl6pPr marL="2286000" indent="0">
            <a:defRPr sz="1100">
              <a:solidFill>
                <a:schemeClr val="accent1"/>
              </a:solidFill>
              <a:latin typeface="+mn-lt"/>
              <a:ea typeface="+mn-ea"/>
              <a:cs typeface="+mn-cs"/>
            </a:defRPr>
          </a:lvl6pPr>
          <a:lvl7pPr marL="2743200" indent="0">
            <a:defRPr sz="1100">
              <a:solidFill>
                <a:schemeClr val="accent1"/>
              </a:solidFill>
              <a:latin typeface="+mn-lt"/>
              <a:ea typeface="+mn-ea"/>
              <a:cs typeface="+mn-cs"/>
            </a:defRPr>
          </a:lvl7pPr>
          <a:lvl8pPr marL="3200400" indent="0">
            <a:defRPr sz="1100">
              <a:solidFill>
                <a:schemeClr val="accent1"/>
              </a:solidFill>
              <a:latin typeface="+mn-lt"/>
              <a:ea typeface="+mn-ea"/>
              <a:cs typeface="+mn-cs"/>
            </a:defRPr>
          </a:lvl8pPr>
          <a:lvl9pPr marL="3657600" indent="0">
            <a:defRPr sz="1100">
              <a:solidFill>
                <a:schemeClr val="accent1"/>
              </a:solidFill>
              <a:latin typeface="+mn-lt"/>
              <a:ea typeface="+mn-ea"/>
              <a:cs typeface="+mn-cs"/>
            </a:defRPr>
          </a:lvl9pPr>
        </a:lstStyle>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0.45279</cdr:x>
      <cdr:y>0.06037</cdr:y>
    </cdr:from>
    <cdr:to>
      <cdr:x>0.55884</cdr:x>
      <cdr:y>0.84407</cdr:y>
    </cdr:to>
    <cdr:sp macro="" textlink="">
      <cdr:nvSpPr>
        <cdr:cNvPr id="2" name="Rectangle 1">
          <a:extLst xmlns:a="http://schemas.openxmlformats.org/drawingml/2006/main">
            <a:ext uri="{FF2B5EF4-FFF2-40B4-BE49-F238E27FC236}">
              <a16:creationId xmlns:a16="http://schemas.microsoft.com/office/drawing/2014/main" id="{6B17A610-07BD-4F7A-BDFD-396BF1E60F7F}"/>
            </a:ext>
          </a:extLst>
        </cdr:cNvPr>
        <cdr:cNvSpPr/>
      </cdr:nvSpPr>
      <cdr:spPr>
        <a:xfrm xmlns:a="http://schemas.openxmlformats.org/drawingml/2006/main">
          <a:off x="3890497" y="274513"/>
          <a:ext cx="911211" cy="3563605"/>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0.6603</cdr:x>
      <cdr:y>0.06037</cdr:y>
    </cdr:from>
    <cdr:to>
      <cdr:x>0.76635</cdr:x>
      <cdr:y>0.84407</cdr:y>
    </cdr:to>
    <cdr:sp macro="" textlink="">
      <cdr:nvSpPr>
        <cdr:cNvPr id="3" name="Rectangle 2">
          <a:extLst xmlns:a="http://schemas.openxmlformats.org/drawingml/2006/main">
            <a:ext uri="{FF2B5EF4-FFF2-40B4-BE49-F238E27FC236}">
              <a16:creationId xmlns:a16="http://schemas.microsoft.com/office/drawing/2014/main" id="{6B17A610-07BD-4F7A-BDFD-396BF1E60F7F}"/>
            </a:ext>
          </a:extLst>
        </cdr:cNvPr>
        <cdr:cNvSpPr/>
      </cdr:nvSpPr>
      <cdr:spPr>
        <a:xfrm xmlns:a="http://schemas.openxmlformats.org/drawingml/2006/main">
          <a:off x="5673481" y="274513"/>
          <a:ext cx="911210" cy="3563605"/>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0.06011</cdr:x>
      <cdr:y>0.02452</cdr:y>
    </cdr:from>
    <cdr:to>
      <cdr:x>0.11208</cdr:x>
      <cdr:y>0.08927</cdr:y>
    </cdr:to>
    <cdr:sp macro="" textlink="">
      <cdr:nvSpPr>
        <cdr:cNvPr id="5" name="TextBox 1">
          <a:extLst xmlns:a="http://schemas.openxmlformats.org/drawingml/2006/main">
            <a:ext uri="{FF2B5EF4-FFF2-40B4-BE49-F238E27FC236}">
              <a16:creationId xmlns:a16="http://schemas.microsoft.com/office/drawing/2014/main" id="{D88437BF-B5F8-440B-B564-C88A13E661C9}"/>
            </a:ext>
          </a:extLst>
        </cdr:cNvPr>
        <cdr:cNvSpPr txBox="1"/>
      </cdr:nvSpPr>
      <cdr:spPr>
        <a:xfrm xmlns:a="http://schemas.openxmlformats.org/drawingml/2006/main">
          <a:off x="516519" y="111514"/>
          <a:ext cx="446541" cy="294428"/>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9144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500</a:t>
          </a:r>
        </a:p>
      </cdr:txBody>
    </cdr:sp>
  </cdr:relSizeAnchor>
  <cdr:relSizeAnchor xmlns:cdr="http://schemas.openxmlformats.org/drawingml/2006/chartDrawing">
    <cdr:from>
      <cdr:x>0.0623</cdr:x>
      <cdr:y>0.80439</cdr:y>
    </cdr:from>
    <cdr:to>
      <cdr:x>0.12565</cdr:x>
      <cdr:y>0.88375</cdr:y>
    </cdr:to>
    <cdr:sp macro="" textlink="">
      <cdr:nvSpPr>
        <cdr:cNvPr id="6" name="TextBox 1">
          <a:extLst xmlns:a="http://schemas.openxmlformats.org/drawingml/2006/main">
            <a:ext uri="{FF2B5EF4-FFF2-40B4-BE49-F238E27FC236}">
              <a16:creationId xmlns:a16="http://schemas.microsoft.com/office/drawing/2014/main" id="{2731920F-DCB5-431F-B86A-AFD1B1435EA4}"/>
            </a:ext>
          </a:extLst>
        </cdr:cNvPr>
        <cdr:cNvSpPr txBox="1"/>
      </cdr:nvSpPr>
      <cdr:spPr>
        <a:xfrm xmlns:a="http://schemas.openxmlformats.org/drawingml/2006/main">
          <a:off x="538690" y="3765166"/>
          <a:ext cx="547726" cy="37146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dirty="0"/>
            <a:t>0</a:t>
          </a:r>
        </a:p>
      </cdr:txBody>
    </cdr:sp>
  </cdr:relSizeAnchor>
</c:userShapes>
</file>

<file path=ppt/drawings/drawing3.xml><?xml version="1.0" encoding="utf-8"?>
<c:userShapes xmlns:c="http://schemas.openxmlformats.org/drawingml/2006/chart">
  <cdr:relSizeAnchor xmlns:cdr="http://schemas.openxmlformats.org/drawingml/2006/chartDrawing">
    <cdr:from>
      <cdr:x>0.45279</cdr:x>
      <cdr:y>0.06037</cdr:y>
    </cdr:from>
    <cdr:to>
      <cdr:x>0.55884</cdr:x>
      <cdr:y>0.84407</cdr:y>
    </cdr:to>
    <cdr:sp macro="" textlink="">
      <cdr:nvSpPr>
        <cdr:cNvPr id="2" name="Rectangle 1">
          <a:extLst xmlns:a="http://schemas.openxmlformats.org/drawingml/2006/main">
            <a:ext uri="{FF2B5EF4-FFF2-40B4-BE49-F238E27FC236}">
              <a16:creationId xmlns:a16="http://schemas.microsoft.com/office/drawing/2014/main" id="{6B17A610-07BD-4F7A-BDFD-396BF1E60F7F}"/>
            </a:ext>
          </a:extLst>
        </cdr:cNvPr>
        <cdr:cNvSpPr/>
      </cdr:nvSpPr>
      <cdr:spPr>
        <a:xfrm xmlns:a="http://schemas.openxmlformats.org/drawingml/2006/main">
          <a:off x="3890497" y="274513"/>
          <a:ext cx="911211" cy="3563605"/>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0.6603</cdr:x>
      <cdr:y>0.06037</cdr:y>
    </cdr:from>
    <cdr:to>
      <cdr:x>0.76635</cdr:x>
      <cdr:y>0.84407</cdr:y>
    </cdr:to>
    <cdr:sp macro="" textlink="">
      <cdr:nvSpPr>
        <cdr:cNvPr id="3" name="Rectangle 2">
          <a:extLst xmlns:a="http://schemas.openxmlformats.org/drawingml/2006/main">
            <a:ext uri="{FF2B5EF4-FFF2-40B4-BE49-F238E27FC236}">
              <a16:creationId xmlns:a16="http://schemas.microsoft.com/office/drawing/2014/main" id="{6B17A610-07BD-4F7A-BDFD-396BF1E60F7F}"/>
            </a:ext>
          </a:extLst>
        </cdr:cNvPr>
        <cdr:cNvSpPr/>
      </cdr:nvSpPr>
      <cdr:spPr>
        <a:xfrm xmlns:a="http://schemas.openxmlformats.org/drawingml/2006/main">
          <a:off x="5673481" y="274513"/>
          <a:ext cx="911210" cy="3563605"/>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0.06011</cdr:x>
      <cdr:y>0.02452</cdr:y>
    </cdr:from>
    <cdr:to>
      <cdr:x>0.11208</cdr:x>
      <cdr:y>0.08927</cdr:y>
    </cdr:to>
    <cdr:sp macro="" textlink="">
      <cdr:nvSpPr>
        <cdr:cNvPr id="5" name="TextBox 1">
          <a:extLst xmlns:a="http://schemas.openxmlformats.org/drawingml/2006/main">
            <a:ext uri="{FF2B5EF4-FFF2-40B4-BE49-F238E27FC236}">
              <a16:creationId xmlns:a16="http://schemas.microsoft.com/office/drawing/2014/main" id="{D88437BF-B5F8-440B-B564-C88A13E661C9}"/>
            </a:ext>
          </a:extLst>
        </cdr:cNvPr>
        <cdr:cNvSpPr txBox="1"/>
      </cdr:nvSpPr>
      <cdr:spPr>
        <a:xfrm xmlns:a="http://schemas.openxmlformats.org/drawingml/2006/main">
          <a:off x="516519" y="111514"/>
          <a:ext cx="446541" cy="294428"/>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91440" r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500</a:t>
          </a:r>
        </a:p>
      </cdr:txBody>
    </cdr:sp>
  </cdr:relSizeAnchor>
  <cdr:relSizeAnchor xmlns:cdr="http://schemas.openxmlformats.org/drawingml/2006/chartDrawing">
    <cdr:from>
      <cdr:x>0.0623</cdr:x>
      <cdr:y>0.80439</cdr:y>
    </cdr:from>
    <cdr:to>
      <cdr:x>0.12565</cdr:x>
      <cdr:y>0.88375</cdr:y>
    </cdr:to>
    <cdr:sp macro="" textlink="">
      <cdr:nvSpPr>
        <cdr:cNvPr id="6" name="TextBox 1">
          <a:extLst xmlns:a="http://schemas.openxmlformats.org/drawingml/2006/main">
            <a:ext uri="{FF2B5EF4-FFF2-40B4-BE49-F238E27FC236}">
              <a16:creationId xmlns:a16="http://schemas.microsoft.com/office/drawing/2014/main" id="{2731920F-DCB5-431F-B86A-AFD1B1435EA4}"/>
            </a:ext>
          </a:extLst>
        </cdr:cNvPr>
        <cdr:cNvSpPr txBox="1"/>
      </cdr:nvSpPr>
      <cdr:spPr>
        <a:xfrm xmlns:a="http://schemas.openxmlformats.org/drawingml/2006/main">
          <a:off x="538690" y="3765166"/>
          <a:ext cx="547726" cy="371464"/>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dirty="0"/>
            <a:t>0</a:t>
          </a:r>
        </a:p>
      </cdr:txBody>
    </cdr:sp>
  </cdr:relSizeAnchor>
</c:userShapes>
</file>

<file path=ppt/drawings/drawing4.xml><?xml version="1.0" encoding="utf-8"?>
<c:userShapes xmlns:c="http://schemas.openxmlformats.org/drawingml/2006/chart">
  <cdr:relSizeAnchor xmlns:cdr="http://schemas.openxmlformats.org/drawingml/2006/chartDrawing">
    <cdr:from>
      <cdr:x>0.83573</cdr:x>
      <cdr:y>0.17377</cdr:y>
    </cdr:from>
    <cdr:to>
      <cdr:x>0.99747</cdr:x>
      <cdr:y>0.3139</cdr:y>
    </cdr:to>
    <cdr:sp macro="" textlink="">
      <cdr:nvSpPr>
        <cdr:cNvPr id="2" name="TextBox 1">
          <a:extLst xmlns:a="http://schemas.openxmlformats.org/drawingml/2006/main">
            <a:ext uri="{FF2B5EF4-FFF2-40B4-BE49-F238E27FC236}">
              <a16:creationId xmlns:a16="http://schemas.microsoft.com/office/drawing/2014/main" id="{9B335D7B-5F28-46DC-A794-E19AECD0FCAC}"/>
            </a:ext>
          </a:extLst>
        </cdr:cNvPr>
        <cdr:cNvSpPr txBox="1"/>
      </cdr:nvSpPr>
      <cdr:spPr>
        <a:xfrm xmlns:a="http://schemas.openxmlformats.org/drawingml/2006/main">
          <a:off x="6877762" y="814563"/>
          <a:ext cx="1331056" cy="6568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Number of books</a:t>
          </a:r>
        </a:p>
        <a:p xmlns:a="http://schemas.openxmlformats.org/drawingml/2006/main">
          <a:r>
            <a:rPr lang="en-US" sz="1400" dirty="0"/>
            <a:t>in the home:</a:t>
          </a:r>
        </a:p>
      </cdr:txBody>
    </cdr:sp>
  </cdr:relSizeAnchor>
</c:userShapes>
</file>

<file path=ppt/drawings/drawing5.xml><?xml version="1.0" encoding="utf-8"?>
<c:userShapes xmlns:c="http://schemas.openxmlformats.org/drawingml/2006/chart">
  <cdr:relSizeAnchor xmlns:cdr="http://schemas.openxmlformats.org/drawingml/2006/chartDrawing">
    <cdr:from>
      <cdr:x>0.26896</cdr:x>
      <cdr:y>0.07592</cdr:y>
    </cdr:from>
    <cdr:to>
      <cdr:x>0.43206</cdr:x>
      <cdr:y>0.86959</cdr:y>
    </cdr:to>
    <cdr:sp macro="" textlink="">
      <cdr:nvSpPr>
        <cdr:cNvPr id="2" name="Rectangle 1">
          <a:extLst xmlns:a="http://schemas.openxmlformats.org/drawingml/2006/main">
            <a:ext uri="{FF2B5EF4-FFF2-40B4-BE49-F238E27FC236}">
              <a16:creationId xmlns:a16="http://schemas.microsoft.com/office/drawing/2014/main" id="{15A7048E-9450-495C-8590-4DABFF46CE13}"/>
            </a:ext>
          </a:extLst>
        </cdr:cNvPr>
        <cdr:cNvSpPr/>
      </cdr:nvSpPr>
      <cdr:spPr>
        <a:xfrm xmlns:a="http://schemas.openxmlformats.org/drawingml/2006/main">
          <a:off x="2213398" y="348373"/>
          <a:ext cx="1342247" cy="3642001"/>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0.5965</cdr:x>
      <cdr:y>0.07211</cdr:y>
    </cdr:from>
    <cdr:to>
      <cdr:x>0.7596</cdr:x>
      <cdr:y>0.86578</cdr:y>
    </cdr:to>
    <cdr:sp macro="" textlink="">
      <cdr:nvSpPr>
        <cdr:cNvPr id="4" name="Rectangle 3">
          <a:extLst xmlns:a="http://schemas.openxmlformats.org/drawingml/2006/main">
            <a:ext uri="{FF2B5EF4-FFF2-40B4-BE49-F238E27FC236}">
              <a16:creationId xmlns:a16="http://schemas.microsoft.com/office/drawing/2014/main" id="{5CA21865-194A-4758-A729-96C51F8F972E}"/>
            </a:ext>
          </a:extLst>
        </cdr:cNvPr>
        <cdr:cNvSpPr/>
      </cdr:nvSpPr>
      <cdr:spPr>
        <a:xfrm xmlns:a="http://schemas.openxmlformats.org/drawingml/2006/main">
          <a:off x="4908921" y="330917"/>
          <a:ext cx="1342248" cy="3642001"/>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0.78805</cdr:x>
      <cdr:y>0.57463</cdr:y>
    </cdr:from>
    <cdr:to>
      <cdr:x>0.81829</cdr:x>
      <cdr:y>0.6286</cdr:y>
    </cdr:to>
    <cdr:sp macro="" textlink="">
      <cdr:nvSpPr>
        <cdr:cNvPr id="3" name="Minus Sign 2">
          <a:extLst xmlns:a="http://schemas.openxmlformats.org/drawingml/2006/main">
            <a:ext uri="{FF2B5EF4-FFF2-40B4-BE49-F238E27FC236}">
              <a16:creationId xmlns:a16="http://schemas.microsoft.com/office/drawing/2014/main" id="{7A8CE5D3-7402-4E56-91F2-FA8EC74C06C4}"/>
            </a:ext>
          </a:extLst>
        </cdr:cNvPr>
        <cdr:cNvSpPr/>
      </cdr:nvSpPr>
      <cdr:spPr>
        <a:xfrm xmlns:a="http://schemas.openxmlformats.org/drawingml/2006/main">
          <a:off x="6485369" y="2636863"/>
          <a:ext cx="248806" cy="247650"/>
        </a:xfrm>
        <a:prstGeom xmlns:a="http://schemas.openxmlformats.org/drawingml/2006/main" prst="mathMinus">
          <a:avLst/>
        </a:prstGeom>
        <a:solidFill xmlns:a="http://schemas.openxmlformats.org/drawingml/2006/main">
          <a:schemeClr val="accent1">
            <a:lumMod val="60000"/>
            <a:lumOff val="40000"/>
          </a:schemeClr>
        </a:solidFill>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0.79302</cdr:x>
      <cdr:y>0.22937</cdr:y>
    </cdr:from>
    <cdr:to>
      <cdr:x>0.81308</cdr:x>
      <cdr:y>0.26535</cdr:y>
    </cdr:to>
    <cdr:sp macro="" textlink="">
      <cdr:nvSpPr>
        <cdr:cNvPr id="5" name="Diamond 4">
          <a:extLst xmlns:a="http://schemas.openxmlformats.org/drawingml/2006/main">
            <a:ext uri="{FF2B5EF4-FFF2-40B4-BE49-F238E27FC236}">
              <a16:creationId xmlns:a16="http://schemas.microsoft.com/office/drawing/2014/main" id="{5D2518BC-3350-4AA4-AC60-F5184A960D90}"/>
            </a:ext>
          </a:extLst>
        </cdr:cNvPr>
        <cdr:cNvSpPr/>
      </cdr:nvSpPr>
      <cdr:spPr>
        <a:xfrm xmlns:a="http://schemas.openxmlformats.org/drawingml/2006/main">
          <a:off x="6526213" y="1052538"/>
          <a:ext cx="165100" cy="165100"/>
        </a:xfrm>
        <a:prstGeom xmlns:a="http://schemas.openxmlformats.org/drawingml/2006/main" prst="diamond">
          <a:avLst/>
        </a:prstGeom>
        <a:solidFill xmlns:a="http://schemas.openxmlformats.org/drawingml/2006/main">
          <a:schemeClr val="accent1">
            <a:lumMod val="75000"/>
          </a:schemeClr>
        </a:solidFill>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0.58653</cdr:x>
      <cdr:y>0.0662</cdr:y>
    </cdr:from>
    <cdr:to>
      <cdr:x>0.75217</cdr:x>
      <cdr:y>0.88881</cdr:y>
    </cdr:to>
    <cdr:sp macro="" textlink="">
      <cdr:nvSpPr>
        <cdr:cNvPr id="2" name="Rectangle 1">
          <a:extLst xmlns:a="http://schemas.openxmlformats.org/drawingml/2006/main">
            <a:ext uri="{FF2B5EF4-FFF2-40B4-BE49-F238E27FC236}">
              <a16:creationId xmlns:a16="http://schemas.microsoft.com/office/drawing/2014/main" id="{314CCC87-8197-4F22-80C1-E23B06ECB72B}"/>
            </a:ext>
          </a:extLst>
        </cdr:cNvPr>
        <cdr:cNvSpPr/>
      </cdr:nvSpPr>
      <cdr:spPr>
        <a:xfrm xmlns:a="http://schemas.openxmlformats.org/drawingml/2006/main">
          <a:off x="4885322" y="316623"/>
          <a:ext cx="1379626" cy="3934619"/>
        </a:xfrm>
        <a:prstGeom xmlns:a="http://schemas.openxmlformats.org/drawingml/2006/main" prst="rect">
          <a:avLst/>
        </a:prstGeom>
        <a:solidFill xmlns:a="http://schemas.openxmlformats.org/drawingml/2006/main">
          <a:schemeClr val="accent1">
            <a:alpha val="2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B581B0-F06A-594F-AF21-DAFC906456D4}" type="datetimeFigureOut">
              <a:rPr lang="en-US" smtClean="0"/>
              <a:pPr/>
              <a:t>9/24/2019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6A5437-AC11-6346-997E-3F774645E818}" type="slidenum">
              <a:rPr lang="en-US" smtClean="0"/>
              <a:pPr/>
              <a:t>‹#›</a:t>
            </a:fld>
            <a:endParaRPr lang="en-US"/>
          </a:p>
        </p:txBody>
      </p:sp>
    </p:spTree>
    <p:extLst>
      <p:ext uri="{BB962C8B-B14F-4D97-AF65-F5344CB8AC3E}">
        <p14:creationId xmlns:p14="http://schemas.microsoft.com/office/powerpoint/2010/main" val="16977523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375D1-A7EF-4646-9D10-D249BFF916D3}" type="datetimeFigureOut">
              <a:rPr lang="en-US" smtClean="0"/>
              <a:pPr/>
              <a:t>9/24/2019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246B9-6A0E-4B4A-85AB-847EC13C4C2F}" type="slidenum">
              <a:rPr lang="en-US" smtClean="0"/>
              <a:pPr/>
              <a:t>‹#›</a:t>
            </a:fld>
            <a:endParaRPr lang="en-US"/>
          </a:p>
        </p:txBody>
      </p:sp>
    </p:spTree>
    <p:extLst>
      <p:ext uri="{BB962C8B-B14F-4D97-AF65-F5344CB8AC3E}">
        <p14:creationId xmlns:p14="http://schemas.microsoft.com/office/powerpoint/2010/main" val="25641062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1</a:t>
            </a:fld>
            <a:endParaRPr lang="en-US"/>
          </a:p>
        </p:txBody>
      </p:sp>
    </p:spTree>
    <p:extLst>
      <p:ext uri="{BB962C8B-B14F-4D97-AF65-F5344CB8AC3E}">
        <p14:creationId xmlns:p14="http://schemas.microsoft.com/office/powerpoint/2010/main" val="358228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 differences between parental education levels are significant (</a:t>
            </a:r>
            <a:r>
              <a:rPr lang="en-US" sz="1200" i="1" dirty="0"/>
              <a:t>p </a:t>
            </a:r>
            <a:r>
              <a:rPr lang="en-US" sz="1200" dirty="0"/>
              <a:t>&lt; .05).</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11</a:t>
            </a:fld>
            <a:endParaRPr lang="en-US"/>
          </a:p>
        </p:txBody>
      </p:sp>
    </p:spTree>
    <p:extLst>
      <p:ext uri="{BB962C8B-B14F-4D97-AF65-F5344CB8AC3E}">
        <p14:creationId xmlns:p14="http://schemas.microsoft.com/office/powerpoint/2010/main" val="2136158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12</a:t>
            </a:fld>
            <a:endParaRPr lang="en-US"/>
          </a:p>
        </p:txBody>
      </p:sp>
    </p:spTree>
    <p:extLst>
      <p:ext uri="{BB962C8B-B14F-4D97-AF65-F5344CB8AC3E}">
        <p14:creationId xmlns:p14="http://schemas.microsoft.com/office/powerpoint/2010/main" val="2969107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13</a:t>
            </a:fld>
            <a:endParaRPr lang="en-US"/>
          </a:p>
        </p:txBody>
      </p:sp>
    </p:spTree>
    <p:extLst>
      <p:ext uri="{BB962C8B-B14F-4D97-AF65-F5344CB8AC3E}">
        <p14:creationId xmlns:p14="http://schemas.microsoft.com/office/powerpoint/2010/main" val="1780654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One parent- high school: </a:t>
            </a:r>
            <a:r>
              <a:rPr lang="en-US" b="0" dirty="0"/>
              <a:t>significantly different between ages 16-24 and 25-34 and between 55-65 and 66-74. All other age groups are not significantly different.</a:t>
            </a:r>
            <a:br>
              <a:rPr lang="en-US" b="1" dirty="0"/>
            </a:br>
            <a:r>
              <a:rPr lang="en-US" b="1" dirty="0"/>
              <a:t>One parent- college: </a:t>
            </a:r>
            <a:r>
              <a:rPr lang="en-US" b="0" dirty="0"/>
              <a:t>significantly different between ages 16-24 and 25-34 . All other age groups are not significantly different.</a:t>
            </a:r>
            <a:endParaRPr lang="en-US" b="1" dirty="0"/>
          </a:p>
          <a:p>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14</a:t>
            </a:fld>
            <a:endParaRPr lang="en-US"/>
          </a:p>
        </p:txBody>
      </p:sp>
    </p:spTree>
    <p:extLst>
      <p:ext uri="{BB962C8B-B14F-4D97-AF65-F5344CB8AC3E}">
        <p14:creationId xmlns:p14="http://schemas.microsoft.com/office/powerpoint/2010/main" val="1903641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Difference is significant between 16-24 age group vs all other age groups within the Both parents – no high school category. (</a:t>
            </a:r>
            <a:r>
              <a:rPr lang="en-US" sz="1200" i="1" dirty="0"/>
              <a:t>p </a:t>
            </a:r>
            <a:r>
              <a:rPr lang="en-US" sz="1200" dirty="0"/>
              <a:t>&lt; .05)</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15</a:t>
            </a:fld>
            <a:endParaRPr lang="en-US"/>
          </a:p>
        </p:txBody>
      </p:sp>
    </p:spTree>
    <p:extLst>
      <p:ext uri="{BB962C8B-B14F-4D97-AF65-F5344CB8AC3E}">
        <p14:creationId xmlns:p14="http://schemas.microsoft.com/office/powerpoint/2010/main" val="2423706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 differences between parental education levels within a race/ethnicity category are significant (</a:t>
            </a:r>
            <a:r>
              <a:rPr lang="en-US" sz="1200" i="1" dirty="0"/>
              <a:t>p </a:t>
            </a:r>
            <a:r>
              <a:rPr lang="en-US" sz="1200" dirty="0"/>
              <a:t>&lt; .05).</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16</a:t>
            </a:fld>
            <a:endParaRPr lang="en-US"/>
          </a:p>
        </p:txBody>
      </p:sp>
    </p:spTree>
    <p:extLst>
      <p:ext uri="{BB962C8B-B14F-4D97-AF65-F5344CB8AC3E}">
        <p14:creationId xmlns:p14="http://schemas.microsoft.com/office/powerpoint/2010/main" val="3741327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 differences between parental education levels within a gender category are significant (</a:t>
            </a:r>
            <a:r>
              <a:rPr lang="en-US" sz="1200" i="1" dirty="0"/>
              <a:t>p </a:t>
            </a:r>
            <a:r>
              <a:rPr lang="en-US" sz="1200" dirty="0"/>
              <a:t>&lt; .05).</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17</a:t>
            </a:fld>
            <a:endParaRPr lang="en-US"/>
          </a:p>
        </p:txBody>
      </p:sp>
    </p:spTree>
    <p:extLst>
      <p:ext uri="{BB962C8B-B14F-4D97-AF65-F5344CB8AC3E}">
        <p14:creationId xmlns:p14="http://schemas.microsoft.com/office/powerpoint/2010/main" val="326285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All differences between parental education levels within nativity status are significant (</a:t>
            </a:r>
            <a:r>
              <a:rPr lang="en-US" sz="1200" i="1" dirty="0"/>
              <a:t>p </a:t>
            </a:r>
            <a:r>
              <a:rPr lang="en-US" sz="1200" dirty="0"/>
              <a:t>&lt; .05).</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18</a:t>
            </a:fld>
            <a:endParaRPr lang="en-US"/>
          </a:p>
        </p:txBody>
      </p:sp>
    </p:spTree>
    <p:extLst>
      <p:ext uri="{BB962C8B-B14F-4D97-AF65-F5344CB8AC3E}">
        <p14:creationId xmlns:p14="http://schemas.microsoft.com/office/powerpoint/2010/main" val="4010231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19</a:t>
            </a:fld>
            <a:endParaRPr lang="en-US"/>
          </a:p>
        </p:txBody>
      </p:sp>
    </p:spTree>
    <p:extLst>
      <p:ext uri="{BB962C8B-B14F-4D97-AF65-F5344CB8AC3E}">
        <p14:creationId xmlns:p14="http://schemas.microsoft.com/office/powerpoint/2010/main" val="1372969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All differences between parental education levels at each category of number of books in the home are significant (p &lt; .05). </a:t>
            </a:r>
          </a:p>
        </p:txBody>
      </p:sp>
      <p:sp>
        <p:nvSpPr>
          <p:cNvPr id="4" name="Slide Number Placeholder 3"/>
          <p:cNvSpPr>
            <a:spLocks noGrp="1"/>
          </p:cNvSpPr>
          <p:nvPr>
            <p:ph type="sldNum" sz="quarter" idx="5"/>
          </p:nvPr>
        </p:nvSpPr>
        <p:spPr/>
        <p:txBody>
          <a:bodyPr/>
          <a:lstStyle/>
          <a:p>
            <a:fld id="{4E2246B9-6A0E-4B4A-85AB-847EC13C4C2F}" type="slidenum">
              <a:rPr lang="en-US" smtClean="0"/>
              <a:pPr/>
              <a:t>20</a:t>
            </a:fld>
            <a:endParaRPr lang="en-US"/>
          </a:p>
        </p:txBody>
      </p:sp>
    </p:spTree>
    <p:extLst>
      <p:ext uri="{BB962C8B-B14F-4D97-AF65-F5344CB8AC3E}">
        <p14:creationId xmlns:p14="http://schemas.microsoft.com/office/powerpoint/2010/main" val="305533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2</a:t>
            </a:fld>
            <a:endParaRPr lang="en-US"/>
          </a:p>
        </p:txBody>
      </p:sp>
    </p:spTree>
    <p:extLst>
      <p:ext uri="{BB962C8B-B14F-4D97-AF65-F5344CB8AC3E}">
        <p14:creationId xmlns:p14="http://schemas.microsoft.com/office/powerpoint/2010/main" val="1311315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NOTE</a:t>
            </a:r>
            <a:r>
              <a:rPr lang="en-US" sz="1200" i="1" dirty="0"/>
              <a:t>: </a:t>
            </a:r>
            <a:r>
              <a:rPr lang="en-US" sz="1200" dirty="0"/>
              <a:t>All differences between parental education levels within a category of number of books in the home are significant (</a:t>
            </a:r>
            <a:r>
              <a:rPr lang="en-US" sz="1200" i="1" dirty="0"/>
              <a:t>p </a:t>
            </a:r>
            <a:r>
              <a:rPr lang="en-US" sz="1200" dirty="0"/>
              <a:t>&lt; .05).</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21</a:t>
            </a:fld>
            <a:endParaRPr lang="en-US"/>
          </a:p>
        </p:txBody>
      </p:sp>
    </p:spTree>
    <p:extLst>
      <p:ext uri="{BB962C8B-B14F-4D97-AF65-F5344CB8AC3E}">
        <p14:creationId xmlns:p14="http://schemas.microsoft.com/office/powerpoint/2010/main" val="1657726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differences between parental education levels are significant</a:t>
            </a:r>
          </a:p>
        </p:txBody>
      </p:sp>
      <p:sp>
        <p:nvSpPr>
          <p:cNvPr id="4" name="Slide Number Placeholder 3"/>
          <p:cNvSpPr>
            <a:spLocks noGrp="1"/>
          </p:cNvSpPr>
          <p:nvPr>
            <p:ph type="sldNum" sz="quarter" idx="10"/>
          </p:nvPr>
        </p:nvSpPr>
        <p:spPr/>
        <p:txBody>
          <a:bodyPr/>
          <a:lstStyle/>
          <a:p>
            <a:fld id="{4E2246B9-6A0E-4B4A-85AB-847EC13C4C2F}" type="slidenum">
              <a:rPr lang="en-US" smtClean="0"/>
              <a:pPr/>
              <a:t>22</a:t>
            </a:fld>
            <a:endParaRPr lang="en-US"/>
          </a:p>
        </p:txBody>
      </p:sp>
    </p:spTree>
    <p:extLst>
      <p:ext uri="{BB962C8B-B14F-4D97-AF65-F5344CB8AC3E}">
        <p14:creationId xmlns:p14="http://schemas.microsoft.com/office/powerpoint/2010/main" val="1704228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23</a:t>
            </a:fld>
            <a:endParaRPr lang="en-US"/>
          </a:p>
        </p:txBody>
      </p:sp>
    </p:spTree>
    <p:extLst>
      <p:ext uri="{BB962C8B-B14F-4D97-AF65-F5344CB8AC3E}">
        <p14:creationId xmlns:p14="http://schemas.microsoft.com/office/powerpoint/2010/main" val="4185300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employed, one parent – college is significantly different than one parent - high school and both parents - no high school</a:t>
            </a:r>
          </a:p>
        </p:txBody>
      </p:sp>
      <p:sp>
        <p:nvSpPr>
          <p:cNvPr id="4" name="Slide Number Placeholder 3"/>
          <p:cNvSpPr>
            <a:spLocks noGrp="1"/>
          </p:cNvSpPr>
          <p:nvPr>
            <p:ph type="sldNum" sz="quarter" idx="10"/>
          </p:nvPr>
        </p:nvSpPr>
        <p:spPr/>
        <p:txBody>
          <a:bodyPr/>
          <a:lstStyle/>
          <a:p>
            <a:fld id="{4E2246B9-6A0E-4B4A-85AB-847EC13C4C2F}" type="slidenum">
              <a:rPr lang="en-US" smtClean="0"/>
              <a:pPr/>
              <a:t>24</a:t>
            </a:fld>
            <a:endParaRPr lang="en-US"/>
          </a:p>
        </p:txBody>
      </p:sp>
    </p:spTree>
    <p:extLst>
      <p:ext uri="{BB962C8B-B14F-4D97-AF65-F5344CB8AC3E}">
        <p14:creationId xmlns:p14="http://schemas.microsoft.com/office/powerpoint/2010/main" val="1098306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t>NOTE</a:t>
            </a:r>
            <a:r>
              <a:rPr lang="en-US" sz="1200" i="1" dirty="0"/>
              <a:t>: </a:t>
            </a:r>
            <a:r>
              <a:rPr lang="en-US" sz="1200" dirty="0"/>
              <a:t>All differences between parental education levels within an employment status are significant (</a:t>
            </a:r>
            <a:r>
              <a:rPr lang="en-US" sz="1200" i="1" dirty="0"/>
              <a:t>p </a:t>
            </a:r>
            <a:r>
              <a:rPr lang="en-US" sz="1200" dirty="0"/>
              <a:t>&lt; .05).</a:t>
            </a:r>
          </a:p>
        </p:txBody>
      </p:sp>
      <p:sp>
        <p:nvSpPr>
          <p:cNvPr id="4" name="Slide Number Placeholder 3"/>
          <p:cNvSpPr>
            <a:spLocks noGrp="1"/>
          </p:cNvSpPr>
          <p:nvPr>
            <p:ph type="sldNum" sz="quarter" idx="10"/>
          </p:nvPr>
        </p:nvSpPr>
        <p:spPr/>
        <p:txBody>
          <a:bodyPr/>
          <a:lstStyle/>
          <a:p>
            <a:fld id="{4E2246B9-6A0E-4B4A-85AB-847EC13C4C2F}" type="slidenum">
              <a:rPr lang="en-US" smtClean="0"/>
              <a:pPr/>
              <a:t>25</a:t>
            </a:fld>
            <a:endParaRPr lang="en-US"/>
          </a:p>
        </p:txBody>
      </p:sp>
    </p:spTree>
    <p:extLst>
      <p:ext uri="{BB962C8B-B14F-4D97-AF65-F5344CB8AC3E}">
        <p14:creationId xmlns:p14="http://schemas.microsoft.com/office/powerpoint/2010/main" val="1008828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 significant differences between employed and unemployed within the Both parents- no high school category.</a:t>
            </a:r>
          </a:p>
          <a:p>
            <a:r>
              <a:rPr lang="en-US" sz="1200" dirty="0"/>
              <a:t>Within One parent – college and One parent – high school, employed is significantly different than unemployed. (</a:t>
            </a:r>
            <a:r>
              <a:rPr lang="en-US" sz="1200" i="1" dirty="0"/>
              <a:t>p </a:t>
            </a:r>
            <a:r>
              <a:rPr lang="en-US" sz="1200" dirty="0"/>
              <a:t>&lt; .05).</a:t>
            </a:r>
            <a:endParaRPr lang="en-US" baseline="0"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26</a:t>
            </a:fld>
            <a:endParaRPr lang="en-US"/>
          </a:p>
        </p:txBody>
      </p:sp>
    </p:spTree>
    <p:extLst>
      <p:ext uri="{BB962C8B-B14F-4D97-AF65-F5344CB8AC3E}">
        <p14:creationId xmlns:p14="http://schemas.microsoft.com/office/powerpoint/2010/main" val="601171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combined 1</a:t>
            </a:r>
            <a:r>
              <a:rPr lang="en-US" sz="1200" baseline="30000" dirty="0"/>
              <a:t>st</a:t>
            </a:r>
            <a:r>
              <a:rPr lang="en-US" sz="1200" dirty="0"/>
              <a:t> and 2</a:t>
            </a:r>
            <a:r>
              <a:rPr lang="en-US" sz="1200" baseline="30000" dirty="0"/>
              <a:t>nd</a:t>
            </a:r>
            <a:r>
              <a:rPr lang="en-US" sz="1200" dirty="0"/>
              <a:t> quintiles are significantly different between Both parents – no high school and One parent – high school and between Both parents – no high school and One parent – college </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27</a:t>
            </a:fld>
            <a:endParaRPr lang="en-US"/>
          </a:p>
        </p:txBody>
      </p:sp>
    </p:spTree>
    <p:extLst>
      <p:ext uri="{BB962C8B-B14F-4D97-AF65-F5344CB8AC3E}">
        <p14:creationId xmlns:p14="http://schemas.microsoft.com/office/powerpoint/2010/main" val="120094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4</a:t>
            </a:fld>
            <a:endParaRPr lang="en-US"/>
          </a:p>
        </p:txBody>
      </p:sp>
    </p:spTree>
    <p:extLst>
      <p:ext uri="{BB962C8B-B14F-4D97-AF65-F5344CB8AC3E}">
        <p14:creationId xmlns:p14="http://schemas.microsoft.com/office/powerpoint/2010/main" val="117264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5</a:t>
            </a:fld>
            <a:endParaRPr lang="en-US"/>
          </a:p>
        </p:txBody>
      </p:sp>
    </p:spTree>
    <p:extLst>
      <p:ext uri="{BB962C8B-B14F-4D97-AF65-F5344CB8AC3E}">
        <p14:creationId xmlns:p14="http://schemas.microsoft.com/office/powerpoint/2010/main" val="906182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6</a:t>
            </a:fld>
            <a:endParaRPr lang="en-US"/>
          </a:p>
        </p:txBody>
      </p:sp>
    </p:spTree>
    <p:extLst>
      <p:ext uri="{BB962C8B-B14F-4D97-AF65-F5344CB8AC3E}">
        <p14:creationId xmlns:p14="http://schemas.microsoft.com/office/powerpoint/2010/main" val="315404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7</a:t>
            </a:fld>
            <a:endParaRPr lang="en-US"/>
          </a:p>
        </p:txBody>
      </p:sp>
    </p:spTree>
    <p:extLst>
      <p:ext uri="{BB962C8B-B14F-4D97-AF65-F5344CB8AC3E}">
        <p14:creationId xmlns:p14="http://schemas.microsoft.com/office/powerpoint/2010/main" val="16632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2246B9-6A0E-4B4A-85AB-847EC13C4C2F}" type="slidenum">
              <a:rPr lang="en-US" smtClean="0"/>
              <a:pPr/>
              <a:t>8</a:t>
            </a:fld>
            <a:endParaRPr lang="en-US"/>
          </a:p>
        </p:txBody>
      </p:sp>
    </p:spTree>
    <p:extLst>
      <p:ext uri="{BB962C8B-B14F-4D97-AF65-F5344CB8AC3E}">
        <p14:creationId xmlns:p14="http://schemas.microsoft.com/office/powerpoint/2010/main" val="1535560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9</a:t>
            </a:fld>
            <a:endParaRPr lang="en-US"/>
          </a:p>
        </p:txBody>
      </p:sp>
    </p:spTree>
    <p:extLst>
      <p:ext uri="{BB962C8B-B14F-4D97-AF65-F5344CB8AC3E}">
        <p14:creationId xmlns:p14="http://schemas.microsoft.com/office/powerpoint/2010/main" val="143077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t>NOTE</a:t>
            </a:r>
            <a:r>
              <a:rPr lang="en-US" sz="1200" i="1" dirty="0"/>
              <a:t>: </a:t>
            </a:r>
            <a:r>
              <a:rPr lang="en-US" sz="1200" dirty="0"/>
              <a:t>All differences between parental education levels are significant. The difference between jurisdictions in the gap between one-parent college and both parents- no high school is significant (</a:t>
            </a:r>
            <a:r>
              <a:rPr lang="en-US" sz="1200" i="1" dirty="0"/>
              <a:t>p </a:t>
            </a:r>
            <a:r>
              <a:rPr lang="en-US" sz="1200" dirty="0"/>
              <a:t>&lt; .05). </a:t>
            </a:r>
            <a:endParaRPr lang="en-US" dirty="0"/>
          </a:p>
        </p:txBody>
      </p:sp>
      <p:sp>
        <p:nvSpPr>
          <p:cNvPr id="4" name="Slide Number Placeholder 3"/>
          <p:cNvSpPr>
            <a:spLocks noGrp="1"/>
          </p:cNvSpPr>
          <p:nvPr>
            <p:ph type="sldNum" sz="quarter" idx="10"/>
          </p:nvPr>
        </p:nvSpPr>
        <p:spPr/>
        <p:txBody>
          <a:bodyPr/>
          <a:lstStyle/>
          <a:p>
            <a:fld id="{4E2246B9-6A0E-4B4A-85AB-847EC13C4C2F}" type="slidenum">
              <a:rPr lang="en-US" smtClean="0"/>
              <a:pPr/>
              <a:t>10</a:t>
            </a:fld>
            <a:endParaRPr lang="en-US"/>
          </a:p>
        </p:txBody>
      </p:sp>
    </p:spTree>
    <p:extLst>
      <p:ext uri="{BB962C8B-B14F-4D97-AF65-F5344CB8AC3E}">
        <p14:creationId xmlns:p14="http://schemas.microsoft.com/office/powerpoint/2010/main" val="3170544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EE53B5AE-B6AA-E140-82AC-1922308B42F1}" type="datetime1">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pic>
        <p:nvPicPr>
          <p:cNvPr id="7" name="Picture 6">
            <a:extLst>
              <a:ext uri="{FF2B5EF4-FFF2-40B4-BE49-F238E27FC236}">
                <a16:creationId xmlns:a16="http://schemas.microsoft.com/office/drawing/2014/main" id="{BF608855-92EE-4763-84E0-5D98A4B622A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8010" y="6126164"/>
            <a:ext cx="1455490" cy="62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6E8BEC-4B09-AD4B-A1C2-95505EF3845D}" type="datetime1">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84605-F59B-A347-BDC9-15C9FF0B2D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94E8B0-0CF9-AC47-95AE-ADB19A8AB44C}" type="datetime1">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84605-F59B-A347-BDC9-15C9FF0B2D9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Large Graphic">
    <p:spTree>
      <p:nvGrpSpPr>
        <p:cNvPr id="1" name=""/>
        <p:cNvGrpSpPr/>
        <p:nvPr/>
      </p:nvGrpSpPr>
      <p:grpSpPr>
        <a:xfrm>
          <a:off x="0" y="0"/>
          <a:ext cx="0" cy="0"/>
          <a:chOff x="0" y="0"/>
          <a:chExt cx="0" cy="0"/>
        </a:xfrm>
      </p:grpSpPr>
      <p:sp>
        <p:nvSpPr>
          <p:cNvPr id="6" name="Rectangle 5"/>
          <p:cNvSpPr/>
          <p:nvPr/>
        </p:nvSpPr>
        <p:spPr bwMode="gray">
          <a:xfrm>
            <a:off x="0" y="1701802"/>
            <a:ext cx="9236075" cy="26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 name="Title 2"/>
          <p:cNvSpPr>
            <a:spLocks noGrp="1"/>
          </p:cNvSpPr>
          <p:nvPr>
            <p:ph type="title"/>
          </p:nvPr>
        </p:nvSpPr>
        <p:spPr/>
        <p:txBody>
          <a:bodyPr anchor="t"/>
          <a:lstStyle/>
          <a:p>
            <a:r>
              <a:rPr lang="en-US" dirty="0"/>
              <a:t>Click to edit Master title style</a:t>
            </a:r>
          </a:p>
        </p:txBody>
      </p:sp>
      <p:sp>
        <p:nvSpPr>
          <p:cNvPr id="7" name="Slide Number Placeholder 1"/>
          <p:cNvSpPr>
            <a:spLocks noGrp="1"/>
          </p:cNvSpPr>
          <p:nvPr>
            <p:ph type="sldNum" sz="quarter" idx="10"/>
          </p:nvPr>
        </p:nvSpPr>
        <p:spPr/>
        <p:txBody>
          <a:bodyPr/>
          <a:lstStyle>
            <a:lvl1pPr>
              <a:defRPr/>
            </a:lvl1pPr>
          </a:lstStyle>
          <a:p>
            <a:pPr>
              <a:defRPr/>
            </a:pPr>
            <a:fld id="{F1C3A30D-88D2-4AF7-B6AA-83B52FCA8943}" type="slidenum">
              <a:rPr/>
              <a:pPr>
                <a:defRPr/>
              </a:pPr>
              <a:t>‹#›</a:t>
            </a:fld>
            <a:endParaRPr dirty="0"/>
          </a:p>
        </p:txBody>
      </p:sp>
      <p:pic>
        <p:nvPicPr>
          <p:cNvPr id="5" name="Picture 4">
            <a:extLst>
              <a:ext uri="{FF2B5EF4-FFF2-40B4-BE49-F238E27FC236}">
                <a16:creationId xmlns:a16="http://schemas.microsoft.com/office/drawing/2014/main" id="{24257CE3-1074-463C-AE08-F87121FCF0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825" y="6093752"/>
            <a:ext cx="1455490" cy="62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375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CA7A36-FC2C-2F42-8A6C-264752B4B5CE}" type="datetime1">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84605-F59B-A347-BDC9-15C9FF0B2D90}" type="slidenum">
              <a:rPr lang="en-US" smtClean="0"/>
              <a:pPr/>
              <a:t>‹#›</a:t>
            </a:fld>
            <a:endParaRPr lang="en-US"/>
          </a:p>
        </p:txBody>
      </p:sp>
      <p:pic>
        <p:nvPicPr>
          <p:cNvPr id="7" name="Picture 6">
            <a:extLst>
              <a:ext uri="{FF2B5EF4-FFF2-40B4-BE49-F238E27FC236}">
                <a16:creationId xmlns:a16="http://schemas.microsoft.com/office/drawing/2014/main" id="{27954660-E2D0-4BD1-AAF4-78A8505C2AC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4511" y="6109958"/>
            <a:ext cx="1455490" cy="62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23327-81A9-474F-88D0-05F9E24E8DDE}" type="datetime1">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84605-F59B-A347-BDC9-15C9FF0B2D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BC903C-ACA5-D44A-8275-27F2CCAA3ED8}" type="datetime1">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84605-F59B-A347-BDC9-15C9FF0B2D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54F7D4-BCC4-E946-9E37-5FC473AF3C92}" type="datetime1">
              <a:rPr lang="en-US" smtClean="0"/>
              <a:pPr/>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84605-F59B-A347-BDC9-15C9FF0B2D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0EABD0-FF14-A949-B9BF-B0C4E4124500}" type="datetime1">
              <a:rPr lang="en-US" smtClean="0"/>
              <a:pPr/>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84605-F59B-A347-BDC9-15C9FF0B2D90}" type="slidenum">
              <a:rPr lang="en-US" smtClean="0"/>
              <a:pPr/>
              <a:t>‹#›</a:t>
            </a:fld>
            <a:endParaRPr lang="en-US"/>
          </a:p>
        </p:txBody>
      </p:sp>
      <p:pic>
        <p:nvPicPr>
          <p:cNvPr id="6" name="Picture 5">
            <a:extLst>
              <a:ext uri="{FF2B5EF4-FFF2-40B4-BE49-F238E27FC236}">
                <a16:creationId xmlns:a16="http://schemas.microsoft.com/office/drawing/2014/main" id="{45BD1006-F342-4178-999E-D4AD30DCA4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8010" y="6109958"/>
            <a:ext cx="1455490" cy="62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DDC58-856B-B446-9063-65558F07F3FD}" type="datetime1">
              <a:rPr lang="en-US" smtClean="0"/>
              <a:pPr/>
              <a:t>9/24/2019</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84605-F59B-A347-BDC9-15C9FF0B2D90}" type="slidenum">
              <a:rPr lang="en-US" smtClean="0"/>
              <a:pPr/>
              <a:t>‹#›</a:t>
            </a:fld>
            <a:endParaRPr lang="en-US"/>
          </a:p>
        </p:txBody>
      </p:sp>
      <p:pic>
        <p:nvPicPr>
          <p:cNvPr id="5" name="Picture 4">
            <a:extLst>
              <a:ext uri="{FF2B5EF4-FFF2-40B4-BE49-F238E27FC236}">
                <a16:creationId xmlns:a16="http://schemas.microsoft.com/office/drawing/2014/main" id="{98E44D92-3E17-4323-AC20-C60F433E13F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825" y="6042488"/>
            <a:ext cx="1455490" cy="62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3A1D98-8054-8B40-949E-99A1A56E72BF}" type="datetime1">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B6E80-796E-BA4E-A43D-2D4E97B242C5}" type="datetime1">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84605-F59B-A347-BDC9-15C9FF0B2D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bg1">
              <a:lumMod val="85000"/>
            </a:schemeClr>
          </a:solidFill>
          <a:ln>
            <a:solidFill>
              <a:srgbClr val="4F81BD"/>
            </a:solid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26164"/>
            <a:ext cx="2133600" cy="595312"/>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84605-F59B-A347-BDC9-15C9FF0B2D90}" type="slidenum">
              <a:rPr lang="en-US" smtClean="0"/>
              <a:pPr/>
              <a:t>‹#›</a:t>
            </a:fld>
            <a:endParaRPr lang="en-US"/>
          </a:p>
        </p:txBody>
      </p:sp>
      <p:pic>
        <p:nvPicPr>
          <p:cNvPr id="7" name="Picture 6" descr="Developed by AIR logo.jpg"/>
          <p:cNvPicPr>
            <a:picLocks noChangeAspect="1"/>
          </p:cNvPicPr>
          <p:nvPr userDrawn="1"/>
        </p:nvPicPr>
        <p:blipFill>
          <a:blip r:embed="rId14"/>
          <a:stretch>
            <a:fillRect/>
          </a:stretch>
        </p:blipFill>
        <p:spPr>
          <a:xfrm>
            <a:off x="0" y="6126164"/>
            <a:ext cx="1938179" cy="595312"/>
          </a:xfrm>
          <a:prstGeom prst="rect">
            <a:avLst/>
          </a:prstGeom>
        </p:spPr>
      </p:pic>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sldNum="0"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0328" y="1078523"/>
            <a:ext cx="8340214" cy="3369652"/>
          </a:xfrm>
        </p:spPr>
        <p:txBody>
          <a:bodyPr>
            <a:normAutofit/>
          </a:bodyPr>
          <a:lstStyle/>
          <a:p>
            <a:r>
              <a:rPr lang="en-US" b="1" dirty="0"/>
              <a:t>Examining the Relationship </a:t>
            </a:r>
            <a:br>
              <a:rPr lang="en-US" b="1" dirty="0"/>
            </a:br>
            <a:r>
              <a:rPr lang="en-US" b="1" dirty="0"/>
              <a:t>Between Parents’ Education &amp; Their Children’s Cognitive Skills, Educational Choices, Employment Status, and Earnings in Adulthood</a:t>
            </a:r>
            <a:endParaRPr lang="en-US" dirty="0"/>
          </a:p>
        </p:txBody>
      </p:sp>
    </p:spTree>
    <p:extLst>
      <p:ext uri="{BB962C8B-B14F-4D97-AF65-F5344CB8AC3E}">
        <p14:creationId xmlns:p14="http://schemas.microsoft.com/office/powerpoint/2010/main" val="377361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0C36-ACAF-4555-9871-D98BC7EFA9A7}"/>
              </a:ext>
            </a:extLst>
          </p:cNvPr>
          <p:cNvSpPr>
            <a:spLocks noGrp="1"/>
          </p:cNvSpPr>
          <p:nvPr>
            <p:ph type="title"/>
          </p:nvPr>
        </p:nvSpPr>
        <p:spPr>
          <a:xfrm>
            <a:off x="170259" y="148283"/>
            <a:ext cx="8803481" cy="1654101"/>
          </a:xfrm>
        </p:spPr>
        <p:txBody>
          <a:bodyPr>
            <a:noAutofit/>
          </a:bodyPr>
          <a:lstStyle/>
          <a:p>
            <a:r>
              <a:rPr lang="en-US" sz="2600" dirty="0"/>
              <a:t>Literacy skills gap of U.S. adults between those whose parents have no HS degree and those with college degree is larger than the international average, hence the relationship is stronger in the U.S. than other PIAAC participating countries on average.</a:t>
            </a:r>
          </a:p>
        </p:txBody>
      </p:sp>
      <p:graphicFrame>
        <p:nvGraphicFramePr>
          <p:cNvPr id="9" name="Chart 8">
            <a:extLst>
              <a:ext uri="{FF2B5EF4-FFF2-40B4-BE49-F238E27FC236}">
                <a16:creationId xmlns:a16="http://schemas.microsoft.com/office/drawing/2014/main" id="{3A76E9F3-9EF1-4683-ADB9-FF4D421C8536}"/>
              </a:ext>
            </a:extLst>
          </p:cNvPr>
          <p:cNvGraphicFramePr>
            <a:graphicFrameLocks/>
          </p:cNvGraphicFramePr>
          <p:nvPr>
            <p:extLst>
              <p:ext uri="{D42A27DB-BD31-4B8C-83A1-F6EECF244321}">
                <p14:modId xmlns:p14="http://schemas.microsoft.com/office/powerpoint/2010/main" val="266423905"/>
              </p:ext>
            </p:extLst>
          </p:nvPr>
        </p:nvGraphicFramePr>
        <p:xfrm>
          <a:off x="1917097" y="1964602"/>
          <a:ext cx="5413712" cy="43149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a:extLst>
              <a:ext uri="{FF2B5EF4-FFF2-40B4-BE49-F238E27FC236}">
                <a16:creationId xmlns:a16="http://schemas.microsoft.com/office/drawing/2014/main" id="{5DEFCCC0-0BD0-44FE-9FE0-B94E21FDDDB1}"/>
              </a:ext>
            </a:extLst>
          </p:cNvPr>
          <p:cNvSpPr txBox="1"/>
          <p:nvPr/>
        </p:nvSpPr>
        <p:spPr>
          <a:xfrm>
            <a:off x="2120176" y="2100501"/>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500</a:t>
            </a:r>
          </a:p>
        </p:txBody>
      </p:sp>
      <p:sp>
        <p:nvSpPr>
          <p:cNvPr id="5" name="TextBox 1">
            <a:extLst>
              <a:ext uri="{FF2B5EF4-FFF2-40B4-BE49-F238E27FC236}">
                <a16:creationId xmlns:a16="http://schemas.microsoft.com/office/drawing/2014/main" id="{93B4BA2D-8328-4199-9C0A-E7FB9A87767E}"/>
              </a:ext>
            </a:extLst>
          </p:cNvPr>
          <p:cNvSpPr txBox="1"/>
          <p:nvPr/>
        </p:nvSpPr>
        <p:spPr>
          <a:xfrm>
            <a:off x="2120176" y="5282302"/>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0</a:t>
            </a:r>
          </a:p>
        </p:txBody>
      </p:sp>
      <p:sp>
        <p:nvSpPr>
          <p:cNvPr id="6" name="TextBox 5">
            <a:extLst>
              <a:ext uri="{FF2B5EF4-FFF2-40B4-BE49-F238E27FC236}">
                <a16:creationId xmlns:a16="http://schemas.microsoft.com/office/drawing/2014/main" id="{978DCBEB-D3E6-439A-AA7F-DF1E1DB1DAB3}"/>
              </a:ext>
            </a:extLst>
          </p:cNvPr>
          <p:cNvSpPr txBox="1"/>
          <p:nvPr/>
        </p:nvSpPr>
        <p:spPr>
          <a:xfrm rot="2205529">
            <a:off x="2592673" y="2308376"/>
            <a:ext cx="437457" cy="253916"/>
          </a:xfrm>
          <a:prstGeom prst="rect">
            <a:avLst/>
          </a:prstGeom>
          <a:noFill/>
        </p:spPr>
        <p:txBody>
          <a:bodyPr wrap="square" rtlCol="0">
            <a:spAutoFit/>
          </a:bodyPr>
          <a:lstStyle/>
          <a:p>
            <a:r>
              <a:rPr lang="en-US" sz="1050" dirty="0"/>
              <a:t>//</a:t>
            </a:r>
          </a:p>
        </p:txBody>
      </p:sp>
      <p:sp>
        <p:nvSpPr>
          <p:cNvPr id="7" name="TextBox 6">
            <a:extLst>
              <a:ext uri="{FF2B5EF4-FFF2-40B4-BE49-F238E27FC236}">
                <a16:creationId xmlns:a16="http://schemas.microsoft.com/office/drawing/2014/main" id="{36DDD6EA-CDED-44F8-82F4-84289144D751}"/>
              </a:ext>
            </a:extLst>
          </p:cNvPr>
          <p:cNvSpPr txBox="1"/>
          <p:nvPr/>
        </p:nvSpPr>
        <p:spPr>
          <a:xfrm rot="2205529">
            <a:off x="2583341" y="5269568"/>
            <a:ext cx="437457" cy="253916"/>
          </a:xfrm>
          <a:prstGeom prst="rect">
            <a:avLst/>
          </a:prstGeom>
          <a:noFill/>
        </p:spPr>
        <p:txBody>
          <a:bodyPr wrap="square" rtlCol="0">
            <a:spAutoFit/>
          </a:bodyPr>
          <a:lstStyle/>
          <a:p>
            <a:r>
              <a:rPr lang="en-US" sz="1050" dirty="0"/>
              <a:t>//</a:t>
            </a:r>
          </a:p>
        </p:txBody>
      </p:sp>
      <p:cxnSp>
        <p:nvCxnSpPr>
          <p:cNvPr id="8" name="Straight Arrow Connector 7">
            <a:extLst>
              <a:ext uri="{FF2B5EF4-FFF2-40B4-BE49-F238E27FC236}">
                <a16:creationId xmlns:a16="http://schemas.microsoft.com/office/drawing/2014/main" id="{29F77426-37C6-42FD-B5B8-6D6F8C06F98A}"/>
              </a:ext>
            </a:extLst>
          </p:cNvPr>
          <p:cNvCxnSpPr>
            <a:cxnSpLocks/>
          </p:cNvCxnSpPr>
          <p:nvPr/>
        </p:nvCxnSpPr>
        <p:spPr>
          <a:xfrm>
            <a:off x="3647440" y="3180080"/>
            <a:ext cx="0" cy="843280"/>
          </a:xfrm>
          <a:prstGeom prst="straightConnector1">
            <a:avLst/>
          </a:prstGeom>
          <a:ln>
            <a:solidFill>
              <a:schemeClr val="bg2">
                <a:lumMod val="50000"/>
              </a:schemeClr>
            </a:solidFill>
            <a:headEnd type="triangle"/>
            <a:tailEnd type="triangle"/>
          </a:ln>
        </p:spPr>
        <p:style>
          <a:lnRef idx="2">
            <a:schemeClr val="accent3"/>
          </a:lnRef>
          <a:fillRef idx="0">
            <a:schemeClr val="accent3"/>
          </a:fillRef>
          <a:effectRef idx="1">
            <a:schemeClr val="accent3"/>
          </a:effectRef>
          <a:fontRef idx="minor">
            <a:schemeClr val="tx1"/>
          </a:fontRef>
        </p:style>
      </p:cxnSp>
      <p:cxnSp>
        <p:nvCxnSpPr>
          <p:cNvPr id="10" name="Straight Arrow Connector 9">
            <a:extLst>
              <a:ext uri="{FF2B5EF4-FFF2-40B4-BE49-F238E27FC236}">
                <a16:creationId xmlns:a16="http://schemas.microsoft.com/office/drawing/2014/main" id="{E471B349-5E18-406D-A81C-F502955D6802}"/>
              </a:ext>
            </a:extLst>
          </p:cNvPr>
          <p:cNvCxnSpPr>
            <a:cxnSpLocks/>
          </p:cNvCxnSpPr>
          <p:nvPr/>
        </p:nvCxnSpPr>
        <p:spPr>
          <a:xfrm>
            <a:off x="4338320" y="3271520"/>
            <a:ext cx="0" cy="497840"/>
          </a:xfrm>
          <a:prstGeom prst="straightConnector1">
            <a:avLst/>
          </a:prstGeom>
          <a:ln>
            <a:solidFill>
              <a:schemeClr val="bg2">
                <a:lumMod val="50000"/>
              </a:schemeClr>
            </a:solidFill>
            <a:headEnd type="triangle"/>
            <a:tailEnd type="triangle"/>
          </a:ln>
        </p:spPr>
        <p:style>
          <a:lnRef idx="2">
            <a:schemeClr val="accent3"/>
          </a:lnRef>
          <a:fillRef idx="0">
            <a:schemeClr val="accent3"/>
          </a:fillRef>
          <a:effectRef idx="1">
            <a:schemeClr val="accent3"/>
          </a:effectRef>
          <a:fontRef idx="minor">
            <a:schemeClr val="tx1"/>
          </a:fontRef>
        </p:style>
      </p:cxnSp>
      <p:sp>
        <p:nvSpPr>
          <p:cNvPr id="25" name="TextBox 24">
            <a:extLst>
              <a:ext uri="{FF2B5EF4-FFF2-40B4-BE49-F238E27FC236}">
                <a16:creationId xmlns:a16="http://schemas.microsoft.com/office/drawing/2014/main" id="{7A92082F-27FA-4061-819E-E40697385047}"/>
              </a:ext>
            </a:extLst>
          </p:cNvPr>
          <p:cNvSpPr txBox="1"/>
          <p:nvPr/>
        </p:nvSpPr>
        <p:spPr>
          <a:xfrm>
            <a:off x="2999443" y="1964602"/>
            <a:ext cx="2720623" cy="908864"/>
          </a:xfrm>
          <a:prstGeom prst="wedgeEllipseCallout">
            <a:avLst>
              <a:gd name="adj1" fmla="val -24342"/>
              <a:gd name="adj2" fmla="val 78933"/>
            </a:avLst>
          </a:prstGeom>
          <a:noFill/>
          <a:ln>
            <a:solidFill>
              <a:schemeClr val="bg2">
                <a:lumMod val="50000"/>
              </a:schemeClr>
            </a:solidFill>
          </a:ln>
        </p:spPr>
        <p:txBody>
          <a:bodyPr wrap="square" rtlCol="0">
            <a:spAutoFit/>
          </a:bodyPr>
          <a:lstStyle/>
          <a:p>
            <a:pPr algn="ctr"/>
            <a:r>
              <a:rPr lang="en-US" dirty="0"/>
              <a:t>Average skill gap is larger in the U.S.</a:t>
            </a:r>
          </a:p>
        </p:txBody>
      </p:sp>
      <p:sp>
        <p:nvSpPr>
          <p:cNvPr id="11" name="Rectangle 10">
            <a:extLst>
              <a:ext uri="{FF2B5EF4-FFF2-40B4-BE49-F238E27FC236}">
                <a16:creationId xmlns:a16="http://schemas.microsoft.com/office/drawing/2014/main" id="{8404ED45-FD22-43D9-8BE0-436FFF95E549}"/>
              </a:ext>
            </a:extLst>
          </p:cNvPr>
          <p:cNvSpPr/>
          <p:nvPr/>
        </p:nvSpPr>
        <p:spPr>
          <a:xfrm>
            <a:off x="1485900" y="6262057"/>
            <a:ext cx="7572375" cy="83099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are significant. The difference between jurisdictions in the gap between one-parent college and both parents- no high school is significant (</a:t>
            </a:r>
            <a:r>
              <a:rPr lang="en-US" sz="1200" i="1" dirty="0"/>
              <a:t>p </a:t>
            </a:r>
            <a:r>
              <a:rPr lang="en-US" sz="1200" dirty="0"/>
              <a:t>&lt; .05). The International Average includes all countries that participated in PIAAC, except Russia and Australia, using U.S. 2012/14 data.</a:t>
            </a:r>
          </a:p>
          <a:p>
            <a:pPr algn="r"/>
            <a:r>
              <a:rPr lang="en-US" sz="1200" dirty="0"/>
              <a:t>  </a:t>
            </a:r>
          </a:p>
        </p:txBody>
      </p:sp>
    </p:spTree>
    <p:extLst>
      <p:ext uri="{BB962C8B-B14F-4D97-AF65-F5344CB8AC3E}">
        <p14:creationId xmlns:p14="http://schemas.microsoft.com/office/powerpoint/2010/main" val="4119653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8BF24-F996-45E3-9C08-DBB1B6F48736}"/>
              </a:ext>
            </a:extLst>
          </p:cNvPr>
          <p:cNvSpPr>
            <a:spLocks noGrp="1"/>
          </p:cNvSpPr>
          <p:nvPr>
            <p:ph type="title"/>
          </p:nvPr>
        </p:nvSpPr>
        <p:spPr>
          <a:xfrm>
            <a:off x="457200" y="274637"/>
            <a:ext cx="8229600" cy="1269027"/>
          </a:xfrm>
        </p:spPr>
        <p:txBody>
          <a:bodyPr>
            <a:noAutofit/>
          </a:bodyPr>
          <a:lstStyle/>
          <a:p>
            <a:r>
              <a:rPr lang="en-US" sz="2800" dirty="0"/>
              <a:t>In the United States, this relationship between literacy skills and parental education translates to higher scores for adults with higher educated parents.</a:t>
            </a:r>
          </a:p>
        </p:txBody>
      </p:sp>
      <p:graphicFrame>
        <p:nvGraphicFramePr>
          <p:cNvPr id="6" name="Chart 5">
            <a:extLst>
              <a:ext uri="{FF2B5EF4-FFF2-40B4-BE49-F238E27FC236}">
                <a16:creationId xmlns:a16="http://schemas.microsoft.com/office/drawing/2014/main" id="{6372301B-D646-4B66-AD72-BB1A9381D8E8}"/>
              </a:ext>
            </a:extLst>
          </p:cNvPr>
          <p:cNvGraphicFramePr>
            <a:graphicFrameLocks/>
          </p:cNvGraphicFramePr>
          <p:nvPr>
            <p:extLst>
              <p:ext uri="{D42A27DB-BD31-4B8C-83A1-F6EECF244321}">
                <p14:modId xmlns:p14="http://schemas.microsoft.com/office/powerpoint/2010/main" val="1850198998"/>
              </p:ext>
            </p:extLst>
          </p:nvPr>
        </p:nvGraphicFramePr>
        <p:xfrm>
          <a:off x="457200" y="1647093"/>
          <a:ext cx="8229600" cy="451558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6E334265-C8BC-4F8F-95BB-CCB7A4A00F70}"/>
              </a:ext>
            </a:extLst>
          </p:cNvPr>
          <p:cNvSpPr/>
          <p:nvPr/>
        </p:nvSpPr>
        <p:spPr>
          <a:xfrm>
            <a:off x="1735282" y="6396335"/>
            <a:ext cx="7408718"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are significant (</a:t>
            </a:r>
            <a:r>
              <a:rPr lang="en-US" sz="1200" i="1" dirty="0"/>
              <a:t>p </a:t>
            </a:r>
            <a:r>
              <a:rPr lang="en-US" sz="1200" dirty="0"/>
              <a:t>&lt; .05). Percentages in parentheses represent the percentage of the population.</a:t>
            </a:r>
          </a:p>
        </p:txBody>
      </p:sp>
    </p:spTree>
    <p:extLst>
      <p:ext uri="{BB962C8B-B14F-4D97-AF65-F5344CB8AC3E}">
        <p14:creationId xmlns:p14="http://schemas.microsoft.com/office/powerpoint/2010/main" val="397469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14" y="125257"/>
            <a:ext cx="8543174" cy="1004934"/>
          </a:xfrm>
        </p:spPr>
        <p:txBody>
          <a:bodyPr>
            <a:noAutofit/>
          </a:bodyPr>
          <a:lstStyle/>
          <a:p>
            <a:r>
              <a:rPr lang="en-US" sz="2800" dirty="0"/>
              <a:t>Family members are most influential in the U.S. high-school students’ plans for education after high school</a:t>
            </a:r>
          </a:p>
        </p:txBody>
      </p:sp>
      <p:graphicFrame>
        <p:nvGraphicFramePr>
          <p:cNvPr id="5" name="Chart 4">
            <a:extLst>
              <a:ext uri="{FF2B5EF4-FFF2-40B4-BE49-F238E27FC236}">
                <a16:creationId xmlns:a16="http://schemas.microsoft.com/office/drawing/2014/main" id="{D79EE328-F905-4C7D-BF26-E60BA9737EC3}"/>
              </a:ext>
            </a:extLst>
          </p:cNvPr>
          <p:cNvGraphicFramePr>
            <a:graphicFrameLocks/>
          </p:cNvGraphicFramePr>
          <p:nvPr>
            <p:extLst>
              <p:ext uri="{D42A27DB-BD31-4B8C-83A1-F6EECF244321}">
                <p14:modId xmlns:p14="http://schemas.microsoft.com/office/powerpoint/2010/main" val="3410849665"/>
              </p:ext>
            </p:extLst>
          </p:nvPr>
        </p:nvGraphicFramePr>
        <p:xfrm>
          <a:off x="300415" y="2054580"/>
          <a:ext cx="8543174" cy="412671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B7B4FAE0-9777-499E-BC15-798134AF51B4}"/>
              </a:ext>
            </a:extLst>
          </p:cNvPr>
          <p:cNvSpPr/>
          <p:nvPr/>
        </p:nvSpPr>
        <p:spPr>
          <a:xfrm>
            <a:off x="300416" y="1315386"/>
            <a:ext cx="8543173" cy="553998"/>
          </a:xfrm>
          <a:prstGeom prst="rect">
            <a:avLst/>
          </a:prstGeom>
        </p:spPr>
        <p:txBody>
          <a:bodyPr wrap="square">
            <a:spAutoFit/>
          </a:bodyPr>
          <a:lstStyle/>
          <a:p>
            <a:r>
              <a:rPr lang="en-US" sz="1500" dirty="0">
                <a:solidFill>
                  <a:srgbClr val="000000"/>
                </a:solidFill>
                <a:latin typeface="Calibri" panose="020F0502020204030204" pitchFamily="34" charset="0"/>
              </a:rPr>
              <a:t>Percentage distribution of fall 2009 public school U.S. ninth-graders in 2012, by who most influenced their thinking about education after high school: 2012</a:t>
            </a:r>
            <a:r>
              <a:rPr lang="en-US" sz="1500" dirty="0"/>
              <a:t> </a:t>
            </a:r>
          </a:p>
        </p:txBody>
      </p:sp>
      <p:sp>
        <p:nvSpPr>
          <p:cNvPr id="7" name="Rectangle 6">
            <a:extLst>
              <a:ext uri="{FF2B5EF4-FFF2-40B4-BE49-F238E27FC236}">
                <a16:creationId xmlns:a16="http://schemas.microsoft.com/office/drawing/2014/main" id="{C5C4BEC6-F0C3-4267-917D-7D1ADCC42A1D}"/>
              </a:ext>
            </a:extLst>
          </p:cNvPr>
          <p:cNvSpPr/>
          <p:nvPr/>
        </p:nvSpPr>
        <p:spPr>
          <a:xfrm>
            <a:off x="3787693" y="6488231"/>
            <a:ext cx="5289632" cy="261610"/>
          </a:xfrm>
          <a:prstGeom prst="rect">
            <a:avLst/>
          </a:prstGeom>
        </p:spPr>
        <p:txBody>
          <a:bodyPr wrap="square">
            <a:spAutoFit/>
          </a:bodyPr>
          <a:lstStyle/>
          <a:p>
            <a:pPr algn="r"/>
            <a:r>
              <a:rPr lang="en-US" sz="1100" dirty="0"/>
              <a:t>SOURCE: U.S. Department of Education, IES, NCES, High School Longitudinal Study 2009</a:t>
            </a:r>
            <a:endParaRPr lang="en-US" sz="1100" b="1" dirty="0"/>
          </a:p>
        </p:txBody>
      </p:sp>
    </p:spTree>
    <p:extLst>
      <p:ext uri="{BB962C8B-B14F-4D97-AF65-F5344CB8AC3E}">
        <p14:creationId xmlns:p14="http://schemas.microsoft.com/office/powerpoint/2010/main" val="88542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640281"/>
          </a:xfrm>
        </p:spPr>
        <p:txBody>
          <a:bodyPr>
            <a:normAutofit/>
          </a:bodyPr>
          <a:lstStyle/>
          <a:p>
            <a:r>
              <a:rPr lang="en-US" sz="3600" b="1" dirty="0"/>
              <a:t>Section 1</a:t>
            </a:r>
            <a:br>
              <a:rPr lang="en-US" sz="3600" dirty="0"/>
            </a:br>
            <a:r>
              <a:rPr lang="en-US" sz="3600" dirty="0"/>
              <a:t>What is the association of parents’ education and their children’s literacy skills in adulthood and </a:t>
            </a:r>
            <a:r>
              <a:rPr lang="en-US" sz="3600" i="1" dirty="0"/>
              <a:t>background characteristics</a:t>
            </a:r>
            <a:r>
              <a:rPr lang="en-US" sz="3600" dirty="0"/>
              <a:t> in the United States?</a:t>
            </a:r>
            <a:endParaRPr lang="en-US" sz="1600" dirty="0"/>
          </a:p>
        </p:txBody>
      </p:sp>
    </p:spTree>
    <p:extLst>
      <p:ext uri="{BB962C8B-B14F-4D97-AF65-F5344CB8AC3E}">
        <p14:creationId xmlns:p14="http://schemas.microsoft.com/office/powerpoint/2010/main" val="290681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21C5B1E7-97CB-4373-8A88-0B59F2CFC4EA}"/>
              </a:ext>
            </a:extLst>
          </p:cNvPr>
          <p:cNvGraphicFramePr>
            <a:graphicFrameLocks/>
          </p:cNvGraphicFramePr>
          <p:nvPr>
            <p:extLst>
              <p:ext uri="{D42A27DB-BD31-4B8C-83A1-F6EECF244321}">
                <p14:modId xmlns:p14="http://schemas.microsoft.com/office/powerpoint/2010/main" val="1956634749"/>
              </p:ext>
            </p:extLst>
          </p:nvPr>
        </p:nvGraphicFramePr>
        <p:xfrm>
          <a:off x="290465" y="1592387"/>
          <a:ext cx="8592277" cy="454715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0B663A41-B450-4990-BCB2-5F3B2FB50589}"/>
              </a:ext>
            </a:extLst>
          </p:cNvPr>
          <p:cNvSpPr>
            <a:spLocks noGrp="1"/>
          </p:cNvSpPr>
          <p:nvPr>
            <p:ph type="title"/>
          </p:nvPr>
        </p:nvSpPr>
        <p:spPr/>
        <p:txBody>
          <a:bodyPr>
            <a:noAutofit/>
          </a:bodyPr>
          <a:lstStyle/>
          <a:p>
            <a:r>
              <a:rPr lang="en-US" sz="3200" dirty="0"/>
              <a:t>Parents’ education correlates with literacy skills across age groups.</a:t>
            </a:r>
          </a:p>
        </p:txBody>
      </p:sp>
      <p:sp>
        <p:nvSpPr>
          <p:cNvPr id="5" name="Rectangle 4">
            <a:extLst>
              <a:ext uri="{FF2B5EF4-FFF2-40B4-BE49-F238E27FC236}">
                <a16:creationId xmlns:a16="http://schemas.microsoft.com/office/drawing/2014/main" id="{6B17A610-07BD-4F7A-BDFD-396BF1E60F7F}"/>
              </a:ext>
            </a:extLst>
          </p:cNvPr>
          <p:cNvSpPr/>
          <p:nvPr/>
        </p:nvSpPr>
        <p:spPr>
          <a:xfrm>
            <a:off x="2320528" y="1866900"/>
            <a:ext cx="916940" cy="3560409"/>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4" name="TextBox 3">
            <a:extLst>
              <a:ext uri="{FF2B5EF4-FFF2-40B4-BE49-F238E27FC236}">
                <a16:creationId xmlns:a16="http://schemas.microsoft.com/office/drawing/2014/main" id="{0112CED2-B7B9-40D0-97D3-345A30CF9D9D}"/>
              </a:ext>
            </a:extLst>
          </p:cNvPr>
          <p:cNvSpPr txBox="1"/>
          <p:nvPr/>
        </p:nvSpPr>
        <p:spPr>
          <a:xfrm rot="2205529">
            <a:off x="1259467" y="1871371"/>
            <a:ext cx="437457" cy="253916"/>
          </a:xfrm>
          <a:prstGeom prst="rect">
            <a:avLst/>
          </a:prstGeom>
          <a:noFill/>
        </p:spPr>
        <p:txBody>
          <a:bodyPr wrap="square" rtlCol="0">
            <a:spAutoFit/>
          </a:bodyPr>
          <a:lstStyle/>
          <a:p>
            <a:r>
              <a:rPr lang="en-US" sz="1050" dirty="0"/>
              <a:t>//</a:t>
            </a:r>
          </a:p>
        </p:txBody>
      </p:sp>
      <p:sp>
        <p:nvSpPr>
          <p:cNvPr id="6" name="TextBox 5">
            <a:extLst>
              <a:ext uri="{FF2B5EF4-FFF2-40B4-BE49-F238E27FC236}">
                <a16:creationId xmlns:a16="http://schemas.microsoft.com/office/drawing/2014/main" id="{FB797A45-6CE4-4903-8B43-95CF41AF404C}"/>
              </a:ext>
            </a:extLst>
          </p:cNvPr>
          <p:cNvSpPr txBox="1"/>
          <p:nvPr/>
        </p:nvSpPr>
        <p:spPr>
          <a:xfrm rot="2205529">
            <a:off x="1250729" y="5138653"/>
            <a:ext cx="371192" cy="253916"/>
          </a:xfrm>
          <a:prstGeom prst="rect">
            <a:avLst/>
          </a:prstGeom>
          <a:noFill/>
        </p:spPr>
        <p:txBody>
          <a:bodyPr wrap="square" rtlCol="0">
            <a:spAutoFit/>
          </a:bodyPr>
          <a:lstStyle/>
          <a:p>
            <a:r>
              <a:rPr lang="en-US" sz="1050" dirty="0"/>
              <a:t>//</a:t>
            </a:r>
          </a:p>
        </p:txBody>
      </p:sp>
      <p:sp>
        <p:nvSpPr>
          <p:cNvPr id="3" name="TextBox 2">
            <a:extLst>
              <a:ext uri="{FF2B5EF4-FFF2-40B4-BE49-F238E27FC236}">
                <a16:creationId xmlns:a16="http://schemas.microsoft.com/office/drawing/2014/main" id="{9A9B17AF-041A-4E57-8B58-A9503785FD43}"/>
              </a:ext>
            </a:extLst>
          </p:cNvPr>
          <p:cNvSpPr txBox="1"/>
          <p:nvPr/>
        </p:nvSpPr>
        <p:spPr>
          <a:xfrm>
            <a:off x="2137604" y="6352529"/>
            <a:ext cx="7006396" cy="461665"/>
          </a:xfrm>
          <a:prstGeom prst="rect">
            <a:avLst/>
          </a:prstGeom>
          <a:noFill/>
        </p:spPr>
        <p:txBody>
          <a:bodyPr wrap="square" rtlCol="0">
            <a:spAutoFit/>
          </a:bodyPr>
          <a:lstStyle/>
          <a:p>
            <a:pPr algn="r"/>
            <a:r>
              <a:rPr lang="en-US" sz="1200" dirty="0"/>
              <a:t>NOTE: All differences within age are significant between parental education levels, except One parent – high school vs Both parents - no HS for 16-24 (</a:t>
            </a:r>
            <a:r>
              <a:rPr lang="en-US" sz="1200" i="1" dirty="0"/>
              <a:t>p </a:t>
            </a:r>
            <a:r>
              <a:rPr lang="en-US" sz="1200" dirty="0"/>
              <a:t>&lt; .05)</a:t>
            </a:r>
          </a:p>
        </p:txBody>
      </p:sp>
    </p:spTree>
    <p:extLst>
      <p:ext uri="{BB962C8B-B14F-4D97-AF65-F5344CB8AC3E}">
        <p14:creationId xmlns:p14="http://schemas.microsoft.com/office/powerpoint/2010/main" val="2840280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21C5B1E7-97CB-4373-8A88-0B59F2CFC4EA}"/>
              </a:ext>
            </a:extLst>
          </p:cNvPr>
          <p:cNvGraphicFramePr>
            <a:graphicFrameLocks/>
          </p:cNvGraphicFramePr>
          <p:nvPr>
            <p:extLst>
              <p:ext uri="{D42A27DB-BD31-4B8C-83A1-F6EECF244321}">
                <p14:modId xmlns:p14="http://schemas.microsoft.com/office/powerpoint/2010/main" val="538101671"/>
              </p:ext>
            </p:extLst>
          </p:nvPr>
        </p:nvGraphicFramePr>
        <p:xfrm>
          <a:off x="290465" y="1592387"/>
          <a:ext cx="8592277" cy="454715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0B663A41-B450-4990-BCB2-5F3B2FB50589}"/>
              </a:ext>
            </a:extLst>
          </p:cNvPr>
          <p:cNvSpPr>
            <a:spLocks noGrp="1"/>
          </p:cNvSpPr>
          <p:nvPr>
            <p:ph type="title"/>
          </p:nvPr>
        </p:nvSpPr>
        <p:spPr>
          <a:xfrm>
            <a:off x="261258" y="128918"/>
            <a:ext cx="8621484" cy="1463469"/>
          </a:xfrm>
        </p:spPr>
        <p:txBody>
          <a:bodyPr>
            <a:noAutofit/>
          </a:bodyPr>
          <a:lstStyle/>
          <a:p>
            <a:r>
              <a:rPr lang="en-US" sz="2600" dirty="0"/>
              <a:t>Literacy skills of adults with parents without a high school diploma peak at age 16-24, decline as they reach age 25-34, and show no difference afterwards.</a:t>
            </a:r>
          </a:p>
        </p:txBody>
      </p:sp>
      <p:sp>
        <p:nvSpPr>
          <p:cNvPr id="5" name="Rectangle 4">
            <a:extLst>
              <a:ext uri="{FF2B5EF4-FFF2-40B4-BE49-F238E27FC236}">
                <a16:creationId xmlns:a16="http://schemas.microsoft.com/office/drawing/2014/main" id="{6B17A610-07BD-4F7A-BDFD-396BF1E60F7F}"/>
              </a:ext>
            </a:extLst>
          </p:cNvPr>
          <p:cNvSpPr/>
          <p:nvPr/>
        </p:nvSpPr>
        <p:spPr>
          <a:xfrm>
            <a:off x="2320528" y="1866900"/>
            <a:ext cx="916940" cy="3560409"/>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4" name="TextBox 3">
            <a:extLst>
              <a:ext uri="{FF2B5EF4-FFF2-40B4-BE49-F238E27FC236}">
                <a16:creationId xmlns:a16="http://schemas.microsoft.com/office/drawing/2014/main" id="{0112CED2-B7B9-40D0-97D3-345A30CF9D9D}"/>
              </a:ext>
            </a:extLst>
          </p:cNvPr>
          <p:cNvSpPr txBox="1"/>
          <p:nvPr/>
        </p:nvSpPr>
        <p:spPr>
          <a:xfrm rot="2205529">
            <a:off x="1259467" y="1871371"/>
            <a:ext cx="437457" cy="253916"/>
          </a:xfrm>
          <a:prstGeom prst="rect">
            <a:avLst/>
          </a:prstGeom>
          <a:noFill/>
        </p:spPr>
        <p:txBody>
          <a:bodyPr wrap="square" rtlCol="0">
            <a:spAutoFit/>
          </a:bodyPr>
          <a:lstStyle/>
          <a:p>
            <a:r>
              <a:rPr lang="en-US" sz="1050" dirty="0"/>
              <a:t>//</a:t>
            </a:r>
          </a:p>
        </p:txBody>
      </p:sp>
      <p:sp>
        <p:nvSpPr>
          <p:cNvPr id="6" name="TextBox 5">
            <a:extLst>
              <a:ext uri="{FF2B5EF4-FFF2-40B4-BE49-F238E27FC236}">
                <a16:creationId xmlns:a16="http://schemas.microsoft.com/office/drawing/2014/main" id="{FB797A45-6CE4-4903-8B43-95CF41AF404C}"/>
              </a:ext>
            </a:extLst>
          </p:cNvPr>
          <p:cNvSpPr txBox="1"/>
          <p:nvPr/>
        </p:nvSpPr>
        <p:spPr>
          <a:xfrm rot="2205529">
            <a:off x="1250729" y="5138653"/>
            <a:ext cx="371192" cy="253916"/>
          </a:xfrm>
          <a:prstGeom prst="rect">
            <a:avLst/>
          </a:prstGeom>
          <a:noFill/>
        </p:spPr>
        <p:txBody>
          <a:bodyPr wrap="square" rtlCol="0">
            <a:spAutoFit/>
          </a:bodyPr>
          <a:lstStyle/>
          <a:p>
            <a:r>
              <a:rPr lang="en-US" sz="1050" dirty="0"/>
              <a:t>//</a:t>
            </a:r>
          </a:p>
        </p:txBody>
      </p:sp>
      <p:sp>
        <p:nvSpPr>
          <p:cNvPr id="8" name="TextBox 7">
            <a:extLst>
              <a:ext uri="{FF2B5EF4-FFF2-40B4-BE49-F238E27FC236}">
                <a16:creationId xmlns:a16="http://schemas.microsoft.com/office/drawing/2014/main" id="{603AB42F-7C09-49A3-8397-05C378240C69}"/>
              </a:ext>
            </a:extLst>
          </p:cNvPr>
          <p:cNvSpPr txBox="1"/>
          <p:nvPr/>
        </p:nvSpPr>
        <p:spPr>
          <a:xfrm>
            <a:off x="1524814" y="6330867"/>
            <a:ext cx="7619186" cy="461665"/>
          </a:xfrm>
          <a:prstGeom prst="rect">
            <a:avLst/>
          </a:prstGeom>
          <a:noFill/>
        </p:spPr>
        <p:txBody>
          <a:bodyPr wrap="square" rtlCol="0">
            <a:spAutoFit/>
          </a:bodyPr>
          <a:lstStyle/>
          <a:p>
            <a:pPr algn="r"/>
            <a:r>
              <a:rPr lang="en-US" sz="1200" dirty="0"/>
              <a:t>NOTE: Difference is significant between 16-24 age group vs all other age groups within the Both parents – no high school category. (</a:t>
            </a:r>
            <a:r>
              <a:rPr lang="en-US" sz="1200" i="1" dirty="0"/>
              <a:t>p </a:t>
            </a:r>
            <a:r>
              <a:rPr lang="en-US" sz="1200" dirty="0"/>
              <a:t>&lt; .05)</a:t>
            </a:r>
          </a:p>
        </p:txBody>
      </p:sp>
    </p:spTree>
    <p:extLst>
      <p:ext uri="{BB962C8B-B14F-4D97-AF65-F5344CB8AC3E}">
        <p14:creationId xmlns:p14="http://schemas.microsoft.com/office/powerpoint/2010/main" val="386433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72591-3293-4F19-A900-40CE040844D5}"/>
              </a:ext>
            </a:extLst>
          </p:cNvPr>
          <p:cNvSpPr>
            <a:spLocks noGrp="1"/>
          </p:cNvSpPr>
          <p:nvPr>
            <p:ph type="title"/>
          </p:nvPr>
        </p:nvSpPr>
        <p:spPr>
          <a:xfrm>
            <a:off x="457200" y="180975"/>
            <a:ext cx="8229600" cy="1377212"/>
          </a:xfrm>
        </p:spPr>
        <p:txBody>
          <a:bodyPr>
            <a:noAutofit/>
          </a:bodyPr>
          <a:lstStyle/>
          <a:p>
            <a:r>
              <a:rPr lang="en-US" sz="2800" dirty="0"/>
              <a:t>Across all race/ethnicity groups, adults with college-educated parents have significantly higher literacy skills than adults with lower educated parents.</a:t>
            </a:r>
          </a:p>
        </p:txBody>
      </p:sp>
      <p:sp>
        <p:nvSpPr>
          <p:cNvPr id="4" name="Rectangle 3">
            <a:extLst>
              <a:ext uri="{FF2B5EF4-FFF2-40B4-BE49-F238E27FC236}">
                <a16:creationId xmlns:a16="http://schemas.microsoft.com/office/drawing/2014/main" id="{54B7C8AA-24CC-4F95-AAE8-20C012E1491A}"/>
              </a:ext>
            </a:extLst>
          </p:cNvPr>
          <p:cNvSpPr/>
          <p:nvPr/>
        </p:nvSpPr>
        <p:spPr>
          <a:xfrm>
            <a:off x="1735282" y="6549611"/>
            <a:ext cx="7408718" cy="276999"/>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within a race/ethnicity category are significant (</a:t>
            </a:r>
            <a:r>
              <a:rPr lang="en-US" sz="1200" i="1" dirty="0"/>
              <a:t>p </a:t>
            </a:r>
            <a:r>
              <a:rPr lang="en-US" sz="1200" dirty="0"/>
              <a:t>&lt; .05).</a:t>
            </a:r>
          </a:p>
        </p:txBody>
      </p:sp>
      <p:graphicFrame>
        <p:nvGraphicFramePr>
          <p:cNvPr id="5" name="Chart 4">
            <a:extLst>
              <a:ext uri="{FF2B5EF4-FFF2-40B4-BE49-F238E27FC236}">
                <a16:creationId xmlns:a16="http://schemas.microsoft.com/office/drawing/2014/main" id="{D065EF9A-8299-4878-9389-C826A633E9AA}"/>
              </a:ext>
            </a:extLst>
          </p:cNvPr>
          <p:cNvGraphicFramePr>
            <a:graphicFrameLocks/>
          </p:cNvGraphicFramePr>
          <p:nvPr>
            <p:extLst>
              <p:ext uri="{D42A27DB-BD31-4B8C-83A1-F6EECF244321}">
                <p14:modId xmlns:p14="http://schemas.microsoft.com/office/powerpoint/2010/main" val="702151229"/>
              </p:ext>
            </p:extLst>
          </p:nvPr>
        </p:nvGraphicFramePr>
        <p:xfrm>
          <a:off x="457200" y="1655151"/>
          <a:ext cx="8229600" cy="441972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5C62228D-7C94-41E2-BCEB-B3E1A3719CA6}"/>
              </a:ext>
            </a:extLst>
          </p:cNvPr>
          <p:cNvSpPr txBox="1"/>
          <p:nvPr/>
        </p:nvSpPr>
        <p:spPr>
          <a:xfrm rot="2205529">
            <a:off x="1202918" y="2071317"/>
            <a:ext cx="371192" cy="276999"/>
          </a:xfrm>
          <a:prstGeom prst="rect">
            <a:avLst/>
          </a:prstGeom>
          <a:noFill/>
        </p:spPr>
        <p:txBody>
          <a:bodyPr wrap="square" rtlCol="0">
            <a:spAutoFit/>
          </a:bodyPr>
          <a:lstStyle/>
          <a:p>
            <a:r>
              <a:rPr lang="en-US" sz="1200" dirty="0"/>
              <a:t>//</a:t>
            </a:r>
          </a:p>
        </p:txBody>
      </p:sp>
      <p:sp>
        <p:nvSpPr>
          <p:cNvPr id="7" name="TextBox 1">
            <a:extLst>
              <a:ext uri="{FF2B5EF4-FFF2-40B4-BE49-F238E27FC236}">
                <a16:creationId xmlns:a16="http://schemas.microsoft.com/office/drawing/2014/main" id="{A1EAF7A1-993B-4002-9E58-403BD542866B}"/>
              </a:ext>
            </a:extLst>
          </p:cNvPr>
          <p:cNvSpPr txBox="1"/>
          <p:nvPr/>
        </p:nvSpPr>
        <p:spPr>
          <a:xfrm>
            <a:off x="806230" y="1843934"/>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500</a:t>
            </a:r>
          </a:p>
        </p:txBody>
      </p:sp>
      <p:sp>
        <p:nvSpPr>
          <p:cNvPr id="8" name="TextBox 1">
            <a:extLst>
              <a:ext uri="{FF2B5EF4-FFF2-40B4-BE49-F238E27FC236}">
                <a16:creationId xmlns:a16="http://schemas.microsoft.com/office/drawing/2014/main" id="{EE3091CC-B719-4B46-B089-0BA2A5AA4AAF}"/>
              </a:ext>
            </a:extLst>
          </p:cNvPr>
          <p:cNvSpPr txBox="1"/>
          <p:nvPr/>
        </p:nvSpPr>
        <p:spPr>
          <a:xfrm>
            <a:off x="644471" y="5452313"/>
            <a:ext cx="547726" cy="371464"/>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0</a:t>
            </a:r>
          </a:p>
        </p:txBody>
      </p:sp>
      <p:sp>
        <p:nvSpPr>
          <p:cNvPr id="9" name="TextBox 8">
            <a:extLst>
              <a:ext uri="{FF2B5EF4-FFF2-40B4-BE49-F238E27FC236}">
                <a16:creationId xmlns:a16="http://schemas.microsoft.com/office/drawing/2014/main" id="{8F1894C1-3B39-4D9A-B85A-36ECB5E6E660}"/>
              </a:ext>
            </a:extLst>
          </p:cNvPr>
          <p:cNvSpPr txBox="1"/>
          <p:nvPr/>
        </p:nvSpPr>
        <p:spPr>
          <a:xfrm rot="2205529">
            <a:off x="1192197" y="5284746"/>
            <a:ext cx="371192" cy="276999"/>
          </a:xfrm>
          <a:prstGeom prst="rect">
            <a:avLst/>
          </a:prstGeom>
          <a:noFill/>
        </p:spPr>
        <p:txBody>
          <a:bodyPr wrap="square" rtlCol="0">
            <a:spAutoFit/>
          </a:bodyPr>
          <a:lstStyle/>
          <a:p>
            <a:r>
              <a:rPr lang="en-US" sz="1200" dirty="0"/>
              <a:t>//</a:t>
            </a:r>
          </a:p>
        </p:txBody>
      </p:sp>
    </p:spTree>
    <p:extLst>
      <p:ext uri="{BB962C8B-B14F-4D97-AF65-F5344CB8AC3E}">
        <p14:creationId xmlns:p14="http://schemas.microsoft.com/office/powerpoint/2010/main" val="346080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DAB17-B8A8-4705-93E3-D552EE9FD3D2}"/>
              </a:ext>
            </a:extLst>
          </p:cNvPr>
          <p:cNvSpPr>
            <a:spLocks noGrp="1"/>
          </p:cNvSpPr>
          <p:nvPr>
            <p:ph type="title"/>
          </p:nvPr>
        </p:nvSpPr>
        <p:spPr>
          <a:xfrm>
            <a:off x="457201" y="143252"/>
            <a:ext cx="8229600" cy="1408170"/>
          </a:xfrm>
        </p:spPr>
        <p:txBody>
          <a:bodyPr>
            <a:noAutofit/>
          </a:bodyPr>
          <a:lstStyle/>
          <a:p>
            <a:r>
              <a:rPr lang="en-US" sz="2800" dirty="0"/>
              <a:t>Across gender, adults with college-educated parents have significantly higher literacy skills than adults with lower educated parents. </a:t>
            </a:r>
          </a:p>
        </p:txBody>
      </p:sp>
      <p:graphicFrame>
        <p:nvGraphicFramePr>
          <p:cNvPr id="6" name="Chart 5">
            <a:extLst>
              <a:ext uri="{FF2B5EF4-FFF2-40B4-BE49-F238E27FC236}">
                <a16:creationId xmlns:a16="http://schemas.microsoft.com/office/drawing/2014/main" id="{F534EAAF-F68B-46D8-A0A3-9EBDD3726108}"/>
              </a:ext>
            </a:extLst>
          </p:cNvPr>
          <p:cNvGraphicFramePr>
            <a:graphicFrameLocks/>
          </p:cNvGraphicFramePr>
          <p:nvPr>
            <p:extLst>
              <p:ext uri="{D42A27DB-BD31-4B8C-83A1-F6EECF244321}">
                <p14:modId xmlns:p14="http://schemas.microsoft.com/office/powerpoint/2010/main" val="2742825004"/>
              </p:ext>
            </p:extLst>
          </p:nvPr>
        </p:nvGraphicFramePr>
        <p:xfrm>
          <a:off x="457200" y="1622833"/>
          <a:ext cx="8229600" cy="436150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73DEEBDF-706E-45C7-B7AC-B2516D95F642}"/>
              </a:ext>
            </a:extLst>
          </p:cNvPr>
          <p:cNvSpPr txBox="1"/>
          <p:nvPr/>
        </p:nvSpPr>
        <p:spPr>
          <a:xfrm>
            <a:off x="806230" y="1843934"/>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500</a:t>
            </a:r>
          </a:p>
        </p:txBody>
      </p:sp>
      <p:sp>
        <p:nvSpPr>
          <p:cNvPr id="7" name="TextBox 1">
            <a:extLst>
              <a:ext uri="{FF2B5EF4-FFF2-40B4-BE49-F238E27FC236}">
                <a16:creationId xmlns:a16="http://schemas.microsoft.com/office/drawing/2014/main" id="{C5FB8190-E676-4A0E-8AA2-84B46069C861}"/>
              </a:ext>
            </a:extLst>
          </p:cNvPr>
          <p:cNvSpPr txBox="1"/>
          <p:nvPr/>
        </p:nvSpPr>
        <p:spPr>
          <a:xfrm>
            <a:off x="644471" y="5452313"/>
            <a:ext cx="547726" cy="371464"/>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0</a:t>
            </a:r>
          </a:p>
        </p:txBody>
      </p:sp>
      <p:sp>
        <p:nvSpPr>
          <p:cNvPr id="9" name="TextBox 8">
            <a:extLst>
              <a:ext uri="{FF2B5EF4-FFF2-40B4-BE49-F238E27FC236}">
                <a16:creationId xmlns:a16="http://schemas.microsoft.com/office/drawing/2014/main" id="{53EB16EE-D278-4624-948F-2CF2A4236A51}"/>
              </a:ext>
            </a:extLst>
          </p:cNvPr>
          <p:cNvSpPr txBox="1"/>
          <p:nvPr/>
        </p:nvSpPr>
        <p:spPr>
          <a:xfrm rot="2205529">
            <a:off x="1186231" y="2079012"/>
            <a:ext cx="371192" cy="276999"/>
          </a:xfrm>
          <a:prstGeom prst="rect">
            <a:avLst/>
          </a:prstGeom>
          <a:noFill/>
        </p:spPr>
        <p:txBody>
          <a:bodyPr wrap="square" rtlCol="0">
            <a:spAutoFit/>
          </a:bodyPr>
          <a:lstStyle/>
          <a:p>
            <a:r>
              <a:rPr lang="en-US" sz="1200" dirty="0"/>
              <a:t>//</a:t>
            </a:r>
          </a:p>
        </p:txBody>
      </p:sp>
      <p:sp>
        <p:nvSpPr>
          <p:cNvPr id="10" name="TextBox 9">
            <a:extLst>
              <a:ext uri="{FF2B5EF4-FFF2-40B4-BE49-F238E27FC236}">
                <a16:creationId xmlns:a16="http://schemas.microsoft.com/office/drawing/2014/main" id="{7DCE51D5-2AB3-476E-A261-CA4EEAF675DB}"/>
              </a:ext>
            </a:extLst>
          </p:cNvPr>
          <p:cNvSpPr txBox="1"/>
          <p:nvPr/>
        </p:nvSpPr>
        <p:spPr>
          <a:xfrm rot="2205529">
            <a:off x="1180517" y="5211217"/>
            <a:ext cx="371192" cy="276999"/>
          </a:xfrm>
          <a:prstGeom prst="rect">
            <a:avLst/>
          </a:prstGeom>
          <a:noFill/>
        </p:spPr>
        <p:txBody>
          <a:bodyPr wrap="square" rtlCol="0">
            <a:spAutoFit/>
          </a:bodyPr>
          <a:lstStyle/>
          <a:p>
            <a:r>
              <a:rPr lang="en-US" sz="1200" dirty="0"/>
              <a:t>//</a:t>
            </a:r>
          </a:p>
        </p:txBody>
      </p:sp>
      <p:sp>
        <p:nvSpPr>
          <p:cNvPr id="11" name="Rectangle 10">
            <a:extLst>
              <a:ext uri="{FF2B5EF4-FFF2-40B4-BE49-F238E27FC236}">
                <a16:creationId xmlns:a16="http://schemas.microsoft.com/office/drawing/2014/main" id="{426149A5-B2B0-43F7-97AC-D21FB9AD532F}"/>
              </a:ext>
            </a:extLst>
          </p:cNvPr>
          <p:cNvSpPr/>
          <p:nvPr/>
        </p:nvSpPr>
        <p:spPr>
          <a:xfrm>
            <a:off x="1735282" y="6529377"/>
            <a:ext cx="7408718" cy="276999"/>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within a nativity category are significant (</a:t>
            </a:r>
            <a:r>
              <a:rPr lang="en-US" sz="1200" i="1" dirty="0"/>
              <a:t>p </a:t>
            </a:r>
            <a:r>
              <a:rPr lang="en-US" sz="1200" dirty="0"/>
              <a:t>&lt; .05).</a:t>
            </a:r>
          </a:p>
        </p:txBody>
      </p:sp>
    </p:spTree>
    <p:extLst>
      <p:ext uri="{BB962C8B-B14F-4D97-AF65-F5344CB8AC3E}">
        <p14:creationId xmlns:p14="http://schemas.microsoft.com/office/powerpoint/2010/main" val="523610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7A83-9AFD-4979-88F7-944508B9957E}"/>
              </a:ext>
            </a:extLst>
          </p:cNvPr>
          <p:cNvSpPr>
            <a:spLocks noGrp="1"/>
          </p:cNvSpPr>
          <p:nvPr>
            <p:ph type="title"/>
          </p:nvPr>
        </p:nvSpPr>
        <p:spPr>
          <a:xfrm>
            <a:off x="419100" y="167813"/>
            <a:ext cx="8305800" cy="1485995"/>
          </a:xfrm>
        </p:spPr>
        <p:txBody>
          <a:bodyPr>
            <a:noAutofit/>
          </a:bodyPr>
          <a:lstStyle/>
          <a:p>
            <a:r>
              <a:rPr lang="en-US" sz="2800" dirty="0"/>
              <a:t>For both native-born and foreign-born U.S. adults, those with college-educated parents have significantly higher literacy skills than those with lower educated parents.</a:t>
            </a:r>
          </a:p>
        </p:txBody>
      </p:sp>
      <p:graphicFrame>
        <p:nvGraphicFramePr>
          <p:cNvPr id="8" name="Chart 7">
            <a:extLst>
              <a:ext uri="{FF2B5EF4-FFF2-40B4-BE49-F238E27FC236}">
                <a16:creationId xmlns:a16="http://schemas.microsoft.com/office/drawing/2014/main" id="{63FE2A6C-002A-4405-9397-9D887C22F272}"/>
              </a:ext>
            </a:extLst>
          </p:cNvPr>
          <p:cNvGraphicFramePr>
            <a:graphicFrameLocks/>
          </p:cNvGraphicFramePr>
          <p:nvPr>
            <p:extLst>
              <p:ext uri="{D42A27DB-BD31-4B8C-83A1-F6EECF244321}">
                <p14:modId xmlns:p14="http://schemas.microsoft.com/office/powerpoint/2010/main" val="4141222211"/>
              </p:ext>
            </p:extLst>
          </p:nvPr>
        </p:nvGraphicFramePr>
        <p:xfrm>
          <a:off x="457200" y="1615230"/>
          <a:ext cx="8229600" cy="441437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BB0830ED-A1E2-4A4C-88C6-A22BECB7E98B}"/>
              </a:ext>
            </a:extLst>
          </p:cNvPr>
          <p:cNvSpPr/>
          <p:nvPr/>
        </p:nvSpPr>
        <p:spPr>
          <a:xfrm>
            <a:off x="1735282" y="6529377"/>
            <a:ext cx="7408718" cy="276999"/>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within nativity status are significant (</a:t>
            </a:r>
            <a:r>
              <a:rPr lang="en-US" sz="1200" i="1" dirty="0"/>
              <a:t>p </a:t>
            </a:r>
            <a:r>
              <a:rPr lang="en-US" sz="1200" dirty="0"/>
              <a:t>&lt; .05).</a:t>
            </a:r>
          </a:p>
        </p:txBody>
      </p:sp>
      <p:sp>
        <p:nvSpPr>
          <p:cNvPr id="6" name="TextBox 1">
            <a:extLst>
              <a:ext uri="{FF2B5EF4-FFF2-40B4-BE49-F238E27FC236}">
                <a16:creationId xmlns:a16="http://schemas.microsoft.com/office/drawing/2014/main" id="{3C841CB7-2228-44B9-82CB-885C7278F03E}"/>
              </a:ext>
            </a:extLst>
          </p:cNvPr>
          <p:cNvSpPr txBox="1"/>
          <p:nvPr/>
        </p:nvSpPr>
        <p:spPr>
          <a:xfrm>
            <a:off x="806230" y="1843934"/>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500</a:t>
            </a:r>
          </a:p>
        </p:txBody>
      </p:sp>
      <p:sp>
        <p:nvSpPr>
          <p:cNvPr id="7" name="TextBox 1">
            <a:extLst>
              <a:ext uri="{FF2B5EF4-FFF2-40B4-BE49-F238E27FC236}">
                <a16:creationId xmlns:a16="http://schemas.microsoft.com/office/drawing/2014/main" id="{93911342-C26B-4127-8107-6A38DEB4BEC0}"/>
              </a:ext>
            </a:extLst>
          </p:cNvPr>
          <p:cNvSpPr txBox="1"/>
          <p:nvPr/>
        </p:nvSpPr>
        <p:spPr>
          <a:xfrm>
            <a:off x="644471" y="5452313"/>
            <a:ext cx="547726" cy="371464"/>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0</a:t>
            </a:r>
          </a:p>
        </p:txBody>
      </p:sp>
      <p:sp>
        <p:nvSpPr>
          <p:cNvPr id="9" name="TextBox 8">
            <a:extLst>
              <a:ext uri="{FF2B5EF4-FFF2-40B4-BE49-F238E27FC236}">
                <a16:creationId xmlns:a16="http://schemas.microsoft.com/office/drawing/2014/main" id="{DB241C72-E6BC-4050-BC5F-5A18C46ABCDD}"/>
              </a:ext>
            </a:extLst>
          </p:cNvPr>
          <p:cNvSpPr txBox="1"/>
          <p:nvPr/>
        </p:nvSpPr>
        <p:spPr>
          <a:xfrm rot="2205529">
            <a:off x="1186231" y="2079012"/>
            <a:ext cx="371192" cy="276999"/>
          </a:xfrm>
          <a:prstGeom prst="rect">
            <a:avLst/>
          </a:prstGeom>
          <a:noFill/>
        </p:spPr>
        <p:txBody>
          <a:bodyPr wrap="square" rtlCol="0">
            <a:spAutoFit/>
          </a:bodyPr>
          <a:lstStyle/>
          <a:p>
            <a:r>
              <a:rPr lang="en-US" sz="1200" dirty="0"/>
              <a:t>//</a:t>
            </a:r>
          </a:p>
        </p:txBody>
      </p:sp>
      <p:sp>
        <p:nvSpPr>
          <p:cNvPr id="10" name="TextBox 9">
            <a:extLst>
              <a:ext uri="{FF2B5EF4-FFF2-40B4-BE49-F238E27FC236}">
                <a16:creationId xmlns:a16="http://schemas.microsoft.com/office/drawing/2014/main" id="{AA1BD2C8-C2A4-4D20-9842-BBC63A279316}"/>
              </a:ext>
            </a:extLst>
          </p:cNvPr>
          <p:cNvSpPr txBox="1"/>
          <p:nvPr/>
        </p:nvSpPr>
        <p:spPr>
          <a:xfrm rot="2205529">
            <a:off x="1180517" y="5211217"/>
            <a:ext cx="371192" cy="276999"/>
          </a:xfrm>
          <a:prstGeom prst="rect">
            <a:avLst/>
          </a:prstGeom>
          <a:noFill/>
        </p:spPr>
        <p:txBody>
          <a:bodyPr wrap="square" rtlCol="0">
            <a:spAutoFit/>
          </a:bodyPr>
          <a:lstStyle/>
          <a:p>
            <a:r>
              <a:rPr lang="en-US" sz="1200" dirty="0"/>
              <a:t>//</a:t>
            </a:r>
          </a:p>
        </p:txBody>
      </p:sp>
    </p:spTree>
    <p:extLst>
      <p:ext uri="{BB962C8B-B14F-4D97-AF65-F5344CB8AC3E}">
        <p14:creationId xmlns:p14="http://schemas.microsoft.com/office/powerpoint/2010/main" val="262385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A84A-4541-4169-A35D-E51548738AB6}"/>
              </a:ext>
            </a:extLst>
          </p:cNvPr>
          <p:cNvSpPr>
            <a:spLocks noGrp="1"/>
          </p:cNvSpPr>
          <p:nvPr>
            <p:ph type="ctrTitle"/>
          </p:nvPr>
        </p:nvSpPr>
        <p:spPr>
          <a:xfrm>
            <a:off x="685800" y="1847851"/>
            <a:ext cx="7772400" cy="2714317"/>
          </a:xfrm>
        </p:spPr>
        <p:txBody>
          <a:bodyPr>
            <a:normAutofit fontScale="90000"/>
          </a:bodyPr>
          <a:lstStyle/>
          <a:p>
            <a:r>
              <a:rPr lang="en-US" b="1" dirty="0"/>
              <a:t>Section 2</a:t>
            </a:r>
            <a:br>
              <a:rPr lang="en-US" dirty="0"/>
            </a:br>
            <a:r>
              <a:rPr lang="en-US" dirty="0"/>
              <a:t>What is the association of parents’ education and their children’s literacy skills in adulthood and </a:t>
            </a:r>
            <a:r>
              <a:rPr lang="en-US" i="1" dirty="0"/>
              <a:t>home environments </a:t>
            </a:r>
            <a:r>
              <a:rPr lang="en-US" dirty="0"/>
              <a:t>in the United States?</a:t>
            </a:r>
          </a:p>
        </p:txBody>
      </p:sp>
    </p:spTree>
    <p:extLst>
      <p:ext uri="{BB962C8B-B14F-4D97-AF65-F5344CB8AC3E}">
        <p14:creationId xmlns:p14="http://schemas.microsoft.com/office/powerpoint/2010/main" val="217855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457200" y="1611775"/>
            <a:ext cx="8229600" cy="4525963"/>
          </a:xfrm>
        </p:spPr>
        <p:txBody>
          <a:bodyPr>
            <a:normAutofit/>
          </a:bodyPr>
          <a:lstStyle/>
          <a:p>
            <a:r>
              <a:rPr lang="en-US" dirty="0"/>
              <a:t>Introduction: Does Parents’ Education Matter?</a:t>
            </a:r>
          </a:p>
          <a:p>
            <a:r>
              <a:rPr lang="en-US" dirty="0"/>
              <a:t>What is the association of parents’ education and their children’s literacy skills in adulthood and:</a:t>
            </a:r>
          </a:p>
          <a:p>
            <a:pPr lvl="1"/>
            <a:r>
              <a:rPr lang="en-US" dirty="0"/>
              <a:t>Section 1 - background characteristics? </a:t>
            </a:r>
          </a:p>
          <a:p>
            <a:pPr lvl="1"/>
            <a:r>
              <a:rPr lang="en-US" dirty="0"/>
              <a:t>Section 2 – home environment? </a:t>
            </a:r>
          </a:p>
          <a:p>
            <a:pPr lvl="1"/>
            <a:r>
              <a:rPr lang="en-US" dirty="0"/>
              <a:t>Section 3 - employment characteristics?</a:t>
            </a:r>
          </a:p>
          <a:p>
            <a:pPr marL="0" indent="0">
              <a:buNone/>
            </a:pPr>
            <a:endParaRPr lang="en-US" dirty="0"/>
          </a:p>
        </p:txBody>
      </p:sp>
    </p:spTree>
    <p:extLst>
      <p:ext uri="{BB962C8B-B14F-4D97-AF65-F5344CB8AC3E}">
        <p14:creationId xmlns:p14="http://schemas.microsoft.com/office/powerpoint/2010/main" val="117712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3913-AEE0-4DD6-BD8B-2DEDA14EE0FC}"/>
              </a:ext>
            </a:extLst>
          </p:cNvPr>
          <p:cNvSpPr>
            <a:spLocks noGrp="1"/>
          </p:cNvSpPr>
          <p:nvPr>
            <p:ph type="title"/>
          </p:nvPr>
        </p:nvSpPr>
        <p:spPr>
          <a:xfrm>
            <a:off x="457200" y="274638"/>
            <a:ext cx="8229600" cy="1143000"/>
          </a:xfrm>
        </p:spPr>
        <p:txBody>
          <a:bodyPr>
            <a:noAutofit/>
          </a:bodyPr>
          <a:lstStyle/>
          <a:p>
            <a:r>
              <a:rPr lang="en-US" sz="3200" dirty="0"/>
              <a:t>Adults with higher-educated parents report having more books in the home growing up.</a:t>
            </a:r>
          </a:p>
        </p:txBody>
      </p:sp>
      <p:graphicFrame>
        <p:nvGraphicFramePr>
          <p:cNvPr id="5" name="Chart 4">
            <a:extLst>
              <a:ext uri="{FF2B5EF4-FFF2-40B4-BE49-F238E27FC236}">
                <a16:creationId xmlns:a16="http://schemas.microsoft.com/office/drawing/2014/main" id="{0B90F758-9D30-480E-AC44-DFA7504DFDC5}"/>
              </a:ext>
            </a:extLst>
          </p:cNvPr>
          <p:cNvGraphicFramePr>
            <a:graphicFrameLocks/>
          </p:cNvGraphicFramePr>
          <p:nvPr>
            <p:extLst>
              <p:ext uri="{D42A27DB-BD31-4B8C-83A1-F6EECF244321}">
                <p14:modId xmlns:p14="http://schemas.microsoft.com/office/powerpoint/2010/main" val="4010159128"/>
              </p:ext>
            </p:extLst>
          </p:nvPr>
        </p:nvGraphicFramePr>
        <p:xfrm>
          <a:off x="457200" y="1417638"/>
          <a:ext cx="8229600" cy="468759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B7ABA567-7CB2-411E-A63F-50211FE992C1}"/>
              </a:ext>
            </a:extLst>
          </p:cNvPr>
          <p:cNvSpPr/>
          <p:nvPr/>
        </p:nvSpPr>
        <p:spPr>
          <a:xfrm>
            <a:off x="1528646" y="6352529"/>
            <a:ext cx="7615354"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at each category of number of books in the home are significant (</a:t>
            </a:r>
            <a:r>
              <a:rPr lang="en-US" sz="1200" i="1" dirty="0"/>
              <a:t>p </a:t>
            </a:r>
            <a:r>
              <a:rPr lang="en-US" sz="1200" dirty="0"/>
              <a:t>&lt; .05).</a:t>
            </a:r>
          </a:p>
        </p:txBody>
      </p:sp>
    </p:spTree>
    <p:extLst>
      <p:ext uri="{BB962C8B-B14F-4D97-AF65-F5344CB8AC3E}">
        <p14:creationId xmlns:p14="http://schemas.microsoft.com/office/powerpoint/2010/main" val="67447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0EBF-1C00-4FE4-AE64-C79234CAE4E7}"/>
              </a:ext>
            </a:extLst>
          </p:cNvPr>
          <p:cNvSpPr>
            <a:spLocks noGrp="1"/>
          </p:cNvSpPr>
          <p:nvPr>
            <p:ph type="title"/>
          </p:nvPr>
        </p:nvSpPr>
        <p:spPr>
          <a:xfrm>
            <a:off x="226141" y="274638"/>
            <a:ext cx="8583561" cy="1143000"/>
          </a:xfrm>
        </p:spPr>
        <p:txBody>
          <a:bodyPr>
            <a:noAutofit/>
          </a:bodyPr>
          <a:lstStyle/>
          <a:p>
            <a:r>
              <a:rPr lang="en-US" sz="3200" dirty="0"/>
              <a:t>Both more books growing up and education of the parents are associated with higher literacy skills.</a:t>
            </a:r>
          </a:p>
        </p:txBody>
      </p:sp>
      <p:graphicFrame>
        <p:nvGraphicFramePr>
          <p:cNvPr id="5" name="Chart 4">
            <a:extLst>
              <a:ext uri="{FF2B5EF4-FFF2-40B4-BE49-F238E27FC236}">
                <a16:creationId xmlns:a16="http://schemas.microsoft.com/office/drawing/2014/main" id="{8A1FDB40-5A20-48F9-AE06-BFAD4BEBC90F}"/>
              </a:ext>
            </a:extLst>
          </p:cNvPr>
          <p:cNvGraphicFramePr>
            <a:graphicFrameLocks/>
          </p:cNvGraphicFramePr>
          <p:nvPr>
            <p:extLst>
              <p:ext uri="{D42A27DB-BD31-4B8C-83A1-F6EECF244321}">
                <p14:modId xmlns:p14="http://schemas.microsoft.com/office/powerpoint/2010/main" val="1757058406"/>
              </p:ext>
            </p:extLst>
          </p:nvPr>
        </p:nvGraphicFramePr>
        <p:xfrm>
          <a:off x="457201" y="1468412"/>
          <a:ext cx="8229600" cy="458881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a:extLst>
              <a:ext uri="{FF2B5EF4-FFF2-40B4-BE49-F238E27FC236}">
                <a16:creationId xmlns:a16="http://schemas.microsoft.com/office/drawing/2014/main" id="{132D86C1-DD99-4B83-A9EB-944283F55E09}"/>
              </a:ext>
            </a:extLst>
          </p:cNvPr>
          <p:cNvSpPr txBox="1"/>
          <p:nvPr/>
        </p:nvSpPr>
        <p:spPr>
          <a:xfrm>
            <a:off x="733956" y="1647781"/>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500</a:t>
            </a:r>
          </a:p>
        </p:txBody>
      </p:sp>
      <p:sp>
        <p:nvSpPr>
          <p:cNvPr id="8" name="TextBox 1">
            <a:extLst>
              <a:ext uri="{FF2B5EF4-FFF2-40B4-BE49-F238E27FC236}">
                <a16:creationId xmlns:a16="http://schemas.microsoft.com/office/drawing/2014/main" id="{15E90471-B1DB-4550-B1C2-752A5495CE64}"/>
              </a:ext>
            </a:extLst>
          </p:cNvPr>
          <p:cNvSpPr txBox="1"/>
          <p:nvPr/>
        </p:nvSpPr>
        <p:spPr>
          <a:xfrm>
            <a:off x="733955" y="5307238"/>
            <a:ext cx="449341" cy="303096"/>
          </a:xfrm>
          <a:prstGeom prst="rect">
            <a:avLst/>
          </a:prstGeom>
          <a:solidFill>
            <a:schemeClr val="bg1"/>
          </a:solidFill>
        </p:spPr>
        <p:txBody>
          <a:bodyPr wrap="square" lIns="9144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dirty="0"/>
              <a:t>0</a:t>
            </a:r>
          </a:p>
        </p:txBody>
      </p:sp>
      <p:sp>
        <p:nvSpPr>
          <p:cNvPr id="10" name="TextBox 9">
            <a:extLst>
              <a:ext uri="{FF2B5EF4-FFF2-40B4-BE49-F238E27FC236}">
                <a16:creationId xmlns:a16="http://schemas.microsoft.com/office/drawing/2014/main" id="{CC7D50C7-107C-44F5-B989-5913E743AE84}"/>
              </a:ext>
            </a:extLst>
          </p:cNvPr>
          <p:cNvSpPr txBox="1"/>
          <p:nvPr/>
        </p:nvSpPr>
        <p:spPr>
          <a:xfrm rot="2205529">
            <a:off x="1168748" y="5071674"/>
            <a:ext cx="371127" cy="277088"/>
          </a:xfrm>
          <a:prstGeom prst="rect">
            <a:avLst/>
          </a:prstGeom>
          <a:noFill/>
        </p:spPr>
        <p:txBody>
          <a:bodyPr wrap="square" rtlCol="0">
            <a:spAutoFit/>
          </a:bodyPr>
          <a:lstStyle/>
          <a:p>
            <a:r>
              <a:rPr lang="en-US" sz="1200" dirty="0"/>
              <a:t>//</a:t>
            </a:r>
          </a:p>
        </p:txBody>
      </p:sp>
      <p:sp>
        <p:nvSpPr>
          <p:cNvPr id="11" name="Rectangle 10">
            <a:extLst>
              <a:ext uri="{FF2B5EF4-FFF2-40B4-BE49-F238E27FC236}">
                <a16:creationId xmlns:a16="http://schemas.microsoft.com/office/drawing/2014/main" id="{71704F03-5936-4495-BE2D-536A590F2D31}"/>
              </a:ext>
            </a:extLst>
          </p:cNvPr>
          <p:cNvSpPr/>
          <p:nvPr/>
        </p:nvSpPr>
        <p:spPr>
          <a:xfrm>
            <a:off x="1735282" y="6423023"/>
            <a:ext cx="7408718"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within a category of number of books in the home are significant (</a:t>
            </a:r>
            <a:r>
              <a:rPr lang="en-US" sz="1200" i="1" dirty="0"/>
              <a:t>p </a:t>
            </a:r>
            <a:r>
              <a:rPr lang="en-US" sz="1200" dirty="0"/>
              <a:t>&lt; .05).</a:t>
            </a:r>
          </a:p>
        </p:txBody>
      </p:sp>
      <p:sp>
        <p:nvSpPr>
          <p:cNvPr id="13" name="TextBox 12">
            <a:extLst>
              <a:ext uri="{FF2B5EF4-FFF2-40B4-BE49-F238E27FC236}">
                <a16:creationId xmlns:a16="http://schemas.microsoft.com/office/drawing/2014/main" id="{CB0EBEEB-2DEE-48D1-955F-A6750A3FA4DC}"/>
              </a:ext>
            </a:extLst>
          </p:cNvPr>
          <p:cNvSpPr txBox="1"/>
          <p:nvPr/>
        </p:nvSpPr>
        <p:spPr>
          <a:xfrm rot="2205529">
            <a:off x="1168747" y="1863107"/>
            <a:ext cx="371127" cy="277088"/>
          </a:xfrm>
          <a:prstGeom prst="rect">
            <a:avLst/>
          </a:prstGeom>
          <a:noFill/>
        </p:spPr>
        <p:txBody>
          <a:bodyPr wrap="square" rtlCol="0">
            <a:spAutoFit/>
          </a:bodyPr>
          <a:lstStyle/>
          <a:p>
            <a:r>
              <a:rPr lang="en-US" sz="1200" dirty="0"/>
              <a:t>//</a:t>
            </a:r>
          </a:p>
        </p:txBody>
      </p:sp>
    </p:spTree>
    <p:extLst>
      <p:ext uri="{BB962C8B-B14F-4D97-AF65-F5344CB8AC3E}">
        <p14:creationId xmlns:p14="http://schemas.microsoft.com/office/powerpoint/2010/main" val="2398614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8" y="119877"/>
            <a:ext cx="9059146" cy="1294395"/>
          </a:xfrm>
        </p:spPr>
        <p:txBody>
          <a:bodyPr>
            <a:noAutofit/>
          </a:bodyPr>
          <a:lstStyle/>
          <a:p>
            <a:r>
              <a:rPr lang="en-US" sz="2800" dirty="0"/>
              <a:t>U.S. adults whose parents have higher levels of education use their reading, writing, numeracy, and ICT skills more often at home</a:t>
            </a:r>
          </a:p>
        </p:txBody>
      </p:sp>
      <p:graphicFrame>
        <p:nvGraphicFramePr>
          <p:cNvPr id="6" name="Chart 5">
            <a:extLst>
              <a:ext uri="{FF2B5EF4-FFF2-40B4-BE49-F238E27FC236}">
                <a16:creationId xmlns:a16="http://schemas.microsoft.com/office/drawing/2014/main" id="{CC17BBB7-83EF-4B03-811D-1994ECB76543}"/>
              </a:ext>
            </a:extLst>
          </p:cNvPr>
          <p:cNvGraphicFramePr>
            <a:graphicFrameLocks/>
          </p:cNvGraphicFramePr>
          <p:nvPr>
            <p:extLst>
              <p:ext uri="{D42A27DB-BD31-4B8C-83A1-F6EECF244321}">
                <p14:modId xmlns:p14="http://schemas.microsoft.com/office/powerpoint/2010/main" val="3687493537"/>
              </p:ext>
            </p:extLst>
          </p:nvPr>
        </p:nvGraphicFramePr>
        <p:xfrm>
          <a:off x="407405" y="1514475"/>
          <a:ext cx="8329189" cy="459661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314CCC87-8197-4F22-80C1-E23B06ECB72B}"/>
              </a:ext>
            </a:extLst>
          </p:cNvPr>
          <p:cNvSpPr/>
          <p:nvPr/>
        </p:nvSpPr>
        <p:spPr>
          <a:xfrm>
            <a:off x="2525624" y="1819469"/>
            <a:ext cx="1379626" cy="3778459"/>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7" name="Minus Sign 6">
            <a:extLst>
              <a:ext uri="{FF2B5EF4-FFF2-40B4-BE49-F238E27FC236}">
                <a16:creationId xmlns:a16="http://schemas.microsoft.com/office/drawing/2014/main" id="{24475FA3-D949-4B3F-A0FE-6D53ADB884BE}"/>
              </a:ext>
            </a:extLst>
          </p:cNvPr>
          <p:cNvSpPr/>
          <p:nvPr/>
        </p:nvSpPr>
        <p:spPr>
          <a:xfrm>
            <a:off x="6896100" y="4344988"/>
            <a:ext cx="248806" cy="247650"/>
          </a:xfrm>
          <a:prstGeom prst="mathMinus">
            <a:avLst/>
          </a:prstGeom>
          <a:solidFill>
            <a:schemeClr val="accent1">
              <a:lumMod val="40000"/>
              <a:lumOff val="60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8" name="Diamond 7">
            <a:extLst>
              <a:ext uri="{FF2B5EF4-FFF2-40B4-BE49-F238E27FC236}">
                <a16:creationId xmlns:a16="http://schemas.microsoft.com/office/drawing/2014/main" id="{D3B41BF1-EA0F-40E7-A04C-6EF961547DA4}"/>
              </a:ext>
            </a:extLst>
          </p:cNvPr>
          <p:cNvSpPr/>
          <p:nvPr/>
        </p:nvSpPr>
        <p:spPr>
          <a:xfrm>
            <a:off x="6944881" y="2632863"/>
            <a:ext cx="165100" cy="165100"/>
          </a:xfrm>
          <a:prstGeom prst="diamond">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Rectangle 8">
            <a:extLst>
              <a:ext uri="{FF2B5EF4-FFF2-40B4-BE49-F238E27FC236}">
                <a16:creationId xmlns:a16="http://schemas.microsoft.com/office/drawing/2014/main" id="{453EF437-7DB5-4CD3-9E59-F8B087C912DE}"/>
              </a:ext>
            </a:extLst>
          </p:cNvPr>
          <p:cNvSpPr/>
          <p:nvPr/>
        </p:nvSpPr>
        <p:spPr>
          <a:xfrm>
            <a:off x="3067050" y="6461123"/>
            <a:ext cx="6076949" cy="276999"/>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NOTE</a:t>
            </a:r>
            <a:r>
              <a:rPr lang="en-US" sz="1200" i="1" dirty="0"/>
              <a:t>: </a:t>
            </a:r>
            <a:r>
              <a:rPr lang="en-US" sz="1200" dirty="0"/>
              <a:t>All differences between parental education levels within a topic are significant (</a:t>
            </a:r>
            <a:r>
              <a:rPr lang="en-US" sz="1200" i="1" dirty="0"/>
              <a:t>p </a:t>
            </a:r>
            <a:r>
              <a:rPr lang="en-US" sz="1200" dirty="0"/>
              <a:t>&lt; .05).</a:t>
            </a:r>
          </a:p>
        </p:txBody>
      </p:sp>
    </p:spTree>
    <p:extLst>
      <p:ext uri="{BB962C8B-B14F-4D97-AF65-F5344CB8AC3E}">
        <p14:creationId xmlns:p14="http://schemas.microsoft.com/office/powerpoint/2010/main" val="1854208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39" y="1245870"/>
            <a:ext cx="8229600" cy="2546258"/>
          </a:xfrm>
        </p:spPr>
        <p:txBody>
          <a:bodyPr>
            <a:normAutofit fontScale="90000"/>
          </a:bodyPr>
          <a:lstStyle/>
          <a:p>
            <a:r>
              <a:rPr lang="en-US" sz="3600" b="1" dirty="0"/>
              <a:t>Section 3</a:t>
            </a:r>
            <a:br>
              <a:rPr lang="en-US" sz="3600" dirty="0"/>
            </a:br>
            <a:r>
              <a:rPr lang="en-US" sz="3600" dirty="0"/>
              <a:t>What is the association of parents’ education and their children’s literacy skills in adulthood and </a:t>
            </a:r>
            <a:r>
              <a:rPr lang="en-US" sz="3600" i="1" dirty="0"/>
              <a:t>employment characteristics </a:t>
            </a:r>
            <a:r>
              <a:rPr lang="en-US" sz="3600" dirty="0"/>
              <a:t>in the United States?</a:t>
            </a:r>
            <a:endParaRPr lang="en-US" sz="3600" i="1" dirty="0"/>
          </a:p>
        </p:txBody>
      </p:sp>
      <p:pic>
        <p:nvPicPr>
          <p:cNvPr id="3" name="Picture 2">
            <a:extLst>
              <a:ext uri="{FF2B5EF4-FFF2-40B4-BE49-F238E27FC236}">
                <a16:creationId xmlns:a16="http://schemas.microsoft.com/office/drawing/2014/main" id="{BB380EA4-A19F-41D4-9699-65DD020329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072" y="6160528"/>
            <a:ext cx="1455490" cy="62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796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D524BA19-155D-47ED-858F-42FF3BEAC277}"/>
              </a:ext>
            </a:extLst>
          </p:cNvPr>
          <p:cNvGraphicFramePr>
            <a:graphicFrameLocks/>
          </p:cNvGraphicFramePr>
          <p:nvPr>
            <p:extLst>
              <p:ext uri="{D42A27DB-BD31-4B8C-83A1-F6EECF244321}">
                <p14:modId xmlns:p14="http://schemas.microsoft.com/office/powerpoint/2010/main" val="2148071964"/>
              </p:ext>
            </p:extLst>
          </p:nvPr>
        </p:nvGraphicFramePr>
        <p:xfrm>
          <a:off x="457200" y="1417638"/>
          <a:ext cx="8229600" cy="4727522"/>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
            <a:extLst>
              <a:ext uri="{FF2B5EF4-FFF2-40B4-BE49-F238E27FC236}">
                <a16:creationId xmlns:a16="http://schemas.microsoft.com/office/drawing/2014/main" id="{EF16F852-5D8D-4E4F-B78C-1DDE6819C1E2}"/>
              </a:ext>
            </a:extLst>
          </p:cNvPr>
          <p:cNvSpPr>
            <a:spLocks noGrp="1"/>
          </p:cNvSpPr>
          <p:nvPr>
            <p:ph type="title"/>
          </p:nvPr>
        </p:nvSpPr>
        <p:spPr>
          <a:xfrm>
            <a:off x="457200" y="274638"/>
            <a:ext cx="8229600" cy="1021727"/>
          </a:xfrm>
        </p:spPr>
        <p:txBody>
          <a:bodyPr>
            <a:noAutofit/>
          </a:bodyPr>
          <a:lstStyle/>
          <a:p>
            <a:r>
              <a:rPr lang="en-US" sz="2800" dirty="0"/>
              <a:t>Adults with college-educated parents are more likely to be employed and…</a:t>
            </a:r>
          </a:p>
        </p:txBody>
      </p:sp>
      <p:sp>
        <p:nvSpPr>
          <p:cNvPr id="4" name="Rectangle 3">
            <a:extLst>
              <a:ext uri="{FF2B5EF4-FFF2-40B4-BE49-F238E27FC236}">
                <a16:creationId xmlns:a16="http://schemas.microsoft.com/office/drawing/2014/main" id="{9ADAB706-0A1A-4FC1-A732-3874FB953C8F}"/>
              </a:ext>
            </a:extLst>
          </p:cNvPr>
          <p:cNvSpPr/>
          <p:nvPr/>
        </p:nvSpPr>
        <p:spPr>
          <a:xfrm>
            <a:off x="1366684" y="6398292"/>
            <a:ext cx="7777315"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Within employed, One parent – college is significantly different than One parent - high school and Both parents - no high school (</a:t>
            </a:r>
            <a:r>
              <a:rPr lang="en-US" sz="1200" i="1" dirty="0"/>
              <a:t>p </a:t>
            </a:r>
            <a:r>
              <a:rPr lang="en-US" sz="1200" dirty="0"/>
              <a:t>&lt; .05).</a:t>
            </a:r>
          </a:p>
        </p:txBody>
      </p:sp>
    </p:spTree>
    <p:extLst>
      <p:ext uri="{BB962C8B-B14F-4D97-AF65-F5344CB8AC3E}">
        <p14:creationId xmlns:p14="http://schemas.microsoft.com/office/powerpoint/2010/main" val="340805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2550120D-167B-4FB6-8079-740250732DA7}"/>
              </a:ext>
            </a:extLst>
          </p:cNvPr>
          <p:cNvSpPr>
            <a:spLocks noGrp="1"/>
          </p:cNvSpPr>
          <p:nvPr>
            <p:ph type="title"/>
          </p:nvPr>
        </p:nvSpPr>
        <p:spPr>
          <a:xfrm>
            <a:off x="347241" y="274638"/>
            <a:ext cx="8530541" cy="1143000"/>
          </a:xfrm>
        </p:spPr>
        <p:txBody>
          <a:bodyPr>
            <a:noAutofit/>
          </a:bodyPr>
          <a:lstStyle/>
          <a:p>
            <a:r>
              <a:rPr lang="en-US" sz="2800" dirty="0"/>
              <a:t>…have higher literacy scores than adults whose parents have lower education. </a:t>
            </a:r>
          </a:p>
        </p:txBody>
      </p:sp>
      <p:graphicFrame>
        <p:nvGraphicFramePr>
          <p:cNvPr id="4" name="Chart 3">
            <a:extLst>
              <a:ext uri="{FF2B5EF4-FFF2-40B4-BE49-F238E27FC236}">
                <a16:creationId xmlns:a16="http://schemas.microsoft.com/office/drawing/2014/main" id="{F8BF7FBF-43E1-4ACE-B50A-58D327354D1F}"/>
              </a:ext>
            </a:extLst>
          </p:cNvPr>
          <p:cNvGraphicFramePr>
            <a:graphicFrameLocks/>
          </p:cNvGraphicFramePr>
          <p:nvPr>
            <p:extLst>
              <p:ext uri="{D42A27DB-BD31-4B8C-83A1-F6EECF244321}">
                <p14:modId xmlns:p14="http://schemas.microsoft.com/office/powerpoint/2010/main" val="3870760246"/>
              </p:ext>
            </p:extLst>
          </p:nvPr>
        </p:nvGraphicFramePr>
        <p:xfrm>
          <a:off x="347241" y="1488233"/>
          <a:ext cx="8530541" cy="465131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1D32AE10-B1C9-4B9B-9934-EF3D8D2D1B76}"/>
              </a:ext>
            </a:extLst>
          </p:cNvPr>
          <p:cNvSpPr/>
          <p:nvPr/>
        </p:nvSpPr>
        <p:spPr>
          <a:xfrm>
            <a:off x="1597691" y="6410236"/>
            <a:ext cx="7408718" cy="276999"/>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All differences between parental education levels within an employment status are significant (</a:t>
            </a:r>
            <a:r>
              <a:rPr lang="en-US" sz="1200" i="1" dirty="0"/>
              <a:t>p </a:t>
            </a:r>
            <a:r>
              <a:rPr lang="en-US" sz="1200" dirty="0"/>
              <a:t>&lt; .05).</a:t>
            </a:r>
          </a:p>
        </p:txBody>
      </p:sp>
    </p:spTree>
    <p:extLst>
      <p:ext uri="{BB962C8B-B14F-4D97-AF65-F5344CB8AC3E}">
        <p14:creationId xmlns:p14="http://schemas.microsoft.com/office/powerpoint/2010/main" val="2245030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2550120D-167B-4FB6-8079-740250732DA7}"/>
              </a:ext>
            </a:extLst>
          </p:cNvPr>
          <p:cNvSpPr>
            <a:spLocks noGrp="1"/>
          </p:cNvSpPr>
          <p:nvPr>
            <p:ph type="title"/>
          </p:nvPr>
        </p:nvSpPr>
        <p:spPr>
          <a:xfrm>
            <a:off x="347241" y="266699"/>
            <a:ext cx="8530541" cy="1250549"/>
          </a:xfrm>
        </p:spPr>
        <p:txBody>
          <a:bodyPr>
            <a:noAutofit/>
          </a:bodyPr>
          <a:lstStyle/>
          <a:p>
            <a:r>
              <a:rPr lang="en-US" sz="2400" dirty="0"/>
              <a:t>The literacy skills of employed and unemployed adults with parents having no high school diploma show no difference unlike the skills of adults with higher educated parents.</a:t>
            </a:r>
          </a:p>
        </p:txBody>
      </p:sp>
      <p:graphicFrame>
        <p:nvGraphicFramePr>
          <p:cNvPr id="5" name="Chart 4">
            <a:extLst>
              <a:ext uri="{FF2B5EF4-FFF2-40B4-BE49-F238E27FC236}">
                <a16:creationId xmlns:a16="http://schemas.microsoft.com/office/drawing/2014/main" id="{7307110A-DE7F-4685-B64D-024040D1737E}"/>
              </a:ext>
            </a:extLst>
          </p:cNvPr>
          <p:cNvGraphicFramePr>
            <a:graphicFrameLocks/>
          </p:cNvGraphicFramePr>
          <p:nvPr>
            <p:extLst>
              <p:ext uri="{D42A27DB-BD31-4B8C-83A1-F6EECF244321}">
                <p14:modId xmlns:p14="http://schemas.microsoft.com/office/powerpoint/2010/main" val="1802115010"/>
              </p:ext>
            </p:extLst>
          </p:nvPr>
        </p:nvGraphicFramePr>
        <p:xfrm>
          <a:off x="457071" y="1666875"/>
          <a:ext cx="8229858" cy="47455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6CC878BA-6478-4BB6-A899-721DC796DAE9}"/>
              </a:ext>
            </a:extLst>
          </p:cNvPr>
          <p:cNvSpPr/>
          <p:nvPr/>
        </p:nvSpPr>
        <p:spPr>
          <a:xfrm>
            <a:off x="1714500" y="6396335"/>
            <a:ext cx="7429499"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Within One parent – college and One parent – high school, employed is significantly different than unemployed. (</a:t>
            </a:r>
            <a:r>
              <a:rPr lang="en-US" sz="1200" i="1" dirty="0"/>
              <a:t>p </a:t>
            </a:r>
            <a:r>
              <a:rPr lang="en-US" sz="1200" dirty="0"/>
              <a:t>&lt; .05).</a:t>
            </a:r>
          </a:p>
        </p:txBody>
      </p:sp>
    </p:spTree>
    <p:extLst>
      <p:ext uri="{BB962C8B-B14F-4D97-AF65-F5344CB8AC3E}">
        <p14:creationId xmlns:p14="http://schemas.microsoft.com/office/powerpoint/2010/main" val="3989298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9D0B-831E-439E-A0C0-8F0CFD642F2F}"/>
              </a:ext>
            </a:extLst>
          </p:cNvPr>
          <p:cNvSpPr>
            <a:spLocks noGrp="1"/>
          </p:cNvSpPr>
          <p:nvPr>
            <p:ph type="title"/>
          </p:nvPr>
        </p:nvSpPr>
        <p:spPr>
          <a:xfrm>
            <a:off x="266217" y="190123"/>
            <a:ext cx="8588415" cy="1227515"/>
          </a:xfrm>
        </p:spPr>
        <p:txBody>
          <a:bodyPr>
            <a:noAutofit/>
          </a:bodyPr>
          <a:lstStyle/>
          <a:p>
            <a:r>
              <a:rPr lang="en-US" sz="2300" dirty="0"/>
              <a:t>The percentage of adults earning less than $28,000/year is higher among those with parents without a </a:t>
            </a:r>
            <a:r>
              <a:rPr lang="en-US" sz="2400" dirty="0"/>
              <a:t>high school diploma </a:t>
            </a:r>
            <a:r>
              <a:rPr lang="en-US" sz="2300" dirty="0"/>
              <a:t>than among those with parents with a high school diploma or college.</a:t>
            </a:r>
          </a:p>
        </p:txBody>
      </p:sp>
      <p:graphicFrame>
        <p:nvGraphicFramePr>
          <p:cNvPr id="3" name="Chart 2">
            <a:extLst>
              <a:ext uri="{FF2B5EF4-FFF2-40B4-BE49-F238E27FC236}">
                <a16:creationId xmlns:a16="http://schemas.microsoft.com/office/drawing/2014/main" id="{6E66B7FE-77A2-46A5-B149-7E3AFC896CDB}"/>
              </a:ext>
            </a:extLst>
          </p:cNvPr>
          <p:cNvGraphicFramePr>
            <a:graphicFrameLocks/>
          </p:cNvGraphicFramePr>
          <p:nvPr>
            <p:extLst>
              <p:ext uri="{D42A27DB-BD31-4B8C-83A1-F6EECF244321}">
                <p14:modId xmlns:p14="http://schemas.microsoft.com/office/powerpoint/2010/main" val="4056733872"/>
              </p:ext>
            </p:extLst>
          </p:nvPr>
        </p:nvGraphicFramePr>
        <p:xfrm>
          <a:off x="1" y="1417638"/>
          <a:ext cx="9144000" cy="468788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600C1421-F38B-443C-B834-5A0EFB2D42AE}"/>
              </a:ext>
            </a:extLst>
          </p:cNvPr>
          <p:cNvSpPr/>
          <p:nvPr/>
        </p:nvSpPr>
        <p:spPr>
          <a:xfrm>
            <a:off x="1366686" y="6396335"/>
            <a:ext cx="7777315"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dirty="0"/>
              <a:t>NOTE</a:t>
            </a:r>
            <a:r>
              <a:rPr lang="en-US" sz="1200" i="1" dirty="0"/>
              <a:t>: </a:t>
            </a:r>
            <a:r>
              <a:rPr lang="en-US" sz="1200" dirty="0"/>
              <a:t>The combined 1</a:t>
            </a:r>
            <a:r>
              <a:rPr lang="en-US" sz="1200" baseline="30000" dirty="0"/>
              <a:t>st</a:t>
            </a:r>
            <a:r>
              <a:rPr lang="en-US" sz="1200" dirty="0"/>
              <a:t> and 2</a:t>
            </a:r>
            <a:r>
              <a:rPr lang="en-US" sz="1200" baseline="30000" dirty="0"/>
              <a:t>nd</a:t>
            </a:r>
            <a:r>
              <a:rPr lang="en-US" sz="1200" dirty="0"/>
              <a:t> quintiles are significantly different between Both parents – no high school and One parent – high school and between Both parents – no high school and One parent – college </a:t>
            </a:r>
            <a:r>
              <a:rPr lang="en-US" sz="1200" i="1" dirty="0"/>
              <a:t> </a:t>
            </a:r>
            <a:r>
              <a:rPr lang="en-US" sz="1200" dirty="0"/>
              <a:t>(</a:t>
            </a:r>
            <a:r>
              <a:rPr lang="en-US" sz="1200" i="1" dirty="0"/>
              <a:t>p </a:t>
            </a:r>
            <a:r>
              <a:rPr lang="en-US" sz="1200" dirty="0"/>
              <a:t>&lt; .05).</a:t>
            </a:r>
          </a:p>
        </p:txBody>
      </p:sp>
    </p:spTree>
    <p:extLst>
      <p:ext uri="{BB962C8B-B14F-4D97-AF65-F5344CB8AC3E}">
        <p14:creationId xmlns:p14="http://schemas.microsoft.com/office/powerpoint/2010/main" val="635136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AC465-A6AE-4FF0-9131-FD4BA2764BEC}"/>
              </a:ext>
            </a:extLst>
          </p:cNvPr>
          <p:cNvSpPr>
            <a:spLocks noGrp="1"/>
          </p:cNvSpPr>
          <p:nvPr>
            <p:ph type="title"/>
          </p:nvPr>
        </p:nvSpPr>
        <p:spPr>
          <a:xfrm>
            <a:off x="457199" y="190500"/>
            <a:ext cx="8229600" cy="1352550"/>
          </a:xfrm>
        </p:spPr>
        <p:txBody>
          <a:bodyPr>
            <a:noAutofit/>
          </a:bodyPr>
          <a:lstStyle/>
          <a:p>
            <a:r>
              <a:rPr lang="en-US" sz="2800" dirty="0"/>
              <a:t>What is the association of parents’ education and their children’s literacy skills in adulthood and background characteristics? </a:t>
            </a:r>
          </a:p>
        </p:txBody>
      </p:sp>
      <p:sp>
        <p:nvSpPr>
          <p:cNvPr id="4" name="TextBox 3">
            <a:extLst>
              <a:ext uri="{FF2B5EF4-FFF2-40B4-BE49-F238E27FC236}">
                <a16:creationId xmlns:a16="http://schemas.microsoft.com/office/drawing/2014/main" id="{5AC3895D-A387-4207-A18C-5E5C8AEE9553}"/>
              </a:ext>
            </a:extLst>
          </p:cNvPr>
          <p:cNvSpPr txBox="1"/>
          <p:nvPr/>
        </p:nvSpPr>
        <p:spPr>
          <a:xfrm>
            <a:off x="457199" y="1768270"/>
            <a:ext cx="8229601"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a:t>Parents’ education correlates with literacy skills across age groups</a:t>
            </a:r>
          </a:p>
          <a:p>
            <a:endParaRPr lang="en-US" sz="2400" dirty="0"/>
          </a:p>
          <a:p>
            <a:pPr marL="285750" indent="-285750">
              <a:buFont typeface="Arial" panose="020B0604020202020204" pitchFamily="34" charset="0"/>
              <a:buChar char="•"/>
            </a:pPr>
            <a:r>
              <a:rPr lang="en-US" sz="2400" dirty="0"/>
              <a:t>Literacy skills of adults with parents without a high school diploma peak at age 16-24, decline as they reach age 25-34, and show no difference afterwards</a:t>
            </a:r>
          </a:p>
          <a:p>
            <a:endParaRPr lang="en-US" sz="2400" dirty="0"/>
          </a:p>
          <a:p>
            <a:pPr marL="285750" indent="-285750">
              <a:buFont typeface="Arial" panose="020B0604020202020204" pitchFamily="34" charset="0"/>
              <a:buChar char="•"/>
            </a:pPr>
            <a:r>
              <a:rPr lang="en-US" sz="2400" dirty="0"/>
              <a:t>Regardless of race/ethnicity, gender, or nativity status, U.S. adults with college-educated parents have significantly higher literacy skills than those with lower educated parents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090615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AC465-A6AE-4FF0-9131-FD4BA2764BEC}"/>
              </a:ext>
            </a:extLst>
          </p:cNvPr>
          <p:cNvSpPr>
            <a:spLocks noGrp="1"/>
          </p:cNvSpPr>
          <p:nvPr>
            <p:ph type="title"/>
          </p:nvPr>
        </p:nvSpPr>
        <p:spPr>
          <a:xfrm>
            <a:off x="457200" y="266700"/>
            <a:ext cx="8229600" cy="1390650"/>
          </a:xfrm>
        </p:spPr>
        <p:txBody>
          <a:bodyPr>
            <a:normAutofit/>
          </a:bodyPr>
          <a:lstStyle/>
          <a:p>
            <a:r>
              <a:rPr lang="en-US" sz="2800" dirty="0"/>
              <a:t>What is the association of parents’ education and their children’s literacy skills in adulthood and home environment? </a:t>
            </a:r>
          </a:p>
        </p:txBody>
      </p:sp>
      <p:sp>
        <p:nvSpPr>
          <p:cNvPr id="3" name="TextBox 2">
            <a:extLst>
              <a:ext uri="{FF2B5EF4-FFF2-40B4-BE49-F238E27FC236}">
                <a16:creationId xmlns:a16="http://schemas.microsoft.com/office/drawing/2014/main" id="{2D500E3B-152A-4AA4-8144-098C35F3B6D9}"/>
              </a:ext>
            </a:extLst>
          </p:cNvPr>
          <p:cNvSpPr txBox="1"/>
          <p:nvPr/>
        </p:nvSpPr>
        <p:spPr>
          <a:xfrm>
            <a:off x="457200" y="2257425"/>
            <a:ext cx="8229599"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U.S. adults with higher-educated parents report having more books in the home growing up and both more books and higher-educated parents are associated with higher literacy skills.</a:t>
            </a:r>
          </a:p>
          <a:p>
            <a:endParaRPr lang="en-US" sz="2400" dirty="0"/>
          </a:p>
          <a:p>
            <a:pPr marL="285750" indent="-285750">
              <a:buFont typeface="Arial" panose="020B0604020202020204" pitchFamily="34" charset="0"/>
              <a:buChar char="•"/>
            </a:pPr>
            <a:r>
              <a:rPr lang="en-US" sz="2400" dirty="0"/>
              <a:t>Parents’ educational levels are positively associated with the adults' use of reading, writing, numeracy and Information Communication Technology (ICT) skills at home.</a:t>
            </a:r>
          </a:p>
        </p:txBody>
      </p:sp>
    </p:spTree>
    <p:extLst>
      <p:ext uri="{BB962C8B-B14F-4D97-AF65-F5344CB8AC3E}">
        <p14:creationId xmlns:p14="http://schemas.microsoft.com/office/powerpoint/2010/main" val="2596352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1991B-C206-4ED5-A783-7D14B0B47E66}"/>
              </a:ext>
            </a:extLst>
          </p:cNvPr>
          <p:cNvSpPr>
            <a:spLocks noGrp="1"/>
          </p:cNvSpPr>
          <p:nvPr>
            <p:ph type="title"/>
          </p:nvPr>
        </p:nvSpPr>
        <p:spPr>
          <a:xfrm>
            <a:off x="457200" y="2455863"/>
            <a:ext cx="8229600" cy="1143000"/>
          </a:xfrm>
        </p:spPr>
        <p:txBody>
          <a:bodyPr/>
          <a:lstStyle/>
          <a:p>
            <a:r>
              <a:rPr lang="en-US" dirty="0"/>
              <a:t>Definitions</a:t>
            </a:r>
          </a:p>
        </p:txBody>
      </p:sp>
    </p:spTree>
    <p:extLst>
      <p:ext uri="{BB962C8B-B14F-4D97-AF65-F5344CB8AC3E}">
        <p14:creationId xmlns:p14="http://schemas.microsoft.com/office/powerpoint/2010/main" val="618529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AC465-A6AE-4FF0-9131-FD4BA2764BEC}"/>
              </a:ext>
            </a:extLst>
          </p:cNvPr>
          <p:cNvSpPr>
            <a:spLocks noGrp="1"/>
          </p:cNvSpPr>
          <p:nvPr>
            <p:ph type="title"/>
          </p:nvPr>
        </p:nvSpPr>
        <p:spPr>
          <a:xfrm>
            <a:off x="457200" y="274639"/>
            <a:ext cx="8229600" cy="1344611"/>
          </a:xfrm>
        </p:spPr>
        <p:txBody>
          <a:bodyPr>
            <a:noAutofit/>
          </a:bodyPr>
          <a:lstStyle/>
          <a:p>
            <a:r>
              <a:rPr lang="en-US" sz="2800" dirty="0"/>
              <a:t>What is the association of parents’ education and their children’s literacy skills in adulthood and employment characteristics?</a:t>
            </a:r>
          </a:p>
        </p:txBody>
      </p:sp>
      <p:sp>
        <p:nvSpPr>
          <p:cNvPr id="3" name="TextBox 2">
            <a:extLst>
              <a:ext uri="{FF2B5EF4-FFF2-40B4-BE49-F238E27FC236}">
                <a16:creationId xmlns:a16="http://schemas.microsoft.com/office/drawing/2014/main" id="{E59F2E20-A817-4F40-A825-2F2665176A64}"/>
              </a:ext>
            </a:extLst>
          </p:cNvPr>
          <p:cNvSpPr txBox="1"/>
          <p:nvPr/>
        </p:nvSpPr>
        <p:spPr>
          <a:xfrm>
            <a:off x="457200" y="1819275"/>
            <a:ext cx="8229600"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Adults with college-educated parents are more likely to be employed and have higher literacy scores than adults whose parents have lower education.</a:t>
            </a:r>
          </a:p>
          <a:p>
            <a:endParaRPr lang="en-US" sz="2400" dirty="0"/>
          </a:p>
          <a:p>
            <a:pPr marL="285750" indent="-285750">
              <a:buFont typeface="Arial" panose="020B0604020202020204" pitchFamily="34" charset="0"/>
              <a:buChar char="•"/>
            </a:pPr>
            <a:r>
              <a:rPr lang="en-US" sz="2400" dirty="0"/>
              <a:t>The literacy skills of employed and unemployed adults with parents having no high school diploma show no difference unlike the skills of adults with higher educated parents.</a:t>
            </a:r>
          </a:p>
          <a:p>
            <a:endParaRPr lang="en-US" sz="2400" dirty="0"/>
          </a:p>
          <a:p>
            <a:pPr marL="285750" indent="-285750">
              <a:buFont typeface="Arial" panose="020B0604020202020204" pitchFamily="34" charset="0"/>
              <a:buChar char="•"/>
            </a:pPr>
            <a:r>
              <a:rPr lang="en-US" sz="2400" dirty="0"/>
              <a:t>More U.S. adults whose parents are without a high school diploma have lower incomes (i.e. less than $28,000/year) than those whose parents have a high school diploma or college. </a:t>
            </a:r>
          </a:p>
        </p:txBody>
      </p:sp>
    </p:spTree>
    <p:extLst>
      <p:ext uri="{BB962C8B-B14F-4D97-AF65-F5344CB8AC3E}">
        <p14:creationId xmlns:p14="http://schemas.microsoft.com/office/powerpoint/2010/main" val="39470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6CFA325-843F-4DE0-885B-4FFA4B3AFF54}"/>
              </a:ext>
            </a:extLst>
          </p:cNvPr>
          <p:cNvSpPr>
            <a:spLocks noGrp="1"/>
          </p:cNvSpPr>
          <p:nvPr>
            <p:ph type="title"/>
          </p:nvPr>
        </p:nvSpPr>
        <p:spPr>
          <a:xfrm>
            <a:off x="320996" y="97552"/>
            <a:ext cx="8503920" cy="784416"/>
          </a:xfrm>
        </p:spPr>
        <p:txBody>
          <a:bodyPr>
            <a:noAutofit/>
          </a:bodyPr>
          <a:lstStyle/>
          <a:p>
            <a:pPr algn="l"/>
            <a:r>
              <a:rPr lang="en-US" sz="3200" dirty="0"/>
              <a:t>How parents’ education is defined in PIAAC</a:t>
            </a:r>
          </a:p>
        </p:txBody>
      </p:sp>
      <p:sp>
        <p:nvSpPr>
          <p:cNvPr id="6" name="Content Placeholder 3">
            <a:extLst>
              <a:ext uri="{FF2B5EF4-FFF2-40B4-BE49-F238E27FC236}">
                <a16:creationId xmlns:a16="http://schemas.microsoft.com/office/drawing/2014/main" id="{87FD0F4C-D818-4C80-975E-25299800E0E2}"/>
              </a:ext>
            </a:extLst>
          </p:cNvPr>
          <p:cNvSpPr txBox="1">
            <a:spLocks/>
          </p:cNvSpPr>
          <p:nvPr/>
        </p:nvSpPr>
        <p:spPr>
          <a:xfrm>
            <a:off x="123850" y="853019"/>
            <a:ext cx="9020150" cy="183866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2700" b="1" dirty="0"/>
              <a:t>Participants are asked to respond to the following questions:</a:t>
            </a:r>
          </a:p>
          <a:p>
            <a:pPr marL="0" indent="0">
              <a:spcBef>
                <a:spcPts val="0"/>
              </a:spcBef>
              <a:buNone/>
            </a:pPr>
            <a:r>
              <a:rPr lang="en-US" sz="2800" i="1" dirty="0"/>
              <a:t>Question: What was the highest level of education your    </a:t>
            </a:r>
          </a:p>
          <a:p>
            <a:pPr marL="0" indent="0">
              <a:spcBef>
                <a:spcPts val="0"/>
              </a:spcBef>
              <a:buNone/>
            </a:pPr>
            <a:r>
              <a:rPr lang="en-US" sz="2800" i="1" dirty="0"/>
              <a:t>		mother or female guardian…</a:t>
            </a:r>
          </a:p>
          <a:p>
            <a:pPr marL="0" indent="0">
              <a:spcBef>
                <a:spcPts val="0"/>
              </a:spcBef>
              <a:buNone/>
            </a:pPr>
            <a:r>
              <a:rPr lang="en-US" sz="2800" i="1" dirty="0"/>
              <a:t>		father or male guardian…		 ever completed?</a:t>
            </a:r>
          </a:p>
          <a:p>
            <a:endParaRPr lang="en-US" sz="2800" i="1" dirty="0"/>
          </a:p>
          <a:p>
            <a:endParaRPr lang="en-US" sz="2800" i="1" dirty="0"/>
          </a:p>
          <a:p>
            <a:endParaRPr lang="en-US" sz="2800" dirty="0"/>
          </a:p>
        </p:txBody>
      </p:sp>
      <p:sp>
        <p:nvSpPr>
          <p:cNvPr id="7" name="Content Placeholder 3">
            <a:extLst>
              <a:ext uri="{FF2B5EF4-FFF2-40B4-BE49-F238E27FC236}">
                <a16:creationId xmlns:a16="http://schemas.microsoft.com/office/drawing/2014/main" id="{454A2BAB-C98F-44EE-A555-B2F9B3497E98}"/>
              </a:ext>
            </a:extLst>
          </p:cNvPr>
          <p:cNvSpPr txBox="1">
            <a:spLocks/>
          </p:cNvSpPr>
          <p:nvPr/>
        </p:nvSpPr>
        <p:spPr>
          <a:xfrm>
            <a:off x="173171" y="2763493"/>
            <a:ext cx="4551229" cy="3673519"/>
          </a:xfrm>
          <a:prstGeom prst="rect">
            <a:avLst/>
          </a:prstGeom>
          <a:ln>
            <a:noFill/>
          </a:ln>
        </p:spPr>
        <p:txBody>
          <a:bodyPr vert="horz" lIns="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nSpc>
                <a:spcPct val="100000"/>
              </a:lnSpc>
              <a:spcBef>
                <a:spcPts val="0"/>
              </a:spcBef>
            </a:pPr>
            <a:r>
              <a:rPr lang="en-US" sz="2400" dirty="0"/>
              <a:t>Mother </a:t>
            </a:r>
            <a:r>
              <a:rPr lang="en-US" sz="2400" b="1" dirty="0"/>
              <a:t>and</a:t>
            </a:r>
            <a:r>
              <a:rPr lang="en-US" sz="2400" dirty="0"/>
              <a:t> father: </a:t>
            </a:r>
          </a:p>
          <a:p>
            <a:pPr>
              <a:lnSpc>
                <a:spcPct val="100000"/>
              </a:lnSpc>
              <a:spcBef>
                <a:spcPts val="0"/>
              </a:spcBef>
            </a:pPr>
            <a:r>
              <a:rPr lang="en-US" sz="2400" dirty="0"/>
              <a:t>Less than high school diploma</a:t>
            </a:r>
          </a:p>
          <a:p>
            <a:pPr>
              <a:lnSpc>
                <a:spcPct val="100000"/>
              </a:lnSpc>
              <a:spcBef>
                <a:spcPts val="0"/>
              </a:spcBef>
            </a:pPr>
            <a:endParaRPr lang="en-US" sz="1600" dirty="0"/>
          </a:p>
          <a:p>
            <a:pPr>
              <a:lnSpc>
                <a:spcPct val="100000"/>
              </a:lnSpc>
              <a:spcBef>
                <a:spcPts val="0"/>
              </a:spcBef>
            </a:pPr>
            <a:r>
              <a:rPr lang="en-US" sz="2400" dirty="0"/>
              <a:t>Mother </a:t>
            </a:r>
            <a:r>
              <a:rPr lang="en-US" sz="2400" b="1" dirty="0"/>
              <a:t>or</a:t>
            </a:r>
            <a:r>
              <a:rPr lang="en-US" sz="2400" dirty="0"/>
              <a:t> father: </a:t>
            </a:r>
          </a:p>
          <a:p>
            <a:pPr>
              <a:lnSpc>
                <a:spcPct val="100000"/>
              </a:lnSpc>
              <a:spcBef>
                <a:spcPts val="0"/>
              </a:spcBef>
            </a:pPr>
            <a:r>
              <a:rPr lang="en-US" sz="2400" dirty="0"/>
              <a:t>High school diploma/some college but no degree</a:t>
            </a:r>
          </a:p>
          <a:p>
            <a:pPr>
              <a:lnSpc>
                <a:spcPct val="100000"/>
              </a:lnSpc>
              <a:spcBef>
                <a:spcPts val="0"/>
              </a:spcBef>
            </a:pPr>
            <a:endParaRPr lang="en-US" sz="1600" dirty="0"/>
          </a:p>
          <a:p>
            <a:pPr>
              <a:lnSpc>
                <a:spcPct val="100000"/>
              </a:lnSpc>
              <a:spcBef>
                <a:spcPts val="0"/>
              </a:spcBef>
            </a:pPr>
            <a:r>
              <a:rPr lang="en-US" sz="2400" dirty="0"/>
              <a:t>Mother </a:t>
            </a:r>
            <a:r>
              <a:rPr lang="en-US" sz="2400" b="1" dirty="0"/>
              <a:t>or</a:t>
            </a:r>
            <a:r>
              <a:rPr lang="en-US" sz="2400" dirty="0"/>
              <a:t> father: College degree or higher (Associates, Bachelors, Doctorate, etc.)</a:t>
            </a:r>
          </a:p>
          <a:p>
            <a:endParaRPr lang="en-US" sz="2400" dirty="0"/>
          </a:p>
        </p:txBody>
      </p:sp>
      <p:sp>
        <p:nvSpPr>
          <p:cNvPr id="9" name="Content Placeholder 3">
            <a:extLst>
              <a:ext uri="{FF2B5EF4-FFF2-40B4-BE49-F238E27FC236}">
                <a16:creationId xmlns:a16="http://schemas.microsoft.com/office/drawing/2014/main" id="{A28D7889-B5CD-4AD2-9E64-C472DFC00766}"/>
              </a:ext>
            </a:extLst>
          </p:cNvPr>
          <p:cNvSpPr txBox="1">
            <a:spLocks/>
          </p:cNvSpPr>
          <p:nvPr/>
        </p:nvSpPr>
        <p:spPr>
          <a:xfrm>
            <a:off x="5601657" y="2785384"/>
            <a:ext cx="3369013" cy="738308"/>
          </a:xfrm>
          <a:prstGeom prst="rect">
            <a:avLst/>
          </a:prstGeom>
          <a:solidFill>
            <a:schemeClr val="bg2"/>
          </a:solidFill>
          <a:ln>
            <a:solidFill>
              <a:schemeClr val="tx2"/>
            </a:solidFill>
          </a:ln>
        </p:spPr>
        <p:txBody>
          <a:bodyPr vert="horz" lIns="18288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nSpc>
                <a:spcPct val="100000"/>
              </a:lnSpc>
              <a:spcBef>
                <a:spcPts val="0"/>
              </a:spcBef>
            </a:pPr>
            <a:r>
              <a:rPr lang="en-US" sz="2400" dirty="0"/>
              <a:t>Both parents - no high school</a:t>
            </a:r>
          </a:p>
          <a:p>
            <a:pPr>
              <a:lnSpc>
                <a:spcPct val="100000"/>
              </a:lnSpc>
              <a:spcBef>
                <a:spcPts val="0"/>
              </a:spcBef>
            </a:pPr>
            <a:endParaRPr lang="en-US" sz="2400" dirty="0"/>
          </a:p>
          <a:p>
            <a:endParaRPr lang="en-US" sz="2400" dirty="0"/>
          </a:p>
        </p:txBody>
      </p:sp>
      <p:cxnSp>
        <p:nvCxnSpPr>
          <p:cNvPr id="10" name="Straight Arrow Connector 9">
            <a:extLst>
              <a:ext uri="{FF2B5EF4-FFF2-40B4-BE49-F238E27FC236}">
                <a16:creationId xmlns:a16="http://schemas.microsoft.com/office/drawing/2014/main" id="{CD6E14CB-260B-46AA-84DE-DD68EB9B2450}"/>
              </a:ext>
            </a:extLst>
          </p:cNvPr>
          <p:cNvCxnSpPr>
            <a:cxnSpLocks/>
          </p:cNvCxnSpPr>
          <p:nvPr/>
        </p:nvCxnSpPr>
        <p:spPr>
          <a:xfrm>
            <a:off x="4572000" y="3114164"/>
            <a:ext cx="76418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E98E641A-FE65-4D7A-BC89-F352BA2F617B}"/>
              </a:ext>
            </a:extLst>
          </p:cNvPr>
          <p:cNvSpPr txBox="1">
            <a:spLocks/>
          </p:cNvSpPr>
          <p:nvPr/>
        </p:nvSpPr>
        <p:spPr>
          <a:xfrm>
            <a:off x="5601657" y="4072616"/>
            <a:ext cx="3369013" cy="527637"/>
          </a:xfrm>
          <a:prstGeom prst="rect">
            <a:avLst/>
          </a:prstGeom>
          <a:solidFill>
            <a:schemeClr val="bg2"/>
          </a:solidFill>
          <a:ln>
            <a:solidFill>
              <a:schemeClr val="tx2"/>
            </a:solidFill>
          </a:ln>
        </p:spPr>
        <p:txBody>
          <a:bodyPr vert="horz" lIns="182880" tIns="0" rIns="0" bIns="0" rtlCol="0" anchor="ctr">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nSpc>
                <a:spcPct val="100000"/>
              </a:lnSpc>
              <a:spcBef>
                <a:spcPts val="0"/>
              </a:spcBef>
            </a:pPr>
            <a:r>
              <a:rPr lang="en-US" sz="2400" dirty="0"/>
              <a:t>One parent - high school</a:t>
            </a:r>
          </a:p>
        </p:txBody>
      </p:sp>
      <p:sp>
        <p:nvSpPr>
          <p:cNvPr id="14" name="Content Placeholder 3">
            <a:extLst>
              <a:ext uri="{FF2B5EF4-FFF2-40B4-BE49-F238E27FC236}">
                <a16:creationId xmlns:a16="http://schemas.microsoft.com/office/drawing/2014/main" id="{8E7F0BF2-0123-4435-9C01-7826B675F594}"/>
              </a:ext>
            </a:extLst>
          </p:cNvPr>
          <p:cNvSpPr txBox="1">
            <a:spLocks/>
          </p:cNvSpPr>
          <p:nvPr/>
        </p:nvSpPr>
        <p:spPr>
          <a:xfrm>
            <a:off x="5601656" y="5225485"/>
            <a:ext cx="3369013" cy="462841"/>
          </a:xfrm>
          <a:prstGeom prst="rect">
            <a:avLst/>
          </a:prstGeom>
          <a:solidFill>
            <a:schemeClr val="bg2"/>
          </a:solidFill>
          <a:ln>
            <a:solidFill>
              <a:schemeClr val="tx2"/>
            </a:solidFill>
          </a:ln>
        </p:spPr>
        <p:txBody>
          <a:bodyPr vert="horz" lIns="182880" tIns="0" rIns="0" bIns="0" rtlCol="0" anchor="ctr">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nSpc>
                <a:spcPct val="100000"/>
              </a:lnSpc>
              <a:spcBef>
                <a:spcPts val="0"/>
              </a:spcBef>
            </a:pPr>
            <a:r>
              <a:rPr lang="en-US" sz="2400" dirty="0"/>
              <a:t>One parent - college</a:t>
            </a:r>
          </a:p>
        </p:txBody>
      </p:sp>
      <p:cxnSp>
        <p:nvCxnSpPr>
          <p:cNvPr id="16" name="Straight Arrow Connector 15">
            <a:extLst>
              <a:ext uri="{FF2B5EF4-FFF2-40B4-BE49-F238E27FC236}">
                <a16:creationId xmlns:a16="http://schemas.microsoft.com/office/drawing/2014/main" id="{0F504D4C-736E-4B8B-A9A1-2FD2A2C90F63}"/>
              </a:ext>
            </a:extLst>
          </p:cNvPr>
          <p:cNvCxnSpPr>
            <a:cxnSpLocks/>
          </p:cNvCxnSpPr>
          <p:nvPr/>
        </p:nvCxnSpPr>
        <p:spPr>
          <a:xfrm>
            <a:off x="4614878" y="4299359"/>
            <a:ext cx="76418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2E66536-6377-4B0C-9FE5-B66F607F4D10}"/>
              </a:ext>
            </a:extLst>
          </p:cNvPr>
          <p:cNvCxnSpPr>
            <a:cxnSpLocks/>
          </p:cNvCxnSpPr>
          <p:nvPr/>
        </p:nvCxnSpPr>
        <p:spPr>
          <a:xfrm>
            <a:off x="4699817" y="5456906"/>
            <a:ext cx="76418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03288F5-8C44-474B-9560-3A954A847F01}"/>
              </a:ext>
            </a:extLst>
          </p:cNvPr>
          <p:cNvSpPr txBox="1"/>
          <p:nvPr/>
        </p:nvSpPr>
        <p:spPr>
          <a:xfrm>
            <a:off x="5802697" y="6313558"/>
            <a:ext cx="3614629" cy="461665"/>
          </a:xfrm>
          <a:prstGeom prst="rect">
            <a:avLst/>
          </a:prstGeom>
          <a:noFill/>
        </p:spPr>
        <p:txBody>
          <a:bodyPr wrap="square" rtlCol="0">
            <a:spAutoFit/>
          </a:bodyPr>
          <a:lstStyle/>
          <a:p>
            <a:r>
              <a:rPr lang="en-US" sz="2400" dirty="0"/>
              <a:t>Age: 16-74, unless noted</a:t>
            </a:r>
          </a:p>
        </p:txBody>
      </p:sp>
    </p:spTree>
    <p:extLst>
      <p:ext uri="{BB962C8B-B14F-4D97-AF65-F5344CB8AC3E}">
        <p14:creationId xmlns:p14="http://schemas.microsoft.com/office/powerpoint/2010/main" val="394379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4"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6CFA325-843F-4DE0-885B-4FFA4B3AFF54}"/>
              </a:ext>
            </a:extLst>
          </p:cNvPr>
          <p:cNvSpPr>
            <a:spLocks noGrp="1"/>
          </p:cNvSpPr>
          <p:nvPr>
            <p:ph type="title"/>
          </p:nvPr>
        </p:nvSpPr>
        <p:spPr>
          <a:xfrm>
            <a:off x="320040" y="43385"/>
            <a:ext cx="8503920" cy="996696"/>
          </a:xfrm>
        </p:spPr>
        <p:txBody>
          <a:bodyPr>
            <a:noAutofit/>
          </a:bodyPr>
          <a:lstStyle/>
          <a:p>
            <a:pPr algn="l"/>
            <a:r>
              <a:rPr lang="en-US" sz="3200" dirty="0"/>
              <a:t>What Does Skill Use Mean in PIAAC?</a:t>
            </a:r>
          </a:p>
        </p:txBody>
      </p:sp>
      <p:sp>
        <p:nvSpPr>
          <p:cNvPr id="6" name="Content Placeholder 3">
            <a:extLst>
              <a:ext uri="{FF2B5EF4-FFF2-40B4-BE49-F238E27FC236}">
                <a16:creationId xmlns:a16="http://schemas.microsoft.com/office/drawing/2014/main" id="{87FD0F4C-D818-4C80-975E-25299800E0E2}"/>
              </a:ext>
            </a:extLst>
          </p:cNvPr>
          <p:cNvSpPr txBox="1">
            <a:spLocks/>
          </p:cNvSpPr>
          <p:nvPr/>
        </p:nvSpPr>
        <p:spPr>
          <a:xfrm>
            <a:off x="123850" y="1079770"/>
            <a:ext cx="8905850" cy="501947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2400" b="1" dirty="0"/>
              <a:t>Skill Use Indices </a:t>
            </a:r>
            <a:r>
              <a:rPr lang="en-US" sz="2400" dirty="0"/>
              <a:t>are comprised of a set of questions that ask about activities involving reading, writing, numeracy, or information and communications technology (ICT), for example:</a:t>
            </a:r>
          </a:p>
          <a:p>
            <a:pPr>
              <a:spcBef>
                <a:spcPts val="0"/>
              </a:spcBef>
            </a:pPr>
            <a:endParaRPr lang="en-US" sz="1400" b="1" dirty="0"/>
          </a:p>
          <a:p>
            <a:pPr marL="0" indent="0">
              <a:spcBef>
                <a:spcPts val="0"/>
              </a:spcBef>
              <a:buNone/>
            </a:pPr>
            <a:r>
              <a:rPr lang="en-US" sz="2400" i="1" dirty="0"/>
              <a:t>In everyday life, how often do you usually […read directions or instructions?]</a:t>
            </a:r>
          </a:p>
          <a:p>
            <a:pPr marL="0" indent="0">
              <a:spcBef>
                <a:spcPts val="0"/>
              </a:spcBef>
              <a:buNone/>
            </a:pPr>
            <a:r>
              <a:rPr lang="en-US" sz="2400" i="1" dirty="0"/>
              <a:t>Include any [reading/writing/numeracy/ICT] you might do on computer screens or other electronic displays.. 			</a:t>
            </a:r>
          </a:p>
          <a:p>
            <a:pPr marL="0" indent="0">
              <a:spcBef>
                <a:spcPts val="0"/>
              </a:spcBef>
              <a:buNone/>
            </a:pPr>
            <a:endParaRPr lang="en-US" sz="2400" i="1" dirty="0"/>
          </a:p>
          <a:p>
            <a:pPr marL="400050" lvl="1" indent="0">
              <a:spcBef>
                <a:spcPts val="0"/>
              </a:spcBef>
              <a:buNone/>
            </a:pPr>
            <a:r>
              <a:rPr lang="en-US" sz="2000" dirty="0"/>
              <a:t>01 Never</a:t>
            </a:r>
            <a:br>
              <a:rPr lang="en-US" sz="2000" dirty="0"/>
            </a:br>
            <a:r>
              <a:rPr lang="en-US" sz="2000" dirty="0"/>
              <a:t>02 Less than once a month</a:t>
            </a:r>
            <a:br>
              <a:rPr lang="en-US" sz="2000" dirty="0"/>
            </a:br>
            <a:r>
              <a:rPr lang="en-US" sz="2000" dirty="0"/>
              <a:t>03 Less than once a week but at least once a month</a:t>
            </a:r>
            <a:br>
              <a:rPr lang="en-US" sz="2000" dirty="0"/>
            </a:br>
            <a:r>
              <a:rPr lang="en-US" sz="2000" dirty="0"/>
              <a:t>04 At least once a week but not every day</a:t>
            </a:r>
            <a:br>
              <a:rPr lang="en-US" sz="2000" dirty="0"/>
            </a:br>
            <a:r>
              <a:rPr lang="en-US" sz="2000" dirty="0"/>
              <a:t>05 Every day</a:t>
            </a:r>
          </a:p>
          <a:p>
            <a:pPr marL="0" indent="0">
              <a:spcBef>
                <a:spcPts val="0"/>
              </a:spcBef>
              <a:buNone/>
            </a:pPr>
            <a:endParaRPr lang="en-US" sz="2400" i="1" dirty="0"/>
          </a:p>
          <a:p>
            <a:pPr marL="0" indent="0">
              <a:spcBef>
                <a:spcPts val="0"/>
              </a:spcBef>
              <a:buNone/>
            </a:pPr>
            <a:endParaRPr lang="en-US" sz="2400" i="1" dirty="0"/>
          </a:p>
          <a:p>
            <a:pPr marL="0" indent="0">
              <a:spcBef>
                <a:spcPts val="0"/>
              </a:spcBef>
              <a:buNone/>
            </a:pPr>
            <a:endParaRPr lang="en-US" sz="2400" i="1" dirty="0"/>
          </a:p>
          <a:p>
            <a:endParaRPr lang="en-US" sz="2400" i="1" dirty="0"/>
          </a:p>
          <a:p>
            <a:endParaRPr lang="en-US" dirty="0"/>
          </a:p>
        </p:txBody>
      </p:sp>
    </p:spTree>
    <p:extLst>
      <p:ext uri="{BB962C8B-B14F-4D97-AF65-F5344CB8AC3E}">
        <p14:creationId xmlns:p14="http://schemas.microsoft.com/office/powerpoint/2010/main" val="30117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6CFA325-843F-4DE0-885B-4FFA4B3AFF54}"/>
              </a:ext>
            </a:extLst>
          </p:cNvPr>
          <p:cNvSpPr>
            <a:spLocks noGrp="1"/>
          </p:cNvSpPr>
          <p:nvPr>
            <p:ph type="title"/>
          </p:nvPr>
        </p:nvSpPr>
        <p:spPr>
          <a:xfrm>
            <a:off x="299218" y="118626"/>
            <a:ext cx="8503920" cy="996696"/>
          </a:xfrm>
        </p:spPr>
        <p:txBody>
          <a:bodyPr>
            <a:noAutofit/>
          </a:bodyPr>
          <a:lstStyle/>
          <a:p>
            <a:pPr algn="l"/>
            <a:r>
              <a:rPr lang="en-US" sz="3200" dirty="0"/>
              <a:t>Types of Everyday Life Activities Included in the Skill Use Indices </a:t>
            </a:r>
          </a:p>
        </p:txBody>
      </p:sp>
      <p:sp>
        <p:nvSpPr>
          <p:cNvPr id="7" name="Content Placeholder 3">
            <a:extLst>
              <a:ext uri="{FF2B5EF4-FFF2-40B4-BE49-F238E27FC236}">
                <a16:creationId xmlns:a16="http://schemas.microsoft.com/office/drawing/2014/main" id="{454A2BAB-C98F-44EE-A555-B2F9B3497E98}"/>
              </a:ext>
            </a:extLst>
          </p:cNvPr>
          <p:cNvSpPr txBox="1">
            <a:spLocks/>
          </p:cNvSpPr>
          <p:nvPr/>
        </p:nvSpPr>
        <p:spPr>
          <a:xfrm>
            <a:off x="561868" y="1572624"/>
            <a:ext cx="1620225" cy="4533202"/>
          </a:xfrm>
          <a:prstGeom prst="rect">
            <a:avLst/>
          </a:prstGeom>
          <a:ln>
            <a:noFill/>
          </a:ln>
        </p:spPr>
        <p:txBody>
          <a:bodyPr vert="horz" lIns="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gn="r">
              <a:lnSpc>
                <a:spcPct val="100000"/>
              </a:lnSpc>
              <a:spcBef>
                <a:spcPts val="0"/>
              </a:spcBef>
            </a:pPr>
            <a:r>
              <a:rPr lang="en-US" sz="2400" b="1" dirty="0"/>
              <a:t>Reading</a:t>
            </a:r>
            <a:endParaRPr lang="en-US" sz="2400" dirty="0"/>
          </a:p>
          <a:p>
            <a:pPr algn="r">
              <a:lnSpc>
                <a:spcPct val="100000"/>
              </a:lnSpc>
              <a:spcBef>
                <a:spcPts val="0"/>
              </a:spcBef>
            </a:pPr>
            <a:endParaRPr lang="en-US" sz="2400" dirty="0"/>
          </a:p>
          <a:p>
            <a:pPr algn="r">
              <a:lnSpc>
                <a:spcPct val="100000"/>
              </a:lnSpc>
              <a:spcBef>
                <a:spcPts val="0"/>
              </a:spcBef>
            </a:pPr>
            <a:endParaRPr lang="en-US" sz="2400" dirty="0"/>
          </a:p>
          <a:p>
            <a:pPr algn="r">
              <a:lnSpc>
                <a:spcPct val="100000"/>
              </a:lnSpc>
              <a:spcBef>
                <a:spcPts val="0"/>
              </a:spcBef>
            </a:pPr>
            <a:r>
              <a:rPr lang="en-US" sz="2400" b="1" dirty="0"/>
              <a:t>Writing</a:t>
            </a:r>
            <a:endParaRPr lang="en-US" sz="2400" dirty="0"/>
          </a:p>
          <a:p>
            <a:pPr algn="r">
              <a:lnSpc>
                <a:spcPct val="100000"/>
              </a:lnSpc>
              <a:spcBef>
                <a:spcPts val="0"/>
              </a:spcBef>
            </a:pPr>
            <a:endParaRPr lang="en-US" sz="2400" dirty="0"/>
          </a:p>
          <a:p>
            <a:pPr algn="r">
              <a:lnSpc>
                <a:spcPct val="100000"/>
              </a:lnSpc>
              <a:spcBef>
                <a:spcPts val="0"/>
              </a:spcBef>
            </a:pPr>
            <a:endParaRPr lang="en-US" sz="2400" dirty="0"/>
          </a:p>
          <a:p>
            <a:pPr algn="r">
              <a:lnSpc>
                <a:spcPct val="100000"/>
              </a:lnSpc>
              <a:spcBef>
                <a:spcPts val="0"/>
              </a:spcBef>
            </a:pPr>
            <a:endParaRPr lang="en-US" sz="2400" dirty="0"/>
          </a:p>
          <a:p>
            <a:pPr algn="r">
              <a:lnSpc>
                <a:spcPct val="100000"/>
              </a:lnSpc>
              <a:spcBef>
                <a:spcPts val="0"/>
              </a:spcBef>
            </a:pPr>
            <a:r>
              <a:rPr lang="en-US" sz="2400" b="1" dirty="0"/>
              <a:t>Numeracy</a:t>
            </a:r>
            <a:endParaRPr lang="en-US" sz="2400" dirty="0"/>
          </a:p>
          <a:p>
            <a:pPr algn="r">
              <a:lnSpc>
                <a:spcPct val="100000"/>
              </a:lnSpc>
              <a:spcBef>
                <a:spcPts val="0"/>
              </a:spcBef>
            </a:pPr>
            <a:endParaRPr lang="en-US" sz="2400" dirty="0"/>
          </a:p>
          <a:p>
            <a:pPr algn="r">
              <a:lnSpc>
                <a:spcPct val="100000"/>
              </a:lnSpc>
              <a:spcBef>
                <a:spcPts val="0"/>
              </a:spcBef>
            </a:pPr>
            <a:endParaRPr lang="en-US" sz="2400" dirty="0"/>
          </a:p>
          <a:p>
            <a:pPr algn="r">
              <a:lnSpc>
                <a:spcPct val="100000"/>
              </a:lnSpc>
              <a:spcBef>
                <a:spcPts val="0"/>
              </a:spcBef>
            </a:pPr>
            <a:endParaRPr lang="en-US" sz="2400" dirty="0"/>
          </a:p>
          <a:p>
            <a:pPr algn="r">
              <a:lnSpc>
                <a:spcPct val="100000"/>
              </a:lnSpc>
              <a:spcBef>
                <a:spcPts val="0"/>
              </a:spcBef>
            </a:pPr>
            <a:r>
              <a:rPr lang="en-US" sz="2400" b="1" dirty="0"/>
              <a:t>ICT</a:t>
            </a:r>
            <a:endParaRPr lang="en-US" sz="2400" dirty="0"/>
          </a:p>
        </p:txBody>
      </p:sp>
      <p:sp>
        <p:nvSpPr>
          <p:cNvPr id="9" name="Content Placeholder 3">
            <a:extLst>
              <a:ext uri="{FF2B5EF4-FFF2-40B4-BE49-F238E27FC236}">
                <a16:creationId xmlns:a16="http://schemas.microsoft.com/office/drawing/2014/main" id="{A28D7889-B5CD-4AD2-9E64-C472DFC00766}"/>
              </a:ext>
            </a:extLst>
          </p:cNvPr>
          <p:cNvSpPr txBox="1">
            <a:spLocks/>
          </p:cNvSpPr>
          <p:nvPr/>
        </p:nvSpPr>
        <p:spPr>
          <a:xfrm>
            <a:off x="3543729" y="1423590"/>
            <a:ext cx="4460325" cy="821532"/>
          </a:xfrm>
          <a:prstGeom prst="rect">
            <a:avLst/>
          </a:prstGeom>
          <a:solidFill>
            <a:schemeClr val="bg2"/>
          </a:solidFill>
          <a:ln>
            <a:solidFill>
              <a:schemeClr val="tx2"/>
            </a:solidFill>
          </a:ln>
        </p:spPr>
        <p:txBody>
          <a:bodyPr vert="horz" lIns="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gn="ctr">
              <a:lnSpc>
                <a:spcPct val="100000"/>
              </a:lnSpc>
              <a:spcBef>
                <a:spcPts val="0"/>
              </a:spcBef>
            </a:pPr>
            <a:r>
              <a:rPr lang="en-US" sz="1600" dirty="0"/>
              <a:t>Reading documents (directions, instructions, letters, memos, e-mails, articles, books, manuals, bills, invoices, diagrams, maps)</a:t>
            </a:r>
          </a:p>
          <a:p>
            <a:endParaRPr lang="en-US" dirty="0"/>
          </a:p>
        </p:txBody>
      </p:sp>
      <p:cxnSp>
        <p:nvCxnSpPr>
          <p:cNvPr id="10" name="Straight Arrow Connector 9">
            <a:extLst>
              <a:ext uri="{FF2B5EF4-FFF2-40B4-BE49-F238E27FC236}">
                <a16:creationId xmlns:a16="http://schemas.microsoft.com/office/drawing/2014/main" id="{CD6E14CB-260B-46AA-84DE-DD68EB9B2450}"/>
              </a:ext>
            </a:extLst>
          </p:cNvPr>
          <p:cNvCxnSpPr>
            <a:cxnSpLocks/>
          </p:cNvCxnSpPr>
          <p:nvPr/>
        </p:nvCxnSpPr>
        <p:spPr>
          <a:xfrm>
            <a:off x="2314575" y="1788963"/>
            <a:ext cx="114634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BF81C4D-348B-4540-A2DA-9BCA7EEEE706}"/>
              </a:ext>
            </a:extLst>
          </p:cNvPr>
          <p:cNvCxnSpPr>
            <a:cxnSpLocks/>
          </p:cNvCxnSpPr>
          <p:nvPr/>
        </p:nvCxnSpPr>
        <p:spPr>
          <a:xfrm>
            <a:off x="2314575" y="2897528"/>
            <a:ext cx="112579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A66318F-352E-4D00-B113-2DE461034F1C}"/>
              </a:ext>
            </a:extLst>
          </p:cNvPr>
          <p:cNvCxnSpPr>
            <a:cxnSpLocks/>
          </p:cNvCxnSpPr>
          <p:nvPr/>
        </p:nvCxnSpPr>
        <p:spPr>
          <a:xfrm>
            <a:off x="2314575" y="5770611"/>
            <a:ext cx="112579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Content Placeholder 3">
            <a:extLst>
              <a:ext uri="{FF2B5EF4-FFF2-40B4-BE49-F238E27FC236}">
                <a16:creationId xmlns:a16="http://schemas.microsoft.com/office/drawing/2014/main" id="{E98E641A-FE65-4D7A-BC89-F352BA2F617B}"/>
              </a:ext>
            </a:extLst>
          </p:cNvPr>
          <p:cNvSpPr txBox="1">
            <a:spLocks/>
          </p:cNvSpPr>
          <p:nvPr/>
        </p:nvSpPr>
        <p:spPr>
          <a:xfrm>
            <a:off x="3572851" y="2657280"/>
            <a:ext cx="4431203" cy="522257"/>
          </a:xfrm>
          <a:prstGeom prst="rect">
            <a:avLst/>
          </a:prstGeom>
          <a:solidFill>
            <a:schemeClr val="bg2"/>
          </a:solidFill>
          <a:ln>
            <a:solidFill>
              <a:schemeClr val="tx2"/>
            </a:solidFill>
          </a:ln>
        </p:spPr>
        <p:txBody>
          <a:bodyPr vert="horz" lIns="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gn="ctr">
              <a:lnSpc>
                <a:spcPct val="100000"/>
              </a:lnSpc>
              <a:spcBef>
                <a:spcPts val="0"/>
              </a:spcBef>
            </a:pPr>
            <a:r>
              <a:rPr lang="en-US" sz="1600" dirty="0"/>
              <a:t>Writing documents (letters, memos, e-mails, articles, reports, forms)</a:t>
            </a:r>
          </a:p>
          <a:p>
            <a:pPr algn="ctr">
              <a:lnSpc>
                <a:spcPct val="100000"/>
              </a:lnSpc>
              <a:spcBef>
                <a:spcPts val="0"/>
              </a:spcBef>
            </a:pPr>
            <a:endParaRPr lang="en-US" sz="1800" dirty="0"/>
          </a:p>
          <a:p>
            <a:endParaRPr lang="en-US" sz="1800" dirty="0"/>
          </a:p>
        </p:txBody>
      </p:sp>
      <p:sp>
        <p:nvSpPr>
          <p:cNvPr id="15" name="Content Placeholder 3">
            <a:extLst>
              <a:ext uri="{FF2B5EF4-FFF2-40B4-BE49-F238E27FC236}">
                <a16:creationId xmlns:a16="http://schemas.microsoft.com/office/drawing/2014/main" id="{0661A073-4789-43A8-8778-4C9E673383DE}"/>
              </a:ext>
            </a:extLst>
          </p:cNvPr>
          <p:cNvSpPr txBox="1">
            <a:spLocks/>
          </p:cNvSpPr>
          <p:nvPr/>
        </p:nvSpPr>
        <p:spPr>
          <a:xfrm>
            <a:off x="3572851" y="3678460"/>
            <a:ext cx="4431203" cy="1299702"/>
          </a:xfrm>
          <a:prstGeom prst="rect">
            <a:avLst/>
          </a:prstGeom>
          <a:solidFill>
            <a:schemeClr val="bg2"/>
          </a:solidFill>
          <a:ln>
            <a:solidFill>
              <a:schemeClr val="tx2"/>
            </a:solidFill>
          </a:ln>
        </p:spPr>
        <p:txBody>
          <a:bodyPr vert="horz" lIns="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gn="ctr">
              <a:lnSpc>
                <a:spcPct val="100000"/>
              </a:lnSpc>
              <a:spcBef>
                <a:spcPts val="0"/>
              </a:spcBef>
            </a:pPr>
            <a:r>
              <a:rPr lang="en-US" sz="1600" dirty="0"/>
              <a:t>Calculating prices, costs or budgets; using fractions, decimals or percentages; using calculators; preparing graphs or tables; using algebra or formulas; using advanced mathematics or statistics (calculus, trigonometry, regressions)</a:t>
            </a:r>
            <a:endParaRPr lang="en-US" dirty="0"/>
          </a:p>
          <a:p>
            <a:pPr algn="ctr"/>
            <a:endParaRPr lang="en-US" dirty="0"/>
          </a:p>
        </p:txBody>
      </p:sp>
      <p:cxnSp>
        <p:nvCxnSpPr>
          <p:cNvPr id="16" name="Straight Arrow Connector 15">
            <a:extLst>
              <a:ext uri="{FF2B5EF4-FFF2-40B4-BE49-F238E27FC236}">
                <a16:creationId xmlns:a16="http://schemas.microsoft.com/office/drawing/2014/main" id="{6A83BC9D-1BD1-4F29-963A-0F0E6F8FAE75}"/>
              </a:ext>
            </a:extLst>
          </p:cNvPr>
          <p:cNvCxnSpPr>
            <a:cxnSpLocks/>
          </p:cNvCxnSpPr>
          <p:nvPr/>
        </p:nvCxnSpPr>
        <p:spPr>
          <a:xfrm>
            <a:off x="2314575" y="4332295"/>
            <a:ext cx="112579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3">
            <a:extLst>
              <a:ext uri="{FF2B5EF4-FFF2-40B4-BE49-F238E27FC236}">
                <a16:creationId xmlns:a16="http://schemas.microsoft.com/office/drawing/2014/main" id="{D7B0F38A-7176-458D-992B-CEDB4D9386C5}"/>
              </a:ext>
            </a:extLst>
          </p:cNvPr>
          <p:cNvSpPr txBox="1">
            <a:spLocks/>
          </p:cNvSpPr>
          <p:nvPr/>
        </p:nvSpPr>
        <p:spPr>
          <a:xfrm>
            <a:off x="3543730" y="5248577"/>
            <a:ext cx="4460324" cy="1044068"/>
          </a:xfrm>
          <a:prstGeom prst="rect">
            <a:avLst/>
          </a:prstGeom>
          <a:solidFill>
            <a:schemeClr val="bg2"/>
          </a:solidFill>
          <a:ln>
            <a:solidFill>
              <a:schemeClr val="tx2"/>
            </a:solidFill>
          </a:ln>
        </p:spPr>
        <p:txBody>
          <a:bodyPr vert="horz" lIns="0" tIns="0" rIns="0" bIns="0" rtlCol="0">
            <a:noAutofit/>
          </a:bodyPr>
          <a:lstStyle>
            <a:lvl1pPr marL="0" marR="0" indent="0" algn="l" defTabSz="514350" rtl="0" eaLnBrk="1" fontAlgn="auto" latinLnBrk="0" hangingPunct="1">
              <a:lnSpc>
                <a:spcPct val="125000"/>
              </a:lnSpc>
              <a:spcBef>
                <a:spcPts val="1350"/>
              </a:spcBef>
              <a:spcAft>
                <a:spcPts val="0"/>
              </a:spcAft>
              <a:buClr>
                <a:schemeClr val="tx1"/>
              </a:buClr>
              <a:buSzPct val="100000"/>
              <a:buFont typeface="Times New Roman" panose="02020603050405020304" pitchFamily="18" charset="0"/>
              <a:buNone/>
              <a:tabLst/>
              <a:defRPr sz="2200" b="0" i="0" kern="1200">
                <a:solidFill>
                  <a:schemeClr val="tx1"/>
                </a:solidFill>
                <a:latin typeface="+mn-lt"/>
                <a:ea typeface="Calibri"/>
                <a:cs typeface="Calibri"/>
              </a:defRPr>
            </a:lvl1pPr>
            <a:lvl2pPr marL="240030" marR="0" indent="-240030" algn="l" defTabSz="514350" rtl="0" eaLnBrk="1" fontAlgn="auto" latinLnBrk="0" hangingPunct="1">
              <a:lnSpc>
                <a:spcPct val="125000"/>
              </a:lnSpc>
              <a:spcBef>
                <a:spcPts val="1350"/>
              </a:spcBef>
              <a:spcAft>
                <a:spcPts val="0"/>
              </a:spcAft>
              <a:buClr>
                <a:schemeClr val="tx1"/>
              </a:buClr>
              <a:buSzTx/>
              <a:buFont typeface="Times New Roman" panose="02020603050405020304" pitchFamily="18" charset="0"/>
              <a:buChar char="•"/>
              <a:tabLst/>
              <a:defRPr sz="2200" b="0" i="0" kern="1200">
                <a:solidFill>
                  <a:schemeClr val="tx1"/>
                </a:solidFill>
                <a:latin typeface="+mn-lt"/>
                <a:ea typeface="Calibri"/>
                <a:cs typeface="Calibri"/>
              </a:defRPr>
            </a:lvl2pPr>
            <a:lvl3pPr marL="48006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3pPr>
            <a:lvl4pPr marL="720090" marR="0" indent="-240030" algn="l" defTabSz="514350" rtl="0" eaLnBrk="1" fontAlgn="auto" latinLnBrk="0" hangingPunct="1">
              <a:lnSpc>
                <a:spcPct val="125000"/>
              </a:lnSpc>
              <a:spcBef>
                <a:spcPts val="1350"/>
              </a:spcBef>
              <a:spcAft>
                <a:spcPts val="0"/>
              </a:spcAft>
              <a:buClr>
                <a:schemeClr val="tx1"/>
              </a:buClr>
              <a:buSzPct val="110000"/>
              <a:buFont typeface="Arial Narrow" panose="020B0606020202030204" pitchFamily="34" charset="0"/>
              <a:buChar char="»"/>
              <a:tabLst/>
              <a:defRPr sz="2200" b="0" i="0" kern="1200">
                <a:solidFill>
                  <a:schemeClr val="tx1"/>
                </a:solidFill>
                <a:latin typeface="+mn-lt"/>
                <a:ea typeface="Calibri"/>
                <a:cs typeface="Calibri"/>
              </a:defRPr>
            </a:lvl4pPr>
            <a:lvl5pPr marL="960120" marR="0" indent="-240030" algn="l" defTabSz="514350" rtl="0" eaLnBrk="1" fontAlgn="auto" latinLnBrk="0" hangingPunct="1">
              <a:lnSpc>
                <a:spcPct val="125000"/>
              </a:lnSpc>
              <a:spcBef>
                <a:spcPts val="1350"/>
              </a:spcBef>
              <a:spcAft>
                <a:spcPts val="0"/>
              </a:spcAft>
              <a:buClr>
                <a:schemeClr val="tx1"/>
              </a:buClr>
              <a:buSzTx/>
              <a:buFont typeface="Arial Narrow" panose="020B0606020202030204" pitchFamily="34" charset="0"/>
              <a:buChar char="◦"/>
              <a:tabLst/>
              <a:defRPr sz="2200" b="0" i="0" kern="1200">
                <a:solidFill>
                  <a:schemeClr val="tx1"/>
                </a:solidFill>
                <a:latin typeface="+mn-lt"/>
                <a:ea typeface="Calibri"/>
                <a:cs typeface="Calibri"/>
              </a:defRPr>
            </a:lvl5pPr>
            <a:lvl6pPr marL="1200150" indent="-240030" algn="l" defTabSz="514350" rtl="0" eaLnBrk="1" latinLnBrk="0" hangingPunct="1">
              <a:lnSpc>
                <a:spcPct val="125000"/>
              </a:lnSpc>
              <a:spcBef>
                <a:spcPts val="1350"/>
              </a:spcBef>
              <a:buClr>
                <a:schemeClr val="tx1"/>
              </a:buClr>
              <a:buFont typeface="Arial Narrow" panose="020B0606020202030204" pitchFamily="34" charset="0"/>
              <a:buChar char="›"/>
              <a:defRPr sz="2200" kern="1200" baseline="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algn="ctr">
              <a:lnSpc>
                <a:spcPct val="100000"/>
              </a:lnSpc>
              <a:spcBef>
                <a:spcPts val="0"/>
              </a:spcBef>
            </a:pPr>
            <a:r>
              <a:rPr lang="en-US" sz="1600" dirty="0"/>
              <a:t>Using e-mail, Internet, spreadsheets, word processors, programming languages; conducting transactions on line; participating in online discussions (conferences, chats)</a:t>
            </a:r>
          </a:p>
        </p:txBody>
      </p:sp>
    </p:spTree>
    <p:extLst>
      <p:ext uri="{BB962C8B-B14F-4D97-AF65-F5344CB8AC3E}">
        <p14:creationId xmlns:p14="http://schemas.microsoft.com/office/powerpoint/2010/main" val="244607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5947"/>
            <a:ext cx="8229600" cy="1654272"/>
          </a:xfrm>
        </p:spPr>
        <p:txBody>
          <a:bodyPr>
            <a:normAutofit/>
          </a:bodyPr>
          <a:lstStyle/>
          <a:p>
            <a:r>
              <a:rPr lang="en-US" sz="4400" b="1" dirty="0"/>
              <a:t>Introduction</a:t>
            </a:r>
            <a:br>
              <a:rPr lang="en-US" dirty="0"/>
            </a:br>
            <a:r>
              <a:rPr lang="en-US" dirty="0"/>
              <a:t>Does Parents’ Education Matter?</a:t>
            </a:r>
          </a:p>
        </p:txBody>
      </p:sp>
    </p:spTree>
    <p:extLst>
      <p:ext uri="{BB962C8B-B14F-4D97-AF65-F5344CB8AC3E}">
        <p14:creationId xmlns:p14="http://schemas.microsoft.com/office/powerpoint/2010/main" val="338352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1935481"/>
            <a:ext cx="8397240" cy="2240280"/>
          </a:xfrm>
        </p:spPr>
        <p:txBody>
          <a:bodyPr>
            <a:noAutofit/>
          </a:bodyPr>
          <a:lstStyle/>
          <a:p>
            <a:pPr algn="l"/>
            <a:r>
              <a:rPr lang="en-US" sz="3200" dirty="0"/>
              <a:t>Parents’ educational attainment is a much stronger predictor than age or gender of an individual’s educational attainment. </a:t>
            </a:r>
            <a:br>
              <a:rPr lang="en-US" sz="3200" dirty="0"/>
            </a:br>
            <a:r>
              <a:rPr lang="en-US" sz="3200" dirty="0"/>
              <a:t>					–OECD Education at a Glance 2017</a:t>
            </a:r>
          </a:p>
        </p:txBody>
      </p:sp>
    </p:spTree>
    <p:extLst>
      <p:ext uri="{BB962C8B-B14F-4D97-AF65-F5344CB8AC3E}">
        <p14:creationId xmlns:p14="http://schemas.microsoft.com/office/powerpoint/2010/main" val="128349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89" y="180975"/>
            <a:ext cx="8566422" cy="1289363"/>
          </a:xfrm>
        </p:spPr>
        <p:txBody>
          <a:bodyPr>
            <a:noAutofit/>
          </a:bodyPr>
          <a:lstStyle/>
          <a:p>
            <a:pPr algn="l"/>
            <a:r>
              <a:rPr lang="en-US" sz="2800" dirty="0"/>
              <a:t>In the United States, about half of young adults attain the same level of education as their parents. </a:t>
            </a:r>
          </a:p>
        </p:txBody>
      </p:sp>
      <p:sp>
        <p:nvSpPr>
          <p:cNvPr id="5" name="Rectangle 4">
            <a:extLst>
              <a:ext uri="{FF2B5EF4-FFF2-40B4-BE49-F238E27FC236}">
                <a16:creationId xmlns:a16="http://schemas.microsoft.com/office/drawing/2014/main" id="{8254ACE5-869B-43BD-BCEE-552B3A323115}"/>
              </a:ext>
            </a:extLst>
          </p:cNvPr>
          <p:cNvSpPr/>
          <p:nvPr/>
        </p:nvSpPr>
        <p:spPr>
          <a:xfrm>
            <a:off x="2762250" y="6495074"/>
            <a:ext cx="6305550" cy="430887"/>
          </a:xfrm>
          <a:prstGeom prst="rect">
            <a:avLst/>
          </a:prstGeom>
        </p:spPr>
        <p:txBody>
          <a:bodyPr wrap="square">
            <a:spAutoFit/>
          </a:bodyPr>
          <a:lstStyle/>
          <a:p>
            <a:pPr algn="r"/>
            <a:r>
              <a:rPr lang="en-US" sz="1100" b="1" dirty="0"/>
              <a:t>SOURCE: </a:t>
            </a:r>
            <a:r>
              <a:rPr lang="en-US" sz="1100" dirty="0"/>
              <a:t>Adapted from OECD Table A3.1a, Intergenerational mobility in education (2012)</a:t>
            </a:r>
          </a:p>
          <a:p>
            <a:pPr algn="r"/>
            <a:r>
              <a:rPr lang="en-US" sz="1100" dirty="0"/>
              <a:t>NOTE: International Average includes all countries that participated in PIAAC U.S. 2012 data except Cyprus.</a:t>
            </a:r>
          </a:p>
        </p:txBody>
      </p:sp>
      <p:graphicFrame>
        <p:nvGraphicFramePr>
          <p:cNvPr id="6" name="Chart 5">
            <a:extLst>
              <a:ext uri="{FF2B5EF4-FFF2-40B4-BE49-F238E27FC236}">
                <a16:creationId xmlns:a16="http://schemas.microsoft.com/office/drawing/2014/main" id="{DDF97924-B1F6-4C9E-9AD9-2CCE23D9E47B}"/>
              </a:ext>
            </a:extLst>
          </p:cNvPr>
          <p:cNvGraphicFramePr>
            <a:graphicFrameLocks/>
          </p:cNvGraphicFramePr>
          <p:nvPr>
            <p:extLst>
              <p:ext uri="{D42A27DB-BD31-4B8C-83A1-F6EECF244321}">
                <p14:modId xmlns:p14="http://schemas.microsoft.com/office/powerpoint/2010/main" val="3964652794"/>
              </p:ext>
            </p:extLst>
          </p:nvPr>
        </p:nvGraphicFramePr>
        <p:xfrm>
          <a:off x="288789" y="1457325"/>
          <a:ext cx="8566422" cy="47971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8877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2165027</TotalTime>
  <Words>1972</Words>
  <Application>Microsoft Office PowerPoint</Application>
  <PresentationFormat>On-screen Show (4:3)</PresentationFormat>
  <Paragraphs>199</Paragraphs>
  <Slides>30</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Examining the Relationship  Between Parents’ Education &amp; Their Children’s Cognitive Skills, Educational Choices, Employment Status, and Earnings in Adulthood</vt:lpstr>
      <vt:lpstr>Research Questions</vt:lpstr>
      <vt:lpstr>Definitions</vt:lpstr>
      <vt:lpstr>How parents’ education is defined in PIAAC</vt:lpstr>
      <vt:lpstr>What Does Skill Use Mean in PIAAC?</vt:lpstr>
      <vt:lpstr>Types of Everyday Life Activities Included in the Skill Use Indices </vt:lpstr>
      <vt:lpstr>Introduction Does Parents’ Education Matter?</vt:lpstr>
      <vt:lpstr>Parents’ educational attainment is a much stronger predictor than age or gender of an individual’s educational attainment.       –OECD Education at a Glance 2017</vt:lpstr>
      <vt:lpstr>In the United States, about half of young adults attain the same level of education as their parents. </vt:lpstr>
      <vt:lpstr>Literacy skills gap of U.S. adults between those whose parents have no HS degree and those with college degree is larger than the international average, hence the relationship is stronger in the U.S. than other PIAAC participating countries on average.</vt:lpstr>
      <vt:lpstr>In the United States, this relationship between literacy skills and parental education translates to higher scores for adults with higher educated parents.</vt:lpstr>
      <vt:lpstr>Family members are most influential in the U.S. high-school students’ plans for education after high school</vt:lpstr>
      <vt:lpstr>Section 1 What is the association of parents’ education and their children’s literacy skills in adulthood and background characteristics in the United States?</vt:lpstr>
      <vt:lpstr>Parents’ education correlates with literacy skills across age groups.</vt:lpstr>
      <vt:lpstr>Literacy skills of adults with parents without a high school diploma peak at age 16-24, decline as they reach age 25-34, and show no difference afterwards.</vt:lpstr>
      <vt:lpstr>Across all race/ethnicity groups, adults with college-educated parents have significantly higher literacy skills than adults with lower educated parents.</vt:lpstr>
      <vt:lpstr>Across gender, adults with college-educated parents have significantly higher literacy skills than adults with lower educated parents. </vt:lpstr>
      <vt:lpstr>For both native-born and foreign-born U.S. adults, those with college-educated parents have significantly higher literacy skills than those with lower educated parents.</vt:lpstr>
      <vt:lpstr>Section 2 What is the association of parents’ education and their children’s literacy skills in adulthood and home environments in the United States?</vt:lpstr>
      <vt:lpstr>Adults with higher-educated parents report having more books in the home growing up.</vt:lpstr>
      <vt:lpstr>Both more books growing up and education of the parents are associated with higher literacy skills.</vt:lpstr>
      <vt:lpstr>U.S. adults whose parents have higher levels of education use their reading, writing, numeracy, and ICT skills more often at home</vt:lpstr>
      <vt:lpstr>Section 3 What is the association of parents’ education and their children’s literacy skills in adulthood and employment characteristics in the United States?</vt:lpstr>
      <vt:lpstr>Adults with college-educated parents are more likely to be employed and…</vt:lpstr>
      <vt:lpstr>…have higher literacy scores than adults whose parents have lower education. </vt:lpstr>
      <vt:lpstr>The literacy skills of employed and unemployed adults with parents having no high school diploma show no difference unlike the skills of adults with higher educated parents.</vt:lpstr>
      <vt:lpstr>The percentage of adults earning less than $28,000/year is higher among those with parents without a high school diploma than among those with parents with a high school diploma or college.</vt:lpstr>
      <vt:lpstr>What is the association of parents’ education and their children’s literacy skills in adulthood and background characteristics? </vt:lpstr>
      <vt:lpstr>What is the association of parents’ education and their children’s literacy skills in adulthood and home environment? </vt:lpstr>
      <vt:lpstr>What is the association of parents’ education and their children’s literacy skills in adulthood and employment characteristics?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Time to Reskill?</dc:title>
  <dc:creator>Sondra  Stein</dc:creator>
  <cp:lastModifiedBy>Herz, Katie (Landeros)</cp:lastModifiedBy>
  <cp:revision>798</cp:revision>
  <cp:lastPrinted>2015-09-22T18:43:02Z</cp:lastPrinted>
  <dcterms:created xsi:type="dcterms:W3CDTF">2015-10-05T18:37:37Z</dcterms:created>
  <dcterms:modified xsi:type="dcterms:W3CDTF">2019-09-24T17:53:11Z</dcterms:modified>
</cp:coreProperties>
</file>